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media/image118.jpg" ContentType="image/jpg"/>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media/image122.jpg" ContentType="image/jpg"/>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media/image128.jpg" ContentType="image/jpg"/>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media/image142.jpg" ContentType="image/jpg"/>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1" r:id="rId1"/>
    <p:sldMasterId id="2147483725" r:id="rId2"/>
    <p:sldMasterId id="2147483743" r:id="rId3"/>
  </p:sldMasterIdLst>
  <p:notesMasterIdLst>
    <p:notesMasterId r:id="rId173"/>
  </p:notesMasterIdLst>
  <p:sldIdLst>
    <p:sldId id="3018" r:id="rId4"/>
    <p:sldId id="2251" r:id="rId5"/>
    <p:sldId id="257" r:id="rId6"/>
    <p:sldId id="2062" r:id="rId7"/>
    <p:sldId id="1348" r:id="rId8"/>
    <p:sldId id="1349" r:id="rId9"/>
    <p:sldId id="1350" r:id="rId10"/>
    <p:sldId id="1351" r:id="rId11"/>
    <p:sldId id="1352" r:id="rId12"/>
    <p:sldId id="1353" r:id="rId13"/>
    <p:sldId id="1354" r:id="rId14"/>
    <p:sldId id="1355" r:id="rId15"/>
    <p:sldId id="1356" r:id="rId16"/>
    <p:sldId id="1357" r:id="rId17"/>
    <p:sldId id="1358" r:id="rId18"/>
    <p:sldId id="1359" r:id="rId19"/>
    <p:sldId id="1360" r:id="rId20"/>
    <p:sldId id="1361" r:id="rId21"/>
    <p:sldId id="1362" r:id="rId22"/>
    <p:sldId id="2031" r:id="rId23"/>
    <p:sldId id="1364" r:id="rId24"/>
    <p:sldId id="1365" r:id="rId25"/>
    <p:sldId id="1366" r:id="rId26"/>
    <p:sldId id="1367" r:id="rId27"/>
    <p:sldId id="1368" r:id="rId28"/>
    <p:sldId id="1369" r:id="rId29"/>
    <p:sldId id="1370" r:id="rId30"/>
    <p:sldId id="1371" r:id="rId31"/>
    <p:sldId id="1372" r:id="rId32"/>
    <p:sldId id="1373" r:id="rId33"/>
    <p:sldId id="1374" r:id="rId34"/>
    <p:sldId id="1375" r:id="rId35"/>
    <p:sldId id="1376" r:id="rId36"/>
    <p:sldId id="1377" r:id="rId37"/>
    <p:sldId id="1378" r:id="rId38"/>
    <p:sldId id="1379" r:id="rId39"/>
    <p:sldId id="1380" r:id="rId40"/>
    <p:sldId id="1381" r:id="rId41"/>
    <p:sldId id="3024" r:id="rId42"/>
    <p:sldId id="1167" r:id="rId43"/>
    <p:sldId id="1168" r:id="rId44"/>
    <p:sldId id="1170" r:id="rId45"/>
    <p:sldId id="1172" r:id="rId46"/>
    <p:sldId id="1173" r:id="rId47"/>
    <p:sldId id="1174" r:id="rId48"/>
    <p:sldId id="1175" r:id="rId49"/>
    <p:sldId id="1176" r:id="rId50"/>
    <p:sldId id="1183" r:id="rId51"/>
    <p:sldId id="1178" r:id="rId52"/>
    <p:sldId id="1179" r:id="rId53"/>
    <p:sldId id="1180" r:id="rId54"/>
    <p:sldId id="1181" r:id="rId55"/>
    <p:sldId id="1182" r:id="rId56"/>
    <p:sldId id="2032" r:id="rId57"/>
    <p:sldId id="1184" r:id="rId58"/>
    <p:sldId id="2033" r:id="rId59"/>
    <p:sldId id="1186" r:id="rId60"/>
    <p:sldId id="1187" r:id="rId61"/>
    <p:sldId id="1188" r:id="rId62"/>
    <p:sldId id="1189" r:id="rId63"/>
    <p:sldId id="1190" r:id="rId64"/>
    <p:sldId id="1191" r:id="rId65"/>
    <p:sldId id="1192" r:id="rId66"/>
    <p:sldId id="1193" r:id="rId67"/>
    <p:sldId id="1631" r:id="rId68"/>
    <p:sldId id="1634" r:id="rId69"/>
    <p:sldId id="1635" r:id="rId70"/>
    <p:sldId id="1636" r:id="rId71"/>
    <p:sldId id="1637" r:id="rId72"/>
    <p:sldId id="1638" r:id="rId73"/>
    <p:sldId id="1639" r:id="rId74"/>
    <p:sldId id="1641" r:id="rId75"/>
    <p:sldId id="1642" r:id="rId76"/>
    <p:sldId id="1640" r:id="rId77"/>
    <p:sldId id="1643" r:id="rId78"/>
    <p:sldId id="1647" r:id="rId79"/>
    <p:sldId id="1648" r:id="rId80"/>
    <p:sldId id="1649" r:id="rId81"/>
    <p:sldId id="1646" r:id="rId82"/>
    <p:sldId id="1645" r:id="rId83"/>
    <p:sldId id="1653" r:id="rId84"/>
    <p:sldId id="1654" r:id="rId85"/>
    <p:sldId id="3006" r:id="rId86"/>
    <p:sldId id="2976" r:id="rId87"/>
    <p:sldId id="2977" r:id="rId88"/>
    <p:sldId id="2978" r:id="rId89"/>
    <p:sldId id="2979" r:id="rId90"/>
    <p:sldId id="3009" r:id="rId91"/>
    <p:sldId id="2980" r:id="rId92"/>
    <p:sldId id="3020" r:id="rId93"/>
    <p:sldId id="2982" r:id="rId94"/>
    <p:sldId id="2975" r:id="rId95"/>
    <p:sldId id="2981" r:id="rId96"/>
    <p:sldId id="2983" r:id="rId97"/>
    <p:sldId id="2985" r:id="rId98"/>
    <p:sldId id="2986" r:id="rId99"/>
    <p:sldId id="2987" r:id="rId100"/>
    <p:sldId id="2988" r:id="rId101"/>
    <p:sldId id="2989" r:id="rId102"/>
    <p:sldId id="2990" r:id="rId103"/>
    <p:sldId id="2991" r:id="rId104"/>
    <p:sldId id="2992" r:id="rId105"/>
    <p:sldId id="2993" r:id="rId106"/>
    <p:sldId id="2994" r:id="rId107"/>
    <p:sldId id="2984" r:id="rId108"/>
    <p:sldId id="2996" r:id="rId109"/>
    <p:sldId id="2997" r:id="rId110"/>
    <p:sldId id="2998" r:id="rId111"/>
    <p:sldId id="2999" r:id="rId112"/>
    <p:sldId id="3000" r:id="rId113"/>
    <p:sldId id="3001" r:id="rId114"/>
    <p:sldId id="3002" r:id="rId115"/>
    <p:sldId id="3004" r:id="rId116"/>
    <p:sldId id="3003" r:id="rId117"/>
    <p:sldId id="3010" r:id="rId118"/>
    <p:sldId id="648" r:id="rId119"/>
    <p:sldId id="649" r:id="rId120"/>
    <p:sldId id="654" r:id="rId121"/>
    <p:sldId id="662" r:id="rId122"/>
    <p:sldId id="1663" r:id="rId123"/>
    <p:sldId id="655" r:id="rId124"/>
    <p:sldId id="652" r:id="rId125"/>
    <p:sldId id="651" r:id="rId126"/>
    <p:sldId id="3021" r:id="rId127"/>
    <p:sldId id="276" r:id="rId128"/>
    <p:sldId id="277" r:id="rId129"/>
    <p:sldId id="1662" r:id="rId130"/>
    <p:sldId id="279" r:id="rId131"/>
    <p:sldId id="3022" r:id="rId132"/>
    <p:sldId id="290" r:id="rId133"/>
    <p:sldId id="1665" r:id="rId134"/>
    <p:sldId id="1664" r:id="rId135"/>
    <p:sldId id="291" r:id="rId136"/>
    <p:sldId id="292" r:id="rId137"/>
    <p:sldId id="661" r:id="rId138"/>
    <p:sldId id="3013" r:id="rId139"/>
    <p:sldId id="2462" r:id="rId140"/>
    <p:sldId id="2473" r:id="rId141"/>
    <p:sldId id="2476" r:id="rId142"/>
    <p:sldId id="2474" r:id="rId143"/>
    <p:sldId id="3015" r:id="rId144"/>
    <p:sldId id="3016" r:id="rId145"/>
    <p:sldId id="2478" r:id="rId146"/>
    <p:sldId id="2480" r:id="rId147"/>
    <p:sldId id="2479" r:id="rId148"/>
    <p:sldId id="3017" r:id="rId149"/>
    <p:sldId id="2844" r:id="rId150"/>
    <p:sldId id="2970" r:id="rId151"/>
    <p:sldId id="2972" r:id="rId152"/>
    <p:sldId id="2973" r:id="rId153"/>
    <p:sldId id="2974" r:id="rId154"/>
    <p:sldId id="503" r:id="rId155"/>
    <p:sldId id="507" r:id="rId156"/>
    <p:sldId id="1717" r:id="rId157"/>
    <p:sldId id="1718" r:id="rId158"/>
    <p:sldId id="1936" r:id="rId159"/>
    <p:sldId id="3023" r:id="rId160"/>
    <p:sldId id="1667" r:id="rId161"/>
    <p:sldId id="1707" r:id="rId162"/>
    <p:sldId id="1708" r:id="rId163"/>
    <p:sldId id="1709" r:id="rId164"/>
    <p:sldId id="1710" r:id="rId165"/>
    <p:sldId id="1711" r:id="rId166"/>
    <p:sldId id="1712" r:id="rId167"/>
    <p:sldId id="1713" r:id="rId168"/>
    <p:sldId id="1714" r:id="rId169"/>
    <p:sldId id="1715" r:id="rId170"/>
    <p:sldId id="1716" r:id="rId171"/>
    <p:sldId id="2250" r:id="rId172"/>
  </p:sldIdLst>
  <p:sldSz cx="9144000" cy="5143500" type="screen16x9"/>
  <p:notesSz cx="6858000" cy="9144000"/>
  <p:embeddedFontLst>
    <p:embeddedFont>
      <p:font typeface="D2Coding" panose="020B0609020101020101" pitchFamily="49" charset="-127"/>
      <p:regular r:id="rId174"/>
      <p:bold r:id="rId175"/>
    </p:embeddedFont>
    <p:embeddedFont>
      <p:font typeface="굴림" panose="020B0600000101010101" pitchFamily="34" charset="-127"/>
      <p:regular r:id="rId176"/>
    </p:embeddedFont>
    <p:embeddedFont>
      <p:font typeface="휴먼둥근헤드라인" panose="02030504000101010101" pitchFamily="18" charset="-127"/>
      <p:regular r:id="rId177"/>
    </p:embeddedFont>
    <p:embeddedFont>
      <p:font typeface="맑은 고딕" panose="020B0503020000020004" pitchFamily="34" charset="-127"/>
      <p:regular r:id="rId178"/>
      <p:bold r:id="rId179"/>
    </p:embeddedFont>
    <p:embeddedFont>
      <p:font typeface="Arial Unicode MS" panose="020B0604020202020204" pitchFamily="34" charset="-128"/>
      <p:regular r:id="rId180"/>
    </p:embeddedFont>
    <p:embeddedFont>
      <p:font typeface="Calibri" panose="020F0502020204030204" pitchFamily="34" charset="0"/>
      <p:regular r:id="rId181"/>
      <p:bold r:id="rId182"/>
      <p:italic r:id="rId183"/>
      <p:boldItalic r:id="rId184"/>
    </p:embeddedFont>
    <p:embeddedFont>
      <p:font typeface="Calibri Light" panose="020F0302020204030204" pitchFamily="34" charset="0"/>
      <p:regular r:id="rId185"/>
      <p:italic r:id="rId186"/>
    </p:embeddedFont>
    <p:embeddedFont>
      <p:font typeface="Consolas" panose="020B0609020204030204" pitchFamily="49" charset="0"/>
      <p:regular r:id="rId187"/>
      <p:bold r:id="rId188"/>
      <p:italic r:id="rId189"/>
      <p:boldItalic r:id="rId190"/>
    </p:embeddedFont>
    <p:embeddedFont>
      <p:font typeface="KoPub돋움체 Bold" panose="020B0604020202020204" pitchFamily="34" charset="0"/>
      <p:regular r:id="rId191"/>
      <p:bold r:id="rId192"/>
      <p:italic r:id="rId193"/>
      <p:boldItalic r:id="rId194"/>
    </p:embeddedFont>
    <p:embeddedFont>
      <p:font typeface="SamsungOne 400" panose="020B0503030303020204" pitchFamily="34" charset="0"/>
      <p:regular r:id="rId195"/>
    </p:embeddedFont>
  </p:embeddedFontLst>
  <p:defaultTextStyle>
    <a:defPPr>
      <a:defRPr lang="ko-KR"/>
    </a:defPPr>
    <a:lvl1pPr marL="0" algn="l" defTabSz="779435" rtl="0" eaLnBrk="1" latinLnBrk="1" hangingPunct="1">
      <a:defRPr sz="1534" kern="1200">
        <a:solidFill>
          <a:schemeClr val="tx1"/>
        </a:solidFill>
        <a:latin typeface="+mn-lt"/>
        <a:ea typeface="+mn-ea"/>
        <a:cs typeface="+mn-cs"/>
      </a:defRPr>
    </a:lvl1pPr>
    <a:lvl2pPr marL="389717" algn="l" defTabSz="779435" rtl="0" eaLnBrk="1" latinLnBrk="1" hangingPunct="1">
      <a:defRPr sz="1534" kern="1200">
        <a:solidFill>
          <a:schemeClr val="tx1"/>
        </a:solidFill>
        <a:latin typeface="+mn-lt"/>
        <a:ea typeface="+mn-ea"/>
        <a:cs typeface="+mn-cs"/>
      </a:defRPr>
    </a:lvl2pPr>
    <a:lvl3pPr marL="779435" algn="l" defTabSz="779435" rtl="0" eaLnBrk="1" latinLnBrk="1" hangingPunct="1">
      <a:defRPr sz="1534" kern="1200">
        <a:solidFill>
          <a:schemeClr val="tx1"/>
        </a:solidFill>
        <a:latin typeface="+mn-lt"/>
        <a:ea typeface="+mn-ea"/>
        <a:cs typeface="+mn-cs"/>
      </a:defRPr>
    </a:lvl3pPr>
    <a:lvl4pPr marL="1169152" algn="l" defTabSz="779435" rtl="0" eaLnBrk="1" latinLnBrk="1" hangingPunct="1">
      <a:defRPr sz="1534" kern="1200">
        <a:solidFill>
          <a:schemeClr val="tx1"/>
        </a:solidFill>
        <a:latin typeface="+mn-lt"/>
        <a:ea typeface="+mn-ea"/>
        <a:cs typeface="+mn-cs"/>
      </a:defRPr>
    </a:lvl4pPr>
    <a:lvl5pPr marL="1558869" algn="l" defTabSz="779435" rtl="0" eaLnBrk="1" latinLnBrk="1" hangingPunct="1">
      <a:defRPr sz="1534" kern="1200">
        <a:solidFill>
          <a:schemeClr val="tx1"/>
        </a:solidFill>
        <a:latin typeface="+mn-lt"/>
        <a:ea typeface="+mn-ea"/>
        <a:cs typeface="+mn-cs"/>
      </a:defRPr>
    </a:lvl5pPr>
    <a:lvl6pPr marL="1948586" algn="l" defTabSz="779435" rtl="0" eaLnBrk="1" latinLnBrk="1" hangingPunct="1">
      <a:defRPr sz="1534" kern="1200">
        <a:solidFill>
          <a:schemeClr val="tx1"/>
        </a:solidFill>
        <a:latin typeface="+mn-lt"/>
        <a:ea typeface="+mn-ea"/>
        <a:cs typeface="+mn-cs"/>
      </a:defRPr>
    </a:lvl6pPr>
    <a:lvl7pPr marL="2338304" algn="l" defTabSz="779435" rtl="0" eaLnBrk="1" latinLnBrk="1" hangingPunct="1">
      <a:defRPr sz="1534" kern="1200">
        <a:solidFill>
          <a:schemeClr val="tx1"/>
        </a:solidFill>
        <a:latin typeface="+mn-lt"/>
        <a:ea typeface="+mn-ea"/>
        <a:cs typeface="+mn-cs"/>
      </a:defRPr>
    </a:lvl7pPr>
    <a:lvl8pPr marL="2728021" algn="l" defTabSz="779435" rtl="0" eaLnBrk="1" latinLnBrk="1" hangingPunct="1">
      <a:defRPr sz="1534" kern="1200">
        <a:solidFill>
          <a:schemeClr val="tx1"/>
        </a:solidFill>
        <a:latin typeface="+mn-lt"/>
        <a:ea typeface="+mn-ea"/>
        <a:cs typeface="+mn-cs"/>
      </a:defRPr>
    </a:lvl8pPr>
    <a:lvl9pPr marL="3117738" algn="l" defTabSz="779435" rtl="0" eaLnBrk="1" latinLnBrk="1"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02CEB8-0383-4631-B450-1B5EAB78D948}">
          <p14:sldIdLst>
            <p14:sldId id="3018"/>
            <p14:sldId id="2251"/>
            <p14:sldId id="257"/>
          </p14:sldIdLst>
        </p14:section>
        <p14:section name="Unit 1" id="{69018468-37CC-4C8A-BF44-5779918612B2}">
          <p14:sldIdLst>
            <p14:sldId id="2062"/>
            <p14:sldId id="1348"/>
            <p14:sldId id="1349"/>
            <p14:sldId id="1350"/>
            <p14:sldId id="1351"/>
            <p14:sldId id="1352"/>
            <p14:sldId id="1353"/>
            <p14:sldId id="1354"/>
            <p14:sldId id="1355"/>
            <p14:sldId id="1356"/>
            <p14:sldId id="1357"/>
            <p14:sldId id="1358"/>
            <p14:sldId id="1359"/>
            <p14:sldId id="1360"/>
            <p14:sldId id="1361"/>
            <p14:sldId id="1362"/>
            <p14:sldId id="2031"/>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3024"/>
            <p14:sldId id="1167"/>
            <p14:sldId id="1168"/>
            <p14:sldId id="1170"/>
            <p14:sldId id="1172"/>
            <p14:sldId id="1173"/>
            <p14:sldId id="1174"/>
            <p14:sldId id="1175"/>
            <p14:sldId id="1176"/>
            <p14:sldId id="1183"/>
            <p14:sldId id="1178"/>
            <p14:sldId id="1179"/>
            <p14:sldId id="1180"/>
            <p14:sldId id="1181"/>
            <p14:sldId id="1182"/>
            <p14:sldId id="2032"/>
            <p14:sldId id="1184"/>
            <p14:sldId id="2033"/>
            <p14:sldId id="1186"/>
            <p14:sldId id="1187"/>
            <p14:sldId id="1188"/>
            <p14:sldId id="1189"/>
            <p14:sldId id="1190"/>
            <p14:sldId id="1191"/>
            <p14:sldId id="1192"/>
            <p14:sldId id="1193"/>
            <p14:sldId id="1631"/>
            <p14:sldId id="1634"/>
            <p14:sldId id="1635"/>
            <p14:sldId id="1636"/>
            <p14:sldId id="1637"/>
            <p14:sldId id="1638"/>
            <p14:sldId id="1639"/>
            <p14:sldId id="1641"/>
            <p14:sldId id="1642"/>
            <p14:sldId id="1640"/>
            <p14:sldId id="1643"/>
            <p14:sldId id="1647"/>
            <p14:sldId id="1648"/>
            <p14:sldId id="1649"/>
            <p14:sldId id="1646"/>
            <p14:sldId id="1645"/>
            <p14:sldId id="1653"/>
            <p14:sldId id="1654"/>
          </p14:sldIdLst>
        </p14:section>
        <p14:section name="Unit 2" id="{839D42C4-6E92-44BF-912E-C632C47ACD1A}">
          <p14:sldIdLst>
            <p14:sldId id="3006"/>
            <p14:sldId id="2976"/>
            <p14:sldId id="2977"/>
            <p14:sldId id="2978"/>
            <p14:sldId id="2979"/>
            <p14:sldId id="3009"/>
            <p14:sldId id="2980"/>
            <p14:sldId id="3020"/>
            <p14:sldId id="2982"/>
            <p14:sldId id="2975"/>
            <p14:sldId id="2981"/>
            <p14:sldId id="2983"/>
            <p14:sldId id="2985"/>
            <p14:sldId id="2986"/>
            <p14:sldId id="2987"/>
            <p14:sldId id="2988"/>
            <p14:sldId id="2989"/>
            <p14:sldId id="2990"/>
            <p14:sldId id="2991"/>
            <p14:sldId id="2992"/>
            <p14:sldId id="2993"/>
            <p14:sldId id="2994"/>
            <p14:sldId id="2984"/>
            <p14:sldId id="2996"/>
            <p14:sldId id="2997"/>
            <p14:sldId id="2998"/>
            <p14:sldId id="2999"/>
            <p14:sldId id="3000"/>
            <p14:sldId id="3001"/>
            <p14:sldId id="3002"/>
            <p14:sldId id="3004"/>
            <p14:sldId id="3003"/>
          </p14:sldIdLst>
        </p14:section>
        <p14:section name="Unit 3" id="{B45C4554-2031-4C74-8206-5ABF9971EC0E}">
          <p14:sldIdLst>
            <p14:sldId id="3010"/>
            <p14:sldId id="648"/>
            <p14:sldId id="649"/>
            <p14:sldId id="654"/>
            <p14:sldId id="662"/>
            <p14:sldId id="1663"/>
            <p14:sldId id="655"/>
            <p14:sldId id="652"/>
            <p14:sldId id="651"/>
            <p14:sldId id="3021"/>
            <p14:sldId id="276"/>
            <p14:sldId id="277"/>
            <p14:sldId id="1662"/>
            <p14:sldId id="279"/>
            <p14:sldId id="3022"/>
            <p14:sldId id="290"/>
            <p14:sldId id="1665"/>
            <p14:sldId id="1664"/>
            <p14:sldId id="291"/>
            <p14:sldId id="292"/>
            <p14:sldId id="661"/>
          </p14:sldIdLst>
        </p14:section>
        <p14:section name="Unit 4" id="{9769BEC3-62CA-4DA2-9FEC-A787ED9DBC0D}">
          <p14:sldIdLst>
            <p14:sldId id="3013"/>
            <p14:sldId id="2462"/>
            <p14:sldId id="2473"/>
            <p14:sldId id="2476"/>
            <p14:sldId id="2474"/>
            <p14:sldId id="3015"/>
            <p14:sldId id="3016"/>
            <p14:sldId id="2478"/>
            <p14:sldId id="2480"/>
            <p14:sldId id="2479"/>
            <p14:sldId id="3017"/>
            <p14:sldId id="2844"/>
            <p14:sldId id="2970"/>
            <p14:sldId id="2972"/>
            <p14:sldId id="2973"/>
            <p14:sldId id="2974"/>
            <p14:sldId id="503"/>
            <p14:sldId id="507"/>
            <p14:sldId id="1717"/>
            <p14:sldId id="1718"/>
            <p14:sldId id="1936"/>
            <p14:sldId id="3023"/>
            <p14:sldId id="1667"/>
            <p14:sldId id="1707"/>
            <p14:sldId id="1708"/>
            <p14:sldId id="1709"/>
            <p14:sldId id="1710"/>
            <p14:sldId id="1711"/>
            <p14:sldId id="1712"/>
            <p14:sldId id="1713"/>
            <p14:sldId id="1714"/>
            <p14:sldId id="1715"/>
            <p14:sldId id="1716"/>
            <p14:sldId id="2250"/>
          </p14:sldIdLst>
        </p14:section>
      </p14:sectionLst>
    </p:ext>
    <p:ext uri="{EFAFB233-063F-42B5-8137-9DF3F51BA10A}">
      <p15:sldGuideLst xmlns:p15="http://schemas.microsoft.com/office/powerpoint/2012/main">
        <p15:guide id="1" orient="horz" pos="854" userDrawn="1">
          <p15:clr>
            <a:srgbClr val="A4A3A4"/>
          </p15:clr>
        </p15:guide>
        <p15:guide id="3" pos="5435" userDrawn="1">
          <p15:clr>
            <a:srgbClr val="A4A3A4"/>
          </p15:clr>
        </p15:guide>
        <p15:guide id="4" pos="388" userDrawn="1">
          <p15:clr>
            <a:srgbClr val="A4A3A4"/>
          </p15:clr>
        </p15:guide>
        <p15:guide id="5" orient="horz" pos="12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im Bae" initials="KB" lastIdx="1" clrIdx="0">
    <p:extLst>
      <p:ext uri="{19B8F6BF-5375-455C-9EA6-DF929625EA0E}">
        <p15:presenceInfo xmlns:p15="http://schemas.microsoft.com/office/powerpoint/2012/main" userId="S::kirimbae@kr.ibm.com::df3b8980-5644-4d9e-a5fe-bb0e3feda4a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3DF"/>
    <a:srgbClr val="1429A0"/>
    <a:srgbClr val="6087CC"/>
    <a:srgbClr val="13B9A2"/>
    <a:srgbClr val="1A8CBE"/>
    <a:srgbClr val="1DB4E2"/>
    <a:srgbClr val="003399"/>
    <a:srgbClr val="F8F9F8"/>
    <a:srgbClr val="1A5B75"/>
    <a:srgbClr val="E9E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autoAdjust="0"/>
    <p:restoredTop sz="96197" autoAdjust="0"/>
  </p:normalViewPr>
  <p:slideViewPr>
    <p:cSldViewPr snapToGrid="0">
      <p:cViewPr>
        <p:scale>
          <a:sx n="140" d="100"/>
          <a:sy n="140" d="100"/>
        </p:scale>
        <p:origin x="-656" y="480"/>
      </p:cViewPr>
      <p:guideLst>
        <p:guide orient="horz" pos="854"/>
        <p:guide pos="5435"/>
        <p:guide pos="388"/>
        <p:guide orient="horz" pos="1280"/>
      </p:guideLst>
    </p:cSldViewPr>
  </p:slideViewPr>
  <p:notesTextViewPr>
    <p:cViewPr>
      <p:scale>
        <a:sx n="33" d="100"/>
        <a:sy n="33" d="100"/>
      </p:scale>
      <p:origin x="0" y="0"/>
    </p:cViewPr>
  </p:notesTextViewPr>
  <p:sorterViewPr>
    <p:cViewPr>
      <p:scale>
        <a:sx n="200" d="100"/>
        <a:sy n="200" d="100"/>
      </p:scale>
      <p:origin x="0" y="0"/>
    </p:cViewPr>
  </p:sorterViewPr>
  <p:notesViewPr>
    <p:cSldViewPr snapToGrid="0">
      <p:cViewPr varScale="1">
        <p:scale>
          <a:sx n="49" d="100"/>
          <a:sy n="49" d="100"/>
        </p:scale>
        <p:origin x="2668"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font" Target="fonts/font18.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font" Target="fonts/font8.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font" Target="fonts/font19.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font" Target="fonts/font9.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font" Target="fonts/font20.fntdata"/><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notesMaster" Target="notesMasters/notesMaster1.xml"/><Relationship Id="rId194" Type="http://schemas.openxmlformats.org/officeDocument/2006/relationships/font" Target="fonts/font21.fntdata"/><Relationship Id="rId199"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11.fntdata"/><Relationship Id="rId189" Type="http://schemas.openxmlformats.org/officeDocument/2006/relationships/font" Target="fonts/font1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fntdata"/><Relationship Id="rId179" Type="http://schemas.openxmlformats.org/officeDocument/2006/relationships/font" Target="fonts/font6.fntdata"/><Relationship Id="rId195" Type="http://schemas.openxmlformats.org/officeDocument/2006/relationships/font" Target="fonts/font22.fntdata"/><Relationship Id="rId190" Type="http://schemas.openxmlformats.org/officeDocument/2006/relationships/font" Target="fonts/font17.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7.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2.fntdata"/><Relationship Id="rId196" Type="http://schemas.openxmlformats.org/officeDocument/2006/relationships/commentAuthors" Target="commentAuthors.xml"/><Relationship Id="rId200"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font" Target="fonts/font13.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3.fntdata"/><Relationship Id="rId197"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font" Target="fonts/font14.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4.fntdata"/><Relationship Id="rId198" Type="http://schemas.openxmlformats.org/officeDocument/2006/relationships/viewProps" Target="view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Unicode MS" panose="020B0600000101010101" charset="-127"/>
                <a:ea typeface="Arial Unicode MS" panose="020B0600000101010101"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Unicode MS" panose="020B0600000101010101" charset="-127"/>
                <a:ea typeface="Arial Unicode MS" panose="020B0600000101010101" charset="-127"/>
              </a:defRPr>
            </a:lvl1pPr>
          </a:lstStyle>
          <a:p>
            <a:fld id="{59FE20AE-756D-49A2-8779-4A127729637D}" type="datetimeFigureOut">
              <a:rPr lang="ko-KR" altLang="en-US" smtClean="0"/>
              <a:pPr/>
              <a:t>2023. 10. 4.</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Unicode MS" panose="020B0600000101010101" charset="-127"/>
                <a:ea typeface="Arial Unicode MS" panose="020B0600000101010101"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Unicode MS" panose="020B0600000101010101" charset="-127"/>
                <a:ea typeface="Arial Unicode MS" panose="020B0600000101010101" charset="-127"/>
              </a:defRPr>
            </a:lvl1pPr>
          </a:lstStyle>
          <a:p>
            <a:fld id="{A91CC976-58EF-4DED-88FF-97DD4684D6CE}" type="slidenum">
              <a:rPr lang="ko-KR" altLang="en-US" smtClean="0"/>
              <a:pPr/>
              <a:t>‹#›</a:t>
            </a:fld>
            <a:endParaRPr lang="ko-KR" altLang="en-US" dirty="0"/>
          </a:p>
        </p:txBody>
      </p:sp>
    </p:spTree>
    <p:extLst>
      <p:ext uri="{BB962C8B-B14F-4D97-AF65-F5344CB8AC3E}">
        <p14:creationId xmlns:p14="http://schemas.microsoft.com/office/powerpoint/2010/main" val="2198013901"/>
      </p:ext>
    </p:extLst>
  </p:cSld>
  <p:clrMap bg1="lt1" tx1="dk1" bg2="lt2" tx2="dk2" accent1="accent1" accent2="accent2" accent3="accent3" accent4="accent4" accent5="accent5" accent6="accent6" hlink="hlink" folHlink="folHlink"/>
  <p:notesStyle>
    <a:lvl1pPr marL="0" algn="l" defTabSz="779435" rtl="0" eaLnBrk="1" latinLnBrk="1" hangingPunct="1">
      <a:defRPr sz="1023" kern="1200" baseline="0">
        <a:solidFill>
          <a:schemeClr val="tx1"/>
        </a:solidFill>
        <a:latin typeface="Arial Unicode MS" panose="020B0600000101010101" charset="-127"/>
        <a:ea typeface="Arial Unicode MS" panose="020B0600000101010101" charset="-127"/>
        <a:cs typeface="+mn-cs"/>
      </a:defRPr>
    </a:lvl1pPr>
    <a:lvl2pPr marL="389717" algn="l" defTabSz="779435" rtl="0" eaLnBrk="1" latinLnBrk="1" hangingPunct="1">
      <a:defRPr sz="1023" kern="1200" baseline="0">
        <a:solidFill>
          <a:schemeClr val="tx1"/>
        </a:solidFill>
        <a:latin typeface="Arial Unicode MS" panose="020B0600000101010101" charset="-127"/>
        <a:ea typeface="Arial Unicode MS" panose="020B0600000101010101" charset="-127"/>
        <a:cs typeface="+mn-cs"/>
      </a:defRPr>
    </a:lvl2pPr>
    <a:lvl3pPr marL="779435" algn="l" defTabSz="779435" rtl="0" eaLnBrk="1" latinLnBrk="1" hangingPunct="1">
      <a:defRPr sz="1023" kern="1200" baseline="0">
        <a:solidFill>
          <a:schemeClr val="tx1"/>
        </a:solidFill>
        <a:latin typeface="Arial Unicode MS" panose="020B0600000101010101" charset="-127"/>
        <a:ea typeface="Arial Unicode MS" panose="020B0600000101010101" charset="-127"/>
        <a:cs typeface="+mn-cs"/>
      </a:defRPr>
    </a:lvl3pPr>
    <a:lvl4pPr marL="1169152" algn="l" defTabSz="779435" rtl="0" eaLnBrk="1" latinLnBrk="1" hangingPunct="1">
      <a:defRPr sz="1023" kern="1200" baseline="0">
        <a:solidFill>
          <a:schemeClr val="tx1"/>
        </a:solidFill>
        <a:latin typeface="Arial Unicode MS" panose="020B0600000101010101" charset="-127"/>
        <a:ea typeface="Arial Unicode MS" panose="020B0600000101010101" charset="-127"/>
        <a:cs typeface="+mn-cs"/>
      </a:defRPr>
    </a:lvl4pPr>
    <a:lvl5pPr marL="1558869" algn="l" defTabSz="779435" rtl="0" eaLnBrk="1" latinLnBrk="1" hangingPunct="1">
      <a:defRPr sz="1023" kern="1200" baseline="0">
        <a:solidFill>
          <a:schemeClr val="tx1"/>
        </a:solidFill>
        <a:latin typeface="Arial Unicode MS" panose="020B0600000101010101" charset="-127"/>
        <a:ea typeface="Arial Unicode MS" panose="020B0600000101010101" charset="-127"/>
        <a:cs typeface="+mn-cs"/>
      </a:defRPr>
    </a:lvl5pPr>
    <a:lvl6pPr marL="1948586" algn="l" defTabSz="779435" rtl="0" eaLnBrk="1" latinLnBrk="1" hangingPunct="1">
      <a:defRPr sz="1023" kern="1200">
        <a:solidFill>
          <a:schemeClr val="tx1"/>
        </a:solidFill>
        <a:latin typeface="+mn-lt"/>
        <a:ea typeface="+mn-ea"/>
        <a:cs typeface="+mn-cs"/>
      </a:defRPr>
    </a:lvl6pPr>
    <a:lvl7pPr marL="2338304" algn="l" defTabSz="779435" rtl="0" eaLnBrk="1" latinLnBrk="1" hangingPunct="1">
      <a:defRPr sz="1023" kern="1200">
        <a:solidFill>
          <a:schemeClr val="tx1"/>
        </a:solidFill>
        <a:latin typeface="+mn-lt"/>
        <a:ea typeface="+mn-ea"/>
        <a:cs typeface="+mn-cs"/>
      </a:defRPr>
    </a:lvl7pPr>
    <a:lvl8pPr marL="2728021" algn="l" defTabSz="779435" rtl="0" eaLnBrk="1" latinLnBrk="1" hangingPunct="1">
      <a:defRPr sz="1023" kern="1200">
        <a:solidFill>
          <a:schemeClr val="tx1"/>
        </a:solidFill>
        <a:latin typeface="+mn-lt"/>
        <a:ea typeface="+mn-ea"/>
        <a:cs typeface="+mn-cs"/>
      </a:defRPr>
    </a:lvl8pPr>
    <a:lvl9pPr marL="3117738" algn="l" defTabSz="779435" rtl="0" eaLnBrk="1" latinLnBrk="1"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openhab.org/"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www.openhab.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youtube.com/watch?v=NBQ1kwKM7k0"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s://www.youtube.com/watch?v=-SIYmAQIWW8"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elastic.co/"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3</a:t>
            </a:fld>
            <a:endParaRPr lang="ko-KR" altLang="en-US">
              <a:solidFill>
                <a:prstClr val="black"/>
              </a:solidFill>
            </a:endParaRPr>
          </a:p>
        </p:txBody>
      </p:sp>
    </p:spTree>
    <p:extLst>
      <p:ext uri="{BB962C8B-B14F-4D97-AF65-F5344CB8AC3E}">
        <p14:creationId xmlns:p14="http://schemas.microsoft.com/office/powerpoint/2010/main" val="326647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prstClr val="black"/>
                </a:solidFill>
                <a:effectLst/>
                <a:uLnTx/>
                <a:uFillTx/>
                <a:cs typeface="+mn-cs"/>
              </a:rPr>
              <a:t>CSE stores resources in Tree format. Therefore, the search starting point herein refers to a specific resource on the resource tree, and the scope of the resource search includes the resource indicated by the starting point and all sub-resources belonging to the resource. The diagram of the slide shows the process of the requester performing a discovery request for 'Home / Room1 / Humidity'. At this point, the receiver performs a search for 'Humidity and date and time resources'.</a:t>
            </a:r>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12</a:t>
            </a:fld>
            <a:endParaRPr lang="ko-KR" altLang="en-US"/>
          </a:p>
        </p:txBody>
      </p:sp>
    </p:spTree>
    <p:extLst>
      <p:ext uri="{BB962C8B-B14F-4D97-AF65-F5344CB8AC3E}">
        <p14:creationId xmlns:p14="http://schemas.microsoft.com/office/powerpoint/2010/main" val="13437177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4082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5751723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64561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325941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2823029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2434352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12323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716518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013856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38781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prstClr val="black"/>
                </a:solidFill>
                <a:effectLst/>
                <a:uLnTx/>
                <a:uFillTx/>
                <a:cs typeface="+mn-cs"/>
              </a:rPr>
              <a:t>An address of a resource is a string of characters used to uniquely identify the targeted resource within the scope of a request to access the resources.</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endParaRPr kumimoji="0" lang="en-US" altLang="ko-KR" sz="1200" b="0" i="0" u="none" strike="noStrike" kern="1200" cap="none" spc="0" normalizeH="0" baseline="0" noProof="0" dirty="0">
              <a:ln>
                <a:noFill/>
              </a:ln>
              <a:solidFill>
                <a:prstClr val="black"/>
              </a:solidFill>
              <a:effectLst/>
              <a:uLnTx/>
              <a:uFillTx/>
              <a:cs typeface="+mn-cs"/>
            </a:endParaRP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prstClr val="black"/>
                </a:solidFill>
                <a:effectLst/>
                <a:uLnTx/>
                <a:uFillTx/>
                <a:cs typeface="+mn-cs"/>
              </a:rPr>
              <a:t>The scope of a request can be: </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a:ln>
                  <a:noFill/>
                </a:ln>
                <a:solidFill>
                  <a:prstClr val="black"/>
                </a:solidFill>
                <a:effectLst/>
                <a:uLnTx/>
                <a:uFillTx/>
                <a:cs typeface="+mn-cs"/>
              </a:rPr>
              <a:t>CSE-relative: The request is targeting a resource that resides on the same CSE as the Receiver CSE of the request. In that case a CSE-relative format of a resource ID can be used to address the resource. </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a:ln>
                  <a:noFill/>
                </a:ln>
                <a:solidFill>
                  <a:prstClr val="black"/>
                </a:solidFill>
                <a:effectLst/>
                <a:uLnTx/>
                <a:uFillTx/>
                <a:cs typeface="+mn-cs"/>
              </a:rPr>
              <a:t>SP-relative: The request is targeting a resource that resides on a CSE within the same M2M SP domain as the Originator of the request. In that case an SP-relative format of a resource ID can be used to address the resource. </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a:ln>
                  <a:noFill/>
                </a:ln>
                <a:solidFill>
                  <a:prstClr val="black"/>
                </a:solidFill>
                <a:effectLst/>
                <a:uLnTx/>
                <a:uFillTx/>
                <a:cs typeface="+mn-cs"/>
              </a:rPr>
              <a:t>Absolute: The request is targeting a resource that resides on a CSE that is within an M2M SP domain that is different from the M2M SP domain of the Originator of the request. In that case the absolute format of a resource ID shall be used to address the resource. Note that the absolute format of the resource ID will always be acceptable also in other cases. </a:t>
            </a:r>
            <a:endParaRPr kumimoji="0" lang="ko-KR" altLang="en-US" sz="1200" b="0" i="0" u="none" strike="noStrike" kern="1200" cap="none" spc="0" normalizeH="0" baseline="0" noProof="0" dirty="0">
              <a:ln>
                <a:noFill/>
              </a:ln>
              <a:solidFill>
                <a:prstClr val="black"/>
              </a:solidFill>
              <a:effectLst/>
              <a:uLnTx/>
              <a:uFillTx/>
              <a:cs typeface="+mn-cs"/>
            </a:endParaRPr>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13</a:t>
            </a:fld>
            <a:endParaRPr lang="ko-KR" altLang="en-US"/>
          </a:p>
        </p:txBody>
      </p:sp>
    </p:spTree>
    <p:extLst>
      <p:ext uri="{BB962C8B-B14F-4D97-AF65-F5344CB8AC3E}">
        <p14:creationId xmlns:p14="http://schemas.microsoft.com/office/powerpoint/2010/main" val="35716845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dirty="0"/>
              <a:t>Like The Thing System, OpenHAB is designed to dynamically bind by supporting numerous IoT devices and protocols, including KNX, Z-Wave, </a:t>
            </a:r>
            <a:r>
              <a:rPr lang="en-US" altLang="ko-KR" sz="1200" dirty="0" err="1"/>
              <a:t>Insteon</a:t>
            </a:r>
            <a:r>
              <a:rPr lang="en-US" altLang="ko-KR" sz="1200" dirty="0"/>
              <a:t>, Arduino, Ethernet, and MQTT.</a:t>
            </a:r>
          </a:p>
          <a:p>
            <a:pPr marL="171450" indent="-171450">
              <a:buFont typeface="Wingdings" panose="05000000000000000000" pitchFamily="2" charset="2"/>
              <a:buChar char="§"/>
            </a:pPr>
            <a:r>
              <a:rPr lang="en-US" altLang="ko-KR" dirty="0"/>
              <a:t>Reference Web Site : </a:t>
            </a:r>
            <a:r>
              <a:rPr lang="en-US" altLang="ko-KR" dirty="0">
                <a:hlinkClick r:id="rId3"/>
              </a:rPr>
              <a:t>https://www.openhab.org/</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503736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cs typeface="+mn-cs"/>
              </a:rPr>
              <a:t>openHAB is a Java-based home automation solution. It is an open source solution that is not dependent on any vendor or technology, and works in conjunction with existing standards.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cs typeface="+mn-cs"/>
              </a:rPr>
              <a:t>You can install a local server called openHAB runtime on your home network and use it on a network server like a NAS or on a palm PC like a Raspberry Pi.</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705118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Reference Web Site : </a:t>
            </a:r>
            <a:r>
              <a:rPr lang="en-US" altLang="ko-KR" sz="1200" spc="-10" dirty="0">
                <a:latin typeface="Arial" panose="020B0604020202020204" pitchFamily="34" charset="0"/>
                <a:ea typeface="SamsungOne 400" panose="02020603020101020101" pitchFamily="18" charset="-127"/>
                <a:cs typeface="Calibri"/>
              </a:rPr>
              <a:t>https://</a:t>
            </a:r>
            <a:r>
              <a:rPr lang="en-US" altLang="ko-KR" sz="1200" spc="-10" dirty="0" err="1">
                <a:latin typeface="Arial" panose="020B0604020202020204" pitchFamily="34" charset="0"/>
                <a:ea typeface="SamsungOne 400" panose="02020603020101020101" pitchFamily="18" charset="-127"/>
                <a:cs typeface="Calibri"/>
              </a:rPr>
              <a:t>github.com</a:t>
            </a:r>
            <a:r>
              <a:rPr lang="en-US" altLang="ko-KR" sz="1200" spc="-10" dirty="0">
                <a:latin typeface="Arial" panose="020B0604020202020204" pitchFamily="34" charset="0"/>
                <a:ea typeface="SamsungOne 400" panose="02020603020101020101" pitchFamily="18" charset="-127"/>
                <a:cs typeface="Calibri"/>
              </a:rPr>
              <a:t>/</a:t>
            </a:r>
            <a:r>
              <a:rPr lang="en-US" altLang="ko-KR" sz="1200" spc="-10" dirty="0" err="1">
                <a:latin typeface="Arial" panose="020B0604020202020204" pitchFamily="34" charset="0"/>
                <a:ea typeface="SamsungOne 400" panose="02020603020101020101" pitchFamily="18" charset="-127"/>
                <a:cs typeface="Calibri"/>
              </a:rPr>
              <a:t>openhab</a:t>
            </a:r>
            <a:r>
              <a:rPr lang="en-US" altLang="ko-KR" sz="1200" spc="-10" dirty="0">
                <a:latin typeface="Arial" panose="020B0604020202020204" pitchFamily="34" charset="0"/>
                <a:ea typeface="SamsungOne 400" panose="02020603020101020101" pitchFamily="18" charset="-127"/>
                <a:cs typeface="Calibri"/>
              </a:rPr>
              <a:t>/</a:t>
            </a:r>
            <a:r>
              <a:rPr lang="en-US" altLang="ko-KR" sz="1200" spc="-10" dirty="0" err="1">
                <a:latin typeface="Arial" panose="020B0604020202020204" pitchFamily="34" charset="0"/>
                <a:ea typeface="SamsungOne 400" panose="02020603020101020101" pitchFamily="18" charset="-127"/>
                <a:cs typeface="Calibri"/>
              </a:rPr>
              <a:t>openhab</a:t>
            </a:r>
            <a:r>
              <a:rPr lang="en-US" altLang="ko-KR" sz="1200" spc="-10" dirty="0">
                <a:latin typeface="Arial" panose="020B0604020202020204" pitchFamily="34" charset="0"/>
                <a:ea typeface="SamsungOne 400" panose="02020603020101020101" pitchFamily="18" charset="-127"/>
                <a:cs typeface="Calibri"/>
              </a:rPr>
              <a:t>/wiki</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2691173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sz="1200" b="0" i="0" kern="1200" dirty="0">
                <a:solidFill>
                  <a:schemeClr val="tx1"/>
                </a:solidFill>
                <a:effectLst/>
                <a:cs typeface="+mn-cs"/>
              </a:rPr>
              <a:t>The core concept of the Open Service Gateway initiative (OSGI) is to create several small programs and bundle them together, instead of making them one big program.</a:t>
            </a:r>
          </a:p>
          <a:p>
            <a:pPr marL="171450" indent="-171450">
              <a:buFont typeface="Wingdings" panose="05000000000000000000" pitchFamily="2" charset="2"/>
              <a:buChar char="§"/>
            </a:pPr>
            <a:endParaRPr lang="en-US" altLang="ko-KR" sz="1200" b="0" i="0" kern="1200" dirty="0">
              <a:solidFill>
                <a:schemeClr val="tx1"/>
              </a:solidFill>
              <a:effectLst/>
              <a:cs typeface="+mn-cs"/>
            </a:endParaRPr>
          </a:p>
          <a:p>
            <a:pPr marL="171450" indent="-171450">
              <a:buFont typeface="Wingdings" panose="05000000000000000000" pitchFamily="2" charset="2"/>
              <a:buChar char="§"/>
            </a:pPr>
            <a:r>
              <a:rPr lang="en-US" altLang="ko-KR" sz="1200" b="0" i="0" kern="1200" dirty="0">
                <a:solidFill>
                  <a:schemeClr val="tx1"/>
                </a:solidFill>
                <a:effectLst/>
                <a:cs typeface="+mn-cs"/>
              </a:rPr>
              <a:t>When an OOP (object-oriented program) is supposed to modularize a class, OSGI completely modularizes the program itself (in OSGI, this is called a bundle), registers each of these modules in the OSGI framework and executes them on demand. Let's go.</a:t>
            </a:r>
          </a:p>
          <a:p>
            <a:pPr marL="171450" indent="-171450">
              <a:buFont typeface="Wingdings" panose="05000000000000000000" pitchFamily="2" charset="2"/>
              <a:buChar char="§"/>
            </a:pPr>
            <a:endParaRPr lang="en-US" altLang="ko-KR" sz="1200" b="0" i="0" kern="1200" dirty="0">
              <a:solidFill>
                <a:schemeClr val="tx1"/>
              </a:solidFill>
              <a:effectLst/>
              <a:cs typeface="+mn-cs"/>
            </a:endParaRPr>
          </a:p>
          <a:p>
            <a:pPr marL="171450" indent="-171450">
              <a:buFont typeface="Wingdings" panose="05000000000000000000" pitchFamily="2" charset="2"/>
              <a:buChar char="§"/>
            </a:pPr>
            <a:r>
              <a:rPr lang="en-US" altLang="ko-KR" sz="1200" b="0" i="0" kern="1200" dirty="0">
                <a:solidFill>
                  <a:schemeClr val="tx1"/>
                </a:solidFill>
                <a:effectLst/>
                <a:cs typeface="+mn-cs"/>
              </a:rPr>
              <a:t>OSGI is usually Java, but conceptually it doesn't have to be Java, but almost all popular OSGI framework is java.</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694035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Arial" panose="020B0604020202020204" pitchFamily="34" charset="0"/>
                <a:ea typeface="SamsungOne 400" panose="02020603020101020101" pitchFamily="18" charset="-127"/>
              </a:rPr>
              <a:t>Item UI provider enables dynamically configuring UI. For example, it dynamically defines multiple widgets composed of icons and labels about a single item. Also, it can define which one among these widgets should be used for the items.</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808177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Reference Web Site : </a:t>
            </a:r>
            <a:r>
              <a:rPr lang="fr-FR" altLang="ko-KR" sz="1200" spc="-10" dirty="0">
                <a:solidFill>
                  <a:srgbClr val="0563C1"/>
                </a:solidFill>
                <a:uFill>
                  <a:solidFill>
                    <a:srgbClr val="0563C1"/>
                  </a:solidFill>
                </a:uFill>
                <a:latin typeface="Arial" panose="020B0604020202020204" pitchFamily="34" charset="0"/>
                <a:ea typeface="SamsungOne 400" panose="02020603020101020101" pitchFamily="18" charset="-127"/>
                <a:cs typeface="Calibri"/>
                <a:hlinkClick r:id="rId3"/>
              </a:rPr>
              <a:t>http://www.openhab.org/</a:t>
            </a:r>
            <a:endParaRPr lang="fr-FR" altLang="ko-KR" sz="1200" dirty="0">
              <a:latin typeface="Arial" panose="020B0604020202020204" pitchFamily="34" charset="0"/>
              <a:ea typeface="SamsungOne 400" panose="02020603020101020101" pitchFamily="18" charset="-127"/>
              <a:cs typeface="Calibri"/>
            </a:endParaRPr>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073007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ko-KR" dirty="0"/>
              <a:t>Various smart home services can be included. </a:t>
            </a: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122</a:t>
            </a:fld>
            <a:endParaRPr lang="ko-KR" altLang="en-US"/>
          </a:p>
        </p:txBody>
      </p:sp>
    </p:spTree>
    <p:extLst>
      <p:ext uri="{BB962C8B-B14F-4D97-AF65-F5344CB8AC3E}">
        <p14:creationId xmlns:p14="http://schemas.microsoft.com/office/powerpoint/2010/main" val="30315568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b="1" dirty="0"/>
              <a:t>Reference</a:t>
            </a:r>
            <a:r>
              <a:rPr lang="ko-KR" altLang="en-US" b="1" dirty="0"/>
              <a:t> </a:t>
            </a:r>
            <a:r>
              <a:rPr lang="en-US" altLang="ko-KR" b="1" dirty="0" err="1"/>
              <a:t>Youtube</a:t>
            </a:r>
            <a:r>
              <a:rPr lang="ko-KR" altLang="en-US" b="1" dirty="0"/>
              <a:t> </a:t>
            </a:r>
            <a:r>
              <a:rPr lang="en-US" altLang="ko-KR" b="1" dirty="0"/>
              <a:t>:</a:t>
            </a:r>
            <a:r>
              <a:rPr lang="ko-KR" altLang="en-US" b="1" dirty="0"/>
              <a:t> </a:t>
            </a:r>
            <a:endParaRPr lang="en-US" altLang="ko-KR" b="1" dirty="0"/>
          </a:p>
          <a:p>
            <a:pPr marL="0" indent="0">
              <a:buFont typeface="Wingdings" panose="05000000000000000000" pitchFamily="2" charset="2"/>
              <a:buNone/>
            </a:pPr>
            <a:r>
              <a:rPr lang="en-US" altLang="ko-KR" dirty="0">
                <a:hlinkClick r:id="rId3"/>
              </a:rPr>
              <a:t>https://www.youtube.com/watch?v=NBQ1kwKM7k0</a:t>
            </a:r>
            <a:endParaRPr lang="en-US" altLang="ko-KR" dirty="0"/>
          </a:p>
          <a:p>
            <a:pPr marL="0" indent="0">
              <a:buFont typeface="Wingdings" panose="05000000000000000000" pitchFamily="2" charset="2"/>
              <a:buNone/>
            </a:pPr>
            <a:r>
              <a:rPr lang="en-US" altLang="ko-KR" dirty="0">
                <a:hlinkClick r:id="rId4"/>
              </a:rPr>
              <a:t>https://www.youtube.com/watch?v=-SIYmAQIWW8</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763958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537554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125</a:t>
            </a:fld>
            <a:endParaRPr lang="ko-KR" altLang="en-US"/>
          </a:p>
        </p:txBody>
      </p:sp>
    </p:spTree>
    <p:extLst>
      <p:ext uri="{BB962C8B-B14F-4D97-AF65-F5344CB8AC3E}">
        <p14:creationId xmlns:p14="http://schemas.microsoft.com/office/powerpoint/2010/main" val="220707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marR="0" lvl="0"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r>
              <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Operation </a:t>
            </a: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indicates whether it is Create, Retrieve, Update, Delete or Notify</a:t>
            </a: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0"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r>
              <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Request Identifier is a </a:t>
            </a: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unique identifier of a request message</a:t>
            </a: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0"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r>
              <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Content </a:t>
            </a: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indicates whether it is Create, Retrieve, Update, Delete or Notify</a:t>
            </a: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0"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r>
              <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Resource Type is a </a:t>
            </a: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resource type to be created</a:t>
            </a: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0"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r>
              <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Response Type </a:t>
            </a: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rPr>
              <a:t>indicates communication type: blocking, non-blocking sync or async</a:t>
            </a:r>
          </a:p>
          <a:p>
            <a:endParaRPr lang="ko-KR" altLang="en-US"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14</a:t>
            </a:fld>
            <a:endParaRPr lang="ko-KR" altLang="en-US"/>
          </a:p>
        </p:txBody>
      </p:sp>
    </p:spTree>
    <p:extLst>
      <p:ext uri="{BB962C8B-B14F-4D97-AF65-F5344CB8AC3E}">
        <p14:creationId xmlns:p14="http://schemas.microsoft.com/office/powerpoint/2010/main" val="35612678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126</a:t>
            </a:fld>
            <a:endParaRPr lang="ko-KR" altLang="en-US"/>
          </a:p>
        </p:txBody>
      </p:sp>
    </p:spTree>
    <p:extLst>
      <p:ext uri="{BB962C8B-B14F-4D97-AF65-F5344CB8AC3E}">
        <p14:creationId xmlns:p14="http://schemas.microsoft.com/office/powerpoint/2010/main" val="28818132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u="none" strike="noStrike" kern="1200" cap="none" spc="-9"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Calibri"/>
              </a:rPr>
              <a:t>Run OpenHAB</a:t>
            </a: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Arial Unicode MS" panose="020B0600000101010101" charset="-127"/>
            </a:endParaRPr>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127</a:t>
            </a:fld>
            <a:endParaRPr lang="ko-KR" altLang="en-US"/>
          </a:p>
        </p:txBody>
      </p:sp>
    </p:spTree>
    <p:extLst>
      <p:ext uri="{BB962C8B-B14F-4D97-AF65-F5344CB8AC3E}">
        <p14:creationId xmlns:p14="http://schemas.microsoft.com/office/powerpoint/2010/main" val="11366371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dirty="0"/>
              <a:t>For a server to run, it will take a few minutes. Once it is executed, you can use it as OSGI shell.</a:t>
            </a:r>
          </a:p>
          <a:p>
            <a:pPr marL="0" indent="0">
              <a:buFont typeface="Wingdings" panose="05000000000000000000" pitchFamily="2" charset="2"/>
              <a:buNone/>
            </a:pPr>
            <a:r>
              <a:rPr lang="en-US" altLang="ko-KR" dirty="0"/>
              <a:t> openHAB provides various interface methods. It provides not also the basic web interface, but also </a:t>
            </a:r>
            <a:r>
              <a:rPr lang="en-US" altLang="ko-KR" dirty="0" err="1"/>
              <a:t>greenT</a:t>
            </a:r>
            <a:r>
              <a:rPr lang="en-US" altLang="ko-KR" dirty="0"/>
              <a:t> interface, Android, iOS client. NFC, OSGi console, XMPP console, REST API can be used, too.</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295025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216044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sz="1200" b="1" i="0" kern="1200" dirty="0">
                <a:solidFill>
                  <a:schemeClr val="tx1"/>
                </a:solidFill>
                <a:effectLst/>
                <a:cs typeface="+mn-cs"/>
              </a:rPr>
              <a:t>GPIO</a:t>
            </a:r>
            <a:r>
              <a:rPr lang="en-US" altLang="ko-KR" sz="1200" b="0" i="0" kern="1200" dirty="0">
                <a:solidFill>
                  <a:schemeClr val="tx1"/>
                </a:solidFill>
                <a:effectLst/>
                <a:cs typeface="+mn-cs"/>
              </a:rPr>
              <a:t>(General Purpose Input Output) : A general-purpose input/output (GPIO) is an uncommitted digital signal pin on an integrated circuit or electronic circuit board whose behavior—including whether it acts as input or output—is controllable by the user at run time.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130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0893778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br>
              <a:rPr kumimoji="0" lang="ko-KR" altLang="en-US"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br>
            <a:br>
              <a:rPr kumimoji="0" lang="ko-KR" altLang="en-US" sz="1200" u="none" strike="noStrike" kern="1200" cap="none" spc="0" normalizeH="0" baseline="0" noProof="0" dirty="0">
                <a:ln>
                  <a:noFill/>
                </a:ln>
                <a:solidFill>
                  <a:srgbClr val="222222"/>
                </a:solidFill>
                <a:effectLst/>
                <a:uLnTx/>
                <a:uFillTx/>
                <a:latin typeface="Arial" panose="020B0604020202020204" pitchFamily="34" charset="0"/>
                <a:ea typeface="SamsungOne 400" panose="02020603020101020101" pitchFamily="18" charset="-127"/>
                <a:cs typeface="+mn-cs"/>
              </a:rPr>
            </a:br>
            <a:endParaRPr kumimoji="0" lang="ko-KR" altLang="en-US" sz="1200" u="none" strike="noStrike" kern="1200" cap="none" spc="0" normalizeH="0" baseline="0" noProof="0" dirty="0">
              <a:ln>
                <a:noFill/>
              </a:ln>
              <a:solidFill>
                <a:srgbClr val="222222"/>
              </a:solidFill>
              <a:effectLst/>
              <a:uLnTx/>
              <a:uFillTx/>
              <a:latin typeface="Arial" panose="020B0604020202020204" pitchFamily="34" charset="0"/>
              <a:ea typeface="SamsungOne 400" panose="02020603020101020101" pitchFamily="18" charset="-127"/>
              <a:cs typeface="+mn-cs"/>
            </a:endParaRPr>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131</a:t>
            </a:fld>
            <a:endParaRPr lang="ko-KR" altLang="en-US"/>
          </a:p>
        </p:txBody>
      </p:sp>
    </p:spTree>
    <p:extLst>
      <p:ext uri="{BB962C8B-B14F-4D97-AF65-F5344CB8AC3E}">
        <p14:creationId xmlns:p14="http://schemas.microsoft.com/office/powerpoint/2010/main" val="41034728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sz="1200" b="0" i="0" kern="1200" dirty="0">
                <a:solidFill>
                  <a:schemeClr val="tx1"/>
                </a:solidFill>
                <a:effectLst/>
                <a:cs typeface="+mn-cs"/>
              </a:rPr>
              <a:t>Eclipse </a:t>
            </a:r>
            <a:r>
              <a:rPr lang="en-US" altLang="ko-KR" sz="1200" b="0" i="0" kern="1200" dirty="0" err="1">
                <a:solidFill>
                  <a:schemeClr val="tx1"/>
                </a:solidFill>
                <a:effectLst/>
                <a:cs typeface="+mn-cs"/>
              </a:rPr>
              <a:t>Mosquitto</a:t>
            </a:r>
            <a:r>
              <a:rPr lang="en-US" altLang="ko-KR" sz="1200" b="0" i="0" kern="1200" dirty="0">
                <a:solidFill>
                  <a:schemeClr val="tx1"/>
                </a:solidFill>
                <a:effectLst/>
                <a:cs typeface="+mn-cs"/>
              </a:rPr>
              <a:t> is an open source (EPL/EDL licensed) message broker that implements the MQTT protocol versions 5.0, 3.1.1 and 3.1. </a:t>
            </a:r>
            <a:r>
              <a:rPr lang="en-US" altLang="ko-KR" sz="1200" b="0" i="0" kern="1200" dirty="0" err="1">
                <a:solidFill>
                  <a:schemeClr val="tx1"/>
                </a:solidFill>
                <a:effectLst/>
                <a:cs typeface="+mn-cs"/>
              </a:rPr>
              <a:t>Mosquitto</a:t>
            </a:r>
            <a:r>
              <a:rPr lang="en-US" altLang="ko-KR" sz="1200" b="0" i="0" kern="1200" dirty="0">
                <a:solidFill>
                  <a:schemeClr val="tx1"/>
                </a:solidFill>
                <a:effectLst/>
                <a:cs typeface="+mn-cs"/>
              </a:rPr>
              <a:t> is lightweight and is suitable for use on all devices from low power single board computers to full servers.</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132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0581490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133</a:t>
            </a:fld>
            <a:endParaRPr lang="ko-KR" altLang="en-US"/>
          </a:p>
        </p:txBody>
      </p:sp>
    </p:spTree>
    <p:extLst>
      <p:ext uri="{BB962C8B-B14F-4D97-AF65-F5344CB8AC3E}">
        <p14:creationId xmlns:p14="http://schemas.microsoft.com/office/powerpoint/2010/main" val="31384358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134</a:t>
            </a:fld>
            <a:endParaRPr lang="ko-KR" altLang="en-US"/>
          </a:p>
        </p:txBody>
      </p:sp>
    </p:spTree>
    <p:extLst>
      <p:ext uri="{BB962C8B-B14F-4D97-AF65-F5344CB8AC3E}">
        <p14:creationId xmlns:p14="http://schemas.microsoft.com/office/powerpoint/2010/main" val="41020056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135</a:t>
            </a:fld>
            <a:endParaRPr lang="ko-KR" altLang="en-US"/>
          </a:p>
        </p:txBody>
      </p:sp>
    </p:spTree>
    <p:extLst>
      <p:ext uri="{BB962C8B-B14F-4D97-AF65-F5344CB8AC3E}">
        <p14:creationId xmlns:p14="http://schemas.microsoft.com/office/powerpoint/2010/main" val="58732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15</a:t>
            </a:fld>
            <a:endParaRPr lang="ko-KR" altLang="en-US"/>
          </a:p>
        </p:txBody>
      </p:sp>
    </p:spTree>
    <p:extLst>
      <p:ext uri="{BB962C8B-B14F-4D97-AF65-F5344CB8AC3E}">
        <p14:creationId xmlns:p14="http://schemas.microsoft.com/office/powerpoint/2010/main" val="29837797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136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583248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lgn="just">
              <a:buFont typeface="Arial" panose="020B0604020202020204" pitchFamily="34" charset="0"/>
              <a:buChar char="•"/>
            </a:pPr>
            <a:r>
              <a:rPr lang="en-US" altLang="ko-KR" dirty="0">
                <a:effectLst/>
              </a:rPr>
              <a:t>A line chart analyzing people's breakup time by extracting Facebook's status information data</a:t>
            </a:r>
          </a:p>
          <a:p>
            <a:pPr marL="171450" indent="-171450" algn="just">
              <a:buFontTx/>
              <a:buChar char="-"/>
            </a:pPr>
            <a:r>
              <a:rPr lang="en-US" altLang="ko-KR" dirty="0">
                <a:effectLst/>
              </a:rPr>
              <a:t>Most breakups occur in spring and winter, and they tend to break up more than usual during April Fool's Day and summer vacation.</a:t>
            </a:r>
          </a:p>
          <a:p>
            <a:pPr marL="171450" indent="-171450" algn="l">
              <a:buFontTx/>
              <a:buChar char="-"/>
            </a:pPr>
            <a:r>
              <a:rPr lang="en-US" altLang="ko-KR" dirty="0">
                <a:effectLst/>
              </a:rPr>
              <a:t>If you analyze by day rather than season, you can also see the interesting fact that after a painful weekend, the Facebook status changes to 'broken' or 'break up' every Monday.</a:t>
            </a:r>
          </a:p>
          <a:p>
            <a:pPr marL="171450" indent="-171450" algn="l">
              <a:buFontTx/>
              <a:buChar char="-"/>
            </a:pPr>
            <a:endParaRPr lang="en-US" altLang="ko-KR" dirty="0">
              <a:effectLst/>
            </a:endParaRPr>
          </a:p>
          <a:p>
            <a:pPr marL="171450" indent="-171450" algn="just">
              <a:buFont typeface="Arial" panose="020B0604020202020204" pitchFamily="34" charset="0"/>
              <a:buChar char="•"/>
            </a:pPr>
            <a:r>
              <a:rPr lang="en-US" altLang="ko-KR" dirty="0">
                <a:effectLst/>
              </a:rPr>
              <a:t>Temporal visualization should not overlook both the big picture and the details. A data analyst's insight and judgment is required, such as whether there are exceptional cases due to a special event, whether there is a particularly conspicuous section, whether there is a sudden change (increase or decrease point), and whether there is a certain pattern.</a:t>
            </a:r>
            <a:endParaRPr lang="ko-KR" altLang="en-US" dirty="0"/>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139</a:t>
            </a:fld>
            <a:endParaRPr lang="ko-KR" altLang="en-US"/>
          </a:p>
        </p:txBody>
      </p:sp>
    </p:spTree>
    <p:extLst>
      <p:ext uri="{BB962C8B-B14F-4D97-AF65-F5344CB8AC3E}">
        <p14:creationId xmlns:p14="http://schemas.microsoft.com/office/powerpoint/2010/main" val="16340163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lgn="just">
              <a:buFont typeface="Arial" panose="020B0604020202020204" pitchFamily="34" charset="0"/>
              <a:buChar char="•"/>
            </a:pPr>
            <a:r>
              <a:rPr lang="en-US" altLang="ko-KR" dirty="0">
                <a:effectLst/>
              </a:rPr>
              <a:t>The Organization of Petroleum Exporting Countries (OPEC) earns $790 billion annually, but only $3 billion in funding for climate change. The cost of the war in Iraq is currently equivalent to $3 trillion, and the global financial crisis owes $11.9 trillion to the world's debt.</a:t>
            </a:r>
          </a:p>
          <a:p>
            <a:pPr marL="171450" indent="-171450" algn="just">
              <a:buFont typeface="Arial" panose="020B0604020202020204" pitchFamily="34" charset="0"/>
              <a:buChar char="•"/>
            </a:pPr>
            <a:endParaRPr lang="en-US" altLang="ko-KR" dirty="0">
              <a:effectLst/>
            </a:endParaRPr>
          </a:p>
          <a:p>
            <a:pPr marL="171450" indent="-171450" algn="just">
              <a:buFont typeface="Arial" panose="020B0604020202020204" pitchFamily="34" charset="0"/>
              <a:buChar char="•"/>
            </a:pPr>
            <a:r>
              <a:rPr lang="en-US" altLang="ko-KR" dirty="0">
                <a:effectLst/>
              </a:rPr>
              <a:t>Also, when comparing the motives for spending, it is intuitively clear that the amount of expenditure between disputes and income is almost the same. In this way, if the </a:t>
            </a:r>
            <a:r>
              <a:rPr lang="en-US" altLang="ko-KR" dirty="0" err="1">
                <a:effectLst/>
              </a:rPr>
              <a:t>treemap</a:t>
            </a:r>
            <a:r>
              <a:rPr lang="en-US" altLang="ko-KR" dirty="0">
                <a:effectLst/>
              </a:rPr>
              <a:t> chart is used, distribution information can be understood through the size of the rectangle, and the distribution between sub-classifications can be compared and analyzed through color.</a:t>
            </a:r>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140</a:t>
            </a:fld>
            <a:endParaRPr lang="ko-KR" altLang="en-US"/>
          </a:p>
        </p:txBody>
      </p:sp>
    </p:spTree>
    <p:extLst>
      <p:ext uri="{BB962C8B-B14F-4D97-AF65-F5344CB8AC3E}">
        <p14:creationId xmlns:p14="http://schemas.microsoft.com/office/powerpoint/2010/main" val="35684408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lgn="just">
              <a:buFont typeface="Arial" panose="020B0604020202020204" pitchFamily="34" charset="0"/>
              <a:buChar char="•"/>
            </a:pPr>
            <a:r>
              <a:rPr lang="en-US" altLang="ko-KR" dirty="0">
                <a:effectLst/>
              </a:rPr>
              <a:t>The Organization of Petroleum Exporting Countries (OPEC) earns $790 billion annually, but only $3 billion in funding for climate change. The cost of the war in Iraq is currently equivalent to $3 trillion, and the global financial crisis owes $11.9 trillion to the world's debt.</a:t>
            </a:r>
          </a:p>
          <a:p>
            <a:pPr marL="171450" indent="-171450" algn="just">
              <a:buFont typeface="Arial" panose="020B0604020202020204" pitchFamily="34" charset="0"/>
              <a:buChar char="•"/>
            </a:pPr>
            <a:endParaRPr lang="en-US" altLang="ko-KR" dirty="0">
              <a:effectLst/>
            </a:endParaRPr>
          </a:p>
          <a:p>
            <a:pPr marL="171450" indent="-171450" algn="just">
              <a:buFont typeface="Arial" panose="020B0604020202020204" pitchFamily="34" charset="0"/>
              <a:buChar char="•"/>
            </a:pPr>
            <a:r>
              <a:rPr lang="en-US" altLang="ko-KR" dirty="0">
                <a:effectLst/>
              </a:rPr>
              <a:t>Also, when comparing the motives for spending, it is intuitively clear that the amount of expenditure between disputes and income is almost the same. In this way, if the </a:t>
            </a:r>
            <a:r>
              <a:rPr lang="en-US" altLang="ko-KR" dirty="0" err="1">
                <a:effectLst/>
              </a:rPr>
              <a:t>treemap</a:t>
            </a:r>
            <a:r>
              <a:rPr lang="en-US" altLang="ko-KR" dirty="0">
                <a:effectLst/>
              </a:rPr>
              <a:t> chart is used, distribution information can be understood through the size of the rectangle, and the distribution between sub-classifications can be compared and analyzed through color.</a:t>
            </a:r>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141</a:t>
            </a:fld>
            <a:endParaRPr lang="ko-KR" altLang="en-US"/>
          </a:p>
        </p:txBody>
      </p:sp>
    </p:spTree>
    <p:extLst>
      <p:ext uri="{BB962C8B-B14F-4D97-AF65-F5344CB8AC3E}">
        <p14:creationId xmlns:p14="http://schemas.microsoft.com/office/powerpoint/2010/main" val="1667420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85750" indent="-285750" algn="just">
              <a:buFont typeface="Arial" panose="020B0604020202020204" pitchFamily="34" charset="0"/>
              <a:buChar char="•"/>
            </a:pPr>
            <a:r>
              <a:rPr lang="en-US" altLang="ko-KR" sz="1200" dirty="0">
                <a:effectLst/>
                <a:latin typeface="Arial" panose="020B0604020202020204" pitchFamily="34" charset="0"/>
                <a:ea typeface="SamsungOne 400" panose="02020603020101020101" pitchFamily="18" charset="-127"/>
              </a:rPr>
              <a:t>In general, people think that populous states will have the highest number of murderers or thieves, but states with large populations, such as Texas, California, and Florida, are located in the upper-right corner of the graph (the districts with the highest number of thieves and murderers), while Louisiana, Maryland, which has a smaller population, is much farther to the right.</a:t>
            </a:r>
          </a:p>
          <a:p>
            <a:pPr marL="285750" indent="-285750" algn="just">
              <a:buFont typeface="Arial" panose="020B0604020202020204" pitchFamily="34" charset="0"/>
              <a:buChar char="•"/>
            </a:pPr>
            <a:endParaRPr lang="en-US" altLang="ko-KR" sz="1200" dirty="0">
              <a:effectLst/>
              <a:latin typeface="Arial" panose="020B0604020202020204" pitchFamily="34" charset="0"/>
              <a:ea typeface="SamsungOne 400" panose="02020603020101020101" pitchFamily="18" charset="-127"/>
            </a:endParaRPr>
          </a:p>
          <a:p>
            <a:pPr marL="285750" indent="-285750" algn="just">
              <a:buFont typeface="Arial" panose="020B0604020202020204" pitchFamily="34" charset="0"/>
              <a:buChar char="•"/>
            </a:pPr>
            <a:r>
              <a:rPr lang="en-US" altLang="ko-KR" sz="1200" dirty="0">
                <a:effectLst/>
                <a:latin typeface="Arial" panose="020B0604020202020204" pitchFamily="34" charset="0"/>
                <a:ea typeface="SamsungOne 400" panose="02020603020101020101" pitchFamily="18" charset="-127"/>
              </a:rPr>
              <a:t>As such, the relationship between population and the number of criminals is exceptional. On the other hand, the fact that areas with a lot of thieves also usually have a lot of murderers becomes difficult to refute when you look at the linear relationship in the chart (pointing from bottom left to top right).</a:t>
            </a:r>
            <a:endParaRPr lang="ko-KR" altLang="en-US" dirty="0"/>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142</a:t>
            </a:fld>
            <a:endParaRPr lang="ko-KR" altLang="en-US"/>
          </a:p>
        </p:txBody>
      </p:sp>
    </p:spTree>
    <p:extLst>
      <p:ext uri="{BB962C8B-B14F-4D97-AF65-F5344CB8AC3E}">
        <p14:creationId xmlns:p14="http://schemas.microsoft.com/office/powerpoint/2010/main" val="8871614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85750" indent="-285750" algn="just">
              <a:buFont typeface="Arial" panose="020B0604020202020204" pitchFamily="34" charset="0"/>
              <a:buChar char="•"/>
            </a:pPr>
            <a:r>
              <a:rPr lang="en-US" altLang="ko-KR" sz="1200" dirty="0">
                <a:effectLst/>
                <a:latin typeface="Arial" panose="020B0604020202020204" pitchFamily="34" charset="0"/>
                <a:ea typeface="SamsungOne 400" panose="02020603020101020101" pitchFamily="18" charset="-127"/>
              </a:rPr>
              <a:t>In general, people think that populous states will have the highest number of murderers or thieves, but states with large populations, such as Texas, California, and Florida, are located in the upper-right corner of the graph (the districts with the highest number of thieves and murderers), while Louisiana, Maryland, which has a smaller population, is much farther to the right.</a:t>
            </a:r>
          </a:p>
          <a:p>
            <a:pPr marL="285750" indent="-285750" algn="just">
              <a:buFont typeface="Arial" panose="020B0604020202020204" pitchFamily="34" charset="0"/>
              <a:buChar char="•"/>
            </a:pPr>
            <a:endParaRPr lang="en-US" altLang="ko-KR" sz="1200" dirty="0">
              <a:effectLst/>
              <a:latin typeface="Arial" panose="020B0604020202020204" pitchFamily="34" charset="0"/>
              <a:ea typeface="SamsungOne 400" panose="02020603020101020101" pitchFamily="18" charset="-127"/>
            </a:endParaRPr>
          </a:p>
          <a:p>
            <a:pPr marL="285750" indent="-285750" algn="just">
              <a:buFont typeface="Arial" panose="020B0604020202020204" pitchFamily="34" charset="0"/>
              <a:buChar char="•"/>
            </a:pPr>
            <a:r>
              <a:rPr lang="en-US" altLang="ko-KR" sz="1200" dirty="0">
                <a:effectLst/>
                <a:latin typeface="Arial" panose="020B0604020202020204" pitchFamily="34" charset="0"/>
                <a:ea typeface="SamsungOne 400" panose="02020603020101020101" pitchFamily="18" charset="-127"/>
              </a:rPr>
              <a:t>As such, the relationship between population and the number of criminals is exceptional. On the other hand, the fact that areas with a lot of thieves also usually have a lot of murderers becomes difficult to refute when you look at the linear relationship in the chart (pointing from bottom left to top right).</a:t>
            </a:r>
            <a:endParaRPr lang="ko-KR" altLang="en-US" dirty="0"/>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143</a:t>
            </a:fld>
            <a:endParaRPr lang="ko-KR" altLang="en-US"/>
          </a:p>
        </p:txBody>
      </p:sp>
    </p:spTree>
    <p:extLst>
      <p:ext uri="{BB962C8B-B14F-4D97-AF65-F5344CB8AC3E}">
        <p14:creationId xmlns:p14="http://schemas.microsoft.com/office/powerpoint/2010/main" val="26152191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marR="0" lvl="0" indent="-171450" algn="just"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solidFill>
                  <a:schemeClr val="accent6">
                    <a:lumMod val="75000"/>
                  </a:schemeClr>
                </a:solidFill>
                <a:latin typeface="KoPub돋움체 Bold" panose="02020603020101020101" pitchFamily="18" charset="-127"/>
                <a:ea typeface="KoPub돋움체 Bold" panose="02020603020101020101" pitchFamily="18" charset="-127"/>
              </a:rPr>
              <a:t>Other records for two basketball players with completely different scoring rates may be similar. It is necessary to find the difference, but at the same time, it is a comparative visualization that can also check the similarity relationship.</a:t>
            </a:r>
            <a:endParaRPr lang="ko-KR" altLang="en-US" dirty="0"/>
          </a:p>
          <a:p>
            <a:pPr algn="just"/>
            <a:endParaRPr lang="ko-KR" altLang="en-US" dirty="0"/>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144</a:t>
            </a:fld>
            <a:endParaRPr lang="ko-KR" altLang="en-US"/>
          </a:p>
        </p:txBody>
      </p:sp>
    </p:spTree>
    <p:extLst>
      <p:ext uri="{BB962C8B-B14F-4D97-AF65-F5344CB8AC3E}">
        <p14:creationId xmlns:p14="http://schemas.microsoft.com/office/powerpoint/2010/main" val="104372081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algn="just"/>
            <a:endParaRPr lang="ko-KR" altLang="en-US" dirty="0"/>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145</a:t>
            </a:fld>
            <a:endParaRPr lang="ko-KR" altLang="en-US"/>
          </a:p>
        </p:txBody>
      </p:sp>
    </p:spTree>
    <p:extLst>
      <p:ext uri="{BB962C8B-B14F-4D97-AF65-F5344CB8AC3E}">
        <p14:creationId xmlns:p14="http://schemas.microsoft.com/office/powerpoint/2010/main" val="29779636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algn="just"/>
            <a:endParaRPr lang="ko-KR" altLang="en-US" dirty="0"/>
          </a:p>
        </p:txBody>
      </p:sp>
      <p:sp>
        <p:nvSpPr>
          <p:cNvPr id="4" name="슬라이드 번호 개체 틀 3"/>
          <p:cNvSpPr>
            <a:spLocks noGrp="1"/>
          </p:cNvSpPr>
          <p:nvPr>
            <p:ph type="sldNum" sz="quarter" idx="5"/>
          </p:nvPr>
        </p:nvSpPr>
        <p:spPr/>
        <p:txBody>
          <a:bodyPr/>
          <a:lstStyle/>
          <a:p>
            <a:fld id="{EE4668DE-CFDA-4BE3-AD81-B473458CC95C}" type="slidenum">
              <a:rPr lang="ko-KR" altLang="en-US" smtClean="0"/>
              <a:t>146</a:t>
            </a:fld>
            <a:endParaRPr lang="ko-KR" altLang="en-US"/>
          </a:p>
        </p:txBody>
      </p:sp>
    </p:spTree>
    <p:extLst>
      <p:ext uri="{BB962C8B-B14F-4D97-AF65-F5344CB8AC3E}">
        <p14:creationId xmlns:p14="http://schemas.microsoft.com/office/powerpoint/2010/main" val="367663026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sz="1200" b="0" i="0" kern="1200" baseline="0" dirty="0">
                <a:solidFill>
                  <a:schemeClr val="tx1"/>
                </a:solidFill>
                <a:effectLst/>
                <a:latin typeface="Arial Unicode MS" panose="020B0600000101010101" charset="-127"/>
                <a:ea typeface="Arial Unicode MS" panose="020B0600000101010101" charset="-127"/>
                <a:cs typeface="+mn-cs"/>
              </a:rPr>
              <a:t>How much data are you looking at? If the data can be organized into a simple table, you may think that data visualization is not necessary. However, when the amount of data increases, the story is different. Imagine a large amount of data that goes beyond the displayed Excel screen area on the monitor. How can we see the data and understand the changes in the data?</a:t>
            </a:r>
            <a:endParaRPr lang="ko-KR" altLang="en-US" dirty="0"/>
          </a:p>
        </p:txBody>
      </p:sp>
      <p:sp>
        <p:nvSpPr>
          <p:cNvPr id="4" name="슬라이드 번호 개체 틀 3"/>
          <p:cNvSpPr>
            <a:spLocks noGrp="1"/>
          </p:cNvSpPr>
          <p:nvPr>
            <p:ph type="sldNum" sz="quarter" idx="5"/>
          </p:nvPr>
        </p:nvSpPr>
        <p:spPr/>
        <p:txBody>
          <a:bodyPr/>
          <a:lstStyle/>
          <a:p>
            <a:fld id="{3B47C1C4-3D36-4E47-81BB-DD614C37F022}" type="slidenum">
              <a:rPr lang="ko-KR" altLang="en-US" smtClean="0"/>
              <a:t>147</a:t>
            </a:fld>
            <a:endParaRPr lang="ko-KR" altLang="en-US"/>
          </a:p>
        </p:txBody>
      </p:sp>
    </p:spTree>
    <p:extLst>
      <p:ext uri="{BB962C8B-B14F-4D97-AF65-F5344CB8AC3E}">
        <p14:creationId xmlns:p14="http://schemas.microsoft.com/office/powerpoint/2010/main" val="151651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16</a:t>
            </a:fld>
            <a:endParaRPr lang="ko-KR" altLang="en-US"/>
          </a:p>
        </p:txBody>
      </p:sp>
    </p:spTree>
    <p:extLst>
      <p:ext uri="{BB962C8B-B14F-4D97-AF65-F5344CB8AC3E}">
        <p14:creationId xmlns:p14="http://schemas.microsoft.com/office/powerpoint/2010/main" val="18898246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sz="1200" b="0" i="0" kern="1200" baseline="0" dirty="0">
                <a:solidFill>
                  <a:schemeClr val="tx1"/>
                </a:solidFill>
                <a:effectLst/>
                <a:latin typeface="Arial Unicode MS" panose="020B0600000101010101" charset="-127"/>
                <a:ea typeface="Arial Unicode MS" panose="020B0600000101010101" charset="-127"/>
                <a:cs typeface="+mn-cs"/>
              </a:rPr>
              <a:t>Humans are very visual animals. Humans naturally perceive visual input faster than any other method. That means that vision is important to us, and it is said that more than 80% of the information that humans obtain through their sense organs is obtained through sight. </a:t>
            </a:r>
            <a:r>
              <a:rPr lang="en-US" altLang="ko-KR" sz="1200" b="0" i="0" kern="1200" baseline="0">
                <a:solidFill>
                  <a:schemeClr val="tx1"/>
                </a:solidFill>
                <a:effectLst/>
                <a:latin typeface="Arial Unicode MS" panose="020B0600000101010101" charset="-127"/>
                <a:ea typeface="Arial Unicode MS" panose="020B0600000101010101" charset="-127"/>
                <a:cs typeface="+mn-cs"/>
              </a:rPr>
              <a:t>You can understand why data visualization is so effective for us.</a:t>
            </a:r>
            <a:endParaRPr lang="ko-KR" altLang="en-US" dirty="0"/>
          </a:p>
        </p:txBody>
      </p:sp>
      <p:sp>
        <p:nvSpPr>
          <p:cNvPr id="4" name="슬라이드 번호 개체 틀 3"/>
          <p:cNvSpPr>
            <a:spLocks noGrp="1"/>
          </p:cNvSpPr>
          <p:nvPr>
            <p:ph type="sldNum" sz="quarter" idx="5"/>
          </p:nvPr>
        </p:nvSpPr>
        <p:spPr/>
        <p:txBody>
          <a:bodyPr/>
          <a:lstStyle/>
          <a:p>
            <a:fld id="{3B47C1C4-3D36-4E47-81BB-DD614C37F022}" type="slidenum">
              <a:rPr lang="ko-KR" altLang="en-US" smtClean="0"/>
              <a:t>148</a:t>
            </a:fld>
            <a:endParaRPr lang="ko-KR" altLang="en-US"/>
          </a:p>
        </p:txBody>
      </p:sp>
    </p:spTree>
    <p:extLst>
      <p:ext uri="{BB962C8B-B14F-4D97-AF65-F5344CB8AC3E}">
        <p14:creationId xmlns:p14="http://schemas.microsoft.com/office/powerpoint/2010/main" val="28438070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KoPub돋움체 Bold" panose="02020603020101020101" pitchFamily="18" charset="-127"/>
                <a:ea typeface="KoPub돋움체 Bold" panose="02020603020101020101" pitchFamily="18" charset="-127"/>
              </a:rPr>
              <a:t>Data is explored by different methods, such as the combination of data variables used when creating data visualization charts and different calculation criteria for numerical data, and data insights are derived based on the patterns of visualization charts that vary for each condition. "Visualization" in the data analysis process is essential for accurate data understanding and quick and easy discovery of data insights.</a:t>
            </a:r>
            <a:endParaRPr lang="ko-KR" altLang="en-US" dirty="0"/>
          </a:p>
        </p:txBody>
      </p:sp>
      <p:sp>
        <p:nvSpPr>
          <p:cNvPr id="4" name="슬라이드 번호 개체 틀 3"/>
          <p:cNvSpPr>
            <a:spLocks noGrp="1"/>
          </p:cNvSpPr>
          <p:nvPr>
            <p:ph type="sldNum" sz="quarter" idx="5"/>
          </p:nvPr>
        </p:nvSpPr>
        <p:spPr/>
        <p:txBody>
          <a:bodyPr/>
          <a:lstStyle/>
          <a:p>
            <a:fld id="{3B47C1C4-3D36-4E47-81BB-DD614C37F022}" type="slidenum">
              <a:rPr lang="ko-KR" altLang="en-US" smtClean="0"/>
              <a:t>149</a:t>
            </a:fld>
            <a:endParaRPr lang="ko-KR" altLang="en-US"/>
          </a:p>
        </p:txBody>
      </p:sp>
    </p:spTree>
    <p:extLst>
      <p:ext uri="{BB962C8B-B14F-4D97-AF65-F5344CB8AC3E}">
        <p14:creationId xmlns:p14="http://schemas.microsoft.com/office/powerpoint/2010/main" val="1102786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latinLnBrk="1"/>
            <a:r>
              <a:rPr lang="en-US" altLang="ko-KR" sz="1200" b="0" i="0" kern="1200" baseline="0" dirty="0">
                <a:solidFill>
                  <a:schemeClr val="tx1"/>
                </a:solidFill>
                <a:effectLst/>
                <a:latin typeface="Arial Unicode MS" panose="020B0600000101010101" charset="-127"/>
                <a:ea typeface="Arial Unicode MS" panose="020B0600000101010101" charset="-127"/>
                <a:cs typeface="+mn-cs"/>
              </a:rPr>
              <a:t>As a data utilization method, visualization is first used to derive insights during the data analysis process, and then it is used to share data insights with many people. Visual charts embedded in reports and presentation documents serve as evidence to effectively support message delivery. As mentioned earlier, visualizations are not only quickly perceived and remembered in people's minds, but they also resonate with the storytelling of the message.</a:t>
            </a:r>
          </a:p>
          <a:p>
            <a:pPr latinLnBrk="1"/>
            <a:r>
              <a:rPr lang="en-US" altLang="ko-KR" sz="1200" b="0" i="0" kern="1200" baseline="0" dirty="0">
                <a:solidFill>
                  <a:schemeClr val="tx1"/>
                </a:solidFill>
                <a:effectLst/>
                <a:latin typeface="Arial Unicode MS" panose="020B0600000101010101" charset="-127"/>
                <a:ea typeface="Arial Unicode MS" panose="020B0600000101010101" charset="-127"/>
                <a:cs typeface="+mn-cs"/>
              </a:rPr>
              <a:t>Another way to share data visualization results is through data dashboards. A data dashboard is a board that consists of several visualization charts and tables, etc. It is used to monitor important data indicators (KPIs). Most data dashboards provide interactive features that allow users to select a data viewing period or filter data by specific criteria, allowing them to freely explore data.</a:t>
            </a:r>
          </a:p>
          <a:p>
            <a:pPr latinLnBrk="1"/>
            <a:r>
              <a:rPr lang="en-US" altLang="ko-KR" sz="1200" b="0" i="0" kern="1200" baseline="0" dirty="0">
                <a:solidFill>
                  <a:schemeClr val="tx1"/>
                </a:solidFill>
                <a:effectLst/>
                <a:latin typeface="Arial Unicode MS" panose="020B0600000101010101" charset="-127"/>
                <a:ea typeface="Arial Unicode MS" panose="020B0600000101010101" charset="-127"/>
                <a:cs typeface="+mn-cs"/>
              </a:rPr>
              <a:t>The use of data dashboards is very useful for companies or organizational units. Multiple organizational members can share a common data dashboard, explore data and derive insights from different perspectives. In particular, since the data dashboard is composed of visualization charts, not only analysts with professional data analysis skills in the organization, but also people who do not have data can utilize the data. Based on this, organizations can discover new opportunities that were not easily discovered, and make important decisions based on data rather than sense.</a:t>
            </a:r>
            <a:endParaRPr lang="ko-KR" altLang="en-US" dirty="0"/>
          </a:p>
        </p:txBody>
      </p:sp>
      <p:sp>
        <p:nvSpPr>
          <p:cNvPr id="4" name="슬라이드 번호 개체 틀 3"/>
          <p:cNvSpPr>
            <a:spLocks noGrp="1"/>
          </p:cNvSpPr>
          <p:nvPr>
            <p:ph type="sldNum" sz="quarter" idx="5"/>
          </p:nvPr>
        </p:nvSpPr>
        <p:spPr/>
        <p:txBody>
          <a:bodyPr/>
          <a:lstStyle/>
          <a:p>
            <a:fld id="{3B47C1C4-3D36-4E47-81BB-DD614C37F022}" type="slidenum">
              <a:rPr lang="ko-KR" altLang="en-US" smtClean="0"/>
              <a:t>150</a:t>
            </a:fld>
            <a:endParaRPr lang="ko-KR" altLang="en-US"/>
          </a:p>
        </p:txBody>
      </p:sp>
    </p:spTree>
    <p:extLst>
      <p:ext uri="{BB962C8B-B14F-4D97-AF65-F5344CB8AC3E}">
        <p14:creationId xmlns:p14="http://schemas.microsoft.com/office/powerpoint/2010/main" val="38801058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latinLnBrk="1"/>
            <a:r>
              <a:rPr lang="en-US" altLang="ko-KR" sz="1200" b="0" i="0" kern="1200" baseline="0" dirty="0">
                <a:solidFill>
                  <a:schemeClr val="tx1"/>
                </a:solidFill>
                <a:effectLst/>
                <a:latin typeface="Arial Unicode MS" panose="020B0600000101010101" charset="-127"/>
                <a:ea typeface="Arial Unicode MS" panose="020B0600000101010101" charset="-127"/>
                <a:cs typeface="+mn-cs"/>
              </a:rPr>
              <a:t>When reflecting the reality that data science is making an impact across industries, we predict that in 2019, their size will outstrip the number of traditional data scientists. When you think of the competencies of a citizen data scientist—how data can be used without data analysis expertise—one of the things that comes to mind is data visualization. This is because, as mentioned several times before, the biggest advantage of data visualization is that anyone can utilize data and derive insights without much difficulty.</a:t>
            </a:r>
            <a:endParaRPr lang="ko-KR" altLang="en-US" dirty="0"/>
          </a:p>
        </p:txBody>
      </p:sp>
      <p:sp>
        <p:nvSpPr>
          <p:cNvPr id="4" name="슬라이드 번호 개체 틀 3"/>
          <p:cNvSpPr>
            <a:spLocks noGrp="1"/>
          </p:cNvSpPr>
          <p:nvPr>
            <p:ph type="sldNum" sz="quarter" idx="5"/>
          </p:nvPr>
        </p:nvSpPr>
        <p:spPr/>
        <p:txBody>
          <a:bodyPr/>
          <a:lstStyle/>
          <a:p>
            <a:fld id="{3B47C1C4-3D36-4E47-81BB-DD614C37F022}" type="slidenum">
              <a:rPr lang="ko-KR" altLang="en-US" smtClean="0"/>
              <a:t>151</a:t>
            </a:fld>
            <a:endParaRPr lang="ko-KR" altLang="en-US"/>
          </a:p>
        </p:txBody>
      </p:sp>
    </p:spTree>
    <p:extLst>
      <p:ext uri="{BB962C8B-B14F-4D97-AF65-F5344CB8AC3E}">
        <p14:creationId xmlns:p14="http://schemas.microsoft.com/office/powerpoint/2010/main" val="24016248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00000"/>
              </a:lnSpc>
              <a:spcBef>
                <a:spcPts val="600"/>
              </a:spcBef>
              <a:spcAft>
                <a:spcPts val="600"/>
              </a:spcAft>
              <a:buClrTx/>
              <a:buSzTx/>
              <a:buFont typeface="Arial" panose="020B0604020202020204" pitchFamily="34" charset="0"/>
              <a:buNone/>
              <a:tabLst/>
              <a:defRPr/>
            </a:pPr>
            <a:endParaRPr kumimoji="0" lang="en-US" altLang="ko-KR" sz="1200" u="none" strike="noStrike" kern="1200" cap="none" spc="0" normalizeH="0" baseline="0" noProof="0" dirty="0">
              <a:ln>
                <a:noFill/>
              </a:ln>
              <a:solidFill>
                <a:srgbClr val="000A19"/>
              </a:solidFill>
              <a:effectLst/>
              <a:uLnTx/>
              <a:uFillTx/>
              <a:latin typeface="Arial" panose="020B0604020202020204" pitchFamily="34" charset="0"/>
              <a:ea typeface="SamsungOne 400" panose="02020603020101020101" pitchFamily="18" charset="-127"/>
              <a:cs typeface="+mn-cs"/>
            </a:endParaRPr>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154</a:t>
            </a:fld>
            <a:endParaRPr lang="ko-KR" altLang="en-US"/>
          </a:p>
        </p:txBody>
      </p:sp>
    </p:spTree>
    <p:extLst>
      <p:ext uri="{BB962C8B-B14F-4D97-AF65-F5344CB8AC3E}">
        <p14:creationId xmlns:p14="http://schemas.microsoft.com/office/powerpoint/2010/main" val="41646740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155</a:t>
            </a:fld>
            <a:endParaRPr lang="ko-KR" altLang="en-US"/>
          </a:p>
        </p:txBody>
      </p:sp>
    </p:spTree>
    <p:extLst>
      <p:ext uri="{BB962C8B-B14F-4D97-AF65-F5344CB8AC3E}">
        <p14:creationId xmlns:p14="http://schemas.microsoft.com/office/powerpoint/2010/main" val="14143572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sz="1200" baseline="0" dirty="0">
              <a:solidFill>
                <a:srgbClr val="343A40"/>
              </a:solidFill>
              <a:latin typeface="Arial" panose="020B0604020202020204" pitchFamily="34" charset="0"/>
              <a:ea typeface="SamsungOne 400" panose="02020603020101020101" pitchFamily="18" charset="-127"/>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156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472508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157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794932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158</a:t>
            </a:fld>
            <a:endParaRPr lang="ko-KR" altLang="en-US"/>
          </a:p>
        </p:txBody>
      </p:sp>
    </p:spTree>
    <p:extLst>
      <p:ext uri="{BB962C8B-B14F-4D97-AF65-F5344CB8AC3E}">
        <p14:creationId xmlns:p14="http://schemas.microsoft.com/office/powerpoint/2010/main" val="3475727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sz="1200" b="1" i="0" kern="1200" dirty="0" err="1">
                <a:solidFill>
                  <a:schemeClr val="tx1"/>
                </a:solidFill>
                <a:effectLst/>
                <a:cs typeface="+mn-cs"/>
              </a:rPr>
              <a:t>Elasticsearch</a:t>
            </a:r>
            <a:r>
              <a:rPr lang="en-US" altLang="ko-KR" sz="1200" b="0" i="0" kern="1200" dirty="0">
                <a:solidFill>
                  <a:schemeClr val="tx1"/>
                </a:solidFill>
                <a:effectLst/>
                <a:cs typeface="+mn-cs"/>
              </a:rPr>
              <a:t> is a highly scalable open-source full-text search and analytics engine. It allows you to store, search, and analyze big volumes of data quickly and in near real time. It is generally used as the underlying engine/technology that powers applications that have complex search features and requirements.</a:t>
            </a:r>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b="0" i="0" kern="1200" dirty="0">
                <a:solidFill>
                  <a:schemeClr val="tx1"/>
                </a:solidFill>
                <a:effectLst/>
                <a:cs typeface="+mn-cs"/>
              </a:rPr>
              <a:t>Reference Website : </a:t>
            </a:r>
            <a:r>
              <a:rPr lang="en-US" altLang="ko-KR" sz="1200" b="0" i="0" u="none" strike="noStrike" kern="1200" dirty="0">
                <a:solidFill>
                  <a:schemeClr val="tx1"/>
                </a:solidFill>
                <a:effectLst/>
                <a:cs typeface="+mn-cs"/>
                <a:hlinkClick r:id="rId3"/>
              </a:rPr>
              <a:t>https://www.elastic.co</a:t>
            </a:r>
          </a:p>
          <a:p>
            <a:pPr marL="628650" lvl="1"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159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83779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600" b="0" i="0" u="none" strike="noStrike" kern="1200" cap="none" spc="0" normalizeH="0" baseline="0" noProof="0" dirty="0">
                <a:ln>
                  <a:noFill/>
                </a:ln>
                <a:solidFill>
                  <a:prstClr val="black"/>
                </a:solidFill>
                <a:effectLst/>
                <a:uLnTx/>
                <a:uFillTx/>
                <a:cs typeface="+mn-cs"/>
              </a:rPr>
              <a:t>The above figure shows how to control resource access based on &lt;</a:t>
            </a:r>
            <a:r>
              <a:rPr kumimoji="0" lang="en-US" altLang="ko-KR" sz="1600" b="0" i="0" u="none" strike="noStrike" kern="1200" cap="none" spc="0" normalizeH="0" baseline="0" noProof="0" dirty="0" err="1">
                <a:ln>
                  <a:noFill/>
                </a:ln>
                <a:solidFill>
                  <a:prstClr val="black"/>
                </a:solidFill>
                <a:effectLst/>
                <a:uLnTx/>
                <a:uFillTx/>
                <a:cs typeface="+mn-cs"/>
              </a:rPr>
              <a:t>accessControlPolicy</a:t>
            </a:r>
            <a:r>
              <a:rPr kumimoji="0" lang="en-US" altLang="ko-KR" sz="1600" b="0" i="0" u="none" strike="noStrike" kern="1200" cap="none" spc="0" normalizeH="0" baseline="0" noProof="0" dirty="0">
                <a:ln>
                  <a:noFill/>
                </a:ln>
                <a:solidFill>
                  <a:prstClr val="black"/>
                </a:solidFill>
                <a:effectLst/>
                <a:uLnTx/>
                <a:uFillTx/>
                <a:cs typeface="+mn-cs"/>
              </a:rPr>
              <a:t>&gt; resource. For example, if a temperature sensor application (AE) attempts to get the temperature value of an external device, it will first request the temperature value, which basically specifies the originator, destination, and required operation of the request. .</a:t>
            </a:r>
            <a:endParaRPr lang="ko-KR" altLang="en-US" sz="1600" dirty="0"/>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17</a:t>
            </a:fld>
            <a:endParaRPr lang="ko-KR" altLang="en-US"/>
          </a:p>
        </p:txBody>
      </p:sp>
    </p:spTree>
    <p:extLst>
      <p:ext uri="{BB962C8B-B14F-4D97-AF65-F5344CB8AC3E}">
        <p14:creationId xmlns:p14="http://schemas.microsoft.com/office/powerpoint/2010/main" val="200495005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692392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518200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963329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739781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lvl="0" indent="-171450">
              <a:buFont typeface="Wingdings" panose="05000000000000000000" pitchFamily="2" charset="2"/>
              <a:buChar char="§"/>
            </a:pPr>
            <a:r>
              <a:rPr lang="en-US" altLang="ko-KR" sz="1200" b="0" i="0" kern="1200" dirty="0">
                <a:solidFill>
                  <a:schemeClr val="tx1"/>
                </a:solidFill>
                <a:effectLst/>
                <a:cs typeface="+mn-cs"/>
              </a:rPr>
              <a:t>If you use programming code, you can easily get the environment variables, but for programs that use configuration files, getting the values of environment variables is not easy. At this time, setup_configs.sh is a script that inputs environment variables to the configuration file and this script is run the first time you run the Docker container.</a:t>
            </a:r>
          </a:p>
          <a:p>
            <a:pPr marL="171450" lvl="0" indent="-171450">
              <a:buFont typeface="Wingdings" panose="05000000000000000000" pitchFamily="2" charset="2"/>
              <a:buChar char="§"/>
            </a:pPr>
            <a:r>
              <a:rPr lang="en-US" altLang="ko-KR" sz="1200" b="0" i="0" kern="1200" dirty="0">
                <a:solidFill>
                  <a:schemeClr val="tx1"/>
                </a:solidFill>
                <a:effectLst/>
                <a:cs typeface="+mn-cs"/>
              </a:rPr>
              <a:t>The following is a simple script used by sed, so the description is omitted. This allows you to set environment variables dynamically at run time for basic configurations. If you don't overwrite the environment variable, the values of "ENV" in the Carbon-Cache </a:t>
            </a:r>
            <a:r>
              <a:rPr lang="en-US" altLang="ko-KR" sz="1200" b="0" i="0" kern="1200" dirty="0" err="1">
                <a:solidFill>
                  <a:schemeClr val="tx1"/>
                </a:solidFill>
                <a:effectLst/>
                <a:cs typeface="+mn-cs"/>
              </a:rPr>
              <a:t>Dockerfile</a:t>
            </a:r>
            <a:r>
              <a:rPr lang="en-US" altLang="ko-KR" sz="1200" b="0" i="0" kern="1200" dirty="0">
                <a:solidFill>
                  <a:schemeClr val="tx1"/>
                </a:solidFill>
                <a:effectLst/>
                <a:cs typeface="+mn-cs"/>
              </a:rPr>
              <a:t> discussed above are used.</a:t>
            </a:r>
          </a:p>
          <a:p>
            <a:pPr marL="0" lvl="0" indent="0">
              <a:buFont typeface="Wingdings" panose="05000000000000000000" pitchFamily="2" charset="2"/>
              <a:buNone/>
            </a:pPr>
            <a:r>
              <a:rPr lang="en-US" altLang="ko-KR" dirty="0"/>
              <a:t>#!/bin/bash</a:t>
            </a:r>
          </a:p>
          <a:p>
            <a:pPr marL="0" lvl="0" indent="0">
              <a:buFont typeface="Wingdings" panose="05000000000000000000" pitchFamily="2" charset="2"/>
              <a:buNone/>
            </a:pP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"s/\[cache\]/\[${NODE_NAME}\]/g"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"s/\(LOCAL_DATA_DIR\).*$/\1 = $(</a:t>
            </a:r>
            <a:r>
              <a:rPr lang="en-US" altLang="ko-KR" dirty="0" err="1"/>
              <a:t>printf</a:t>
            </a:r>
            <a:r>
              <a:rPr lang="en-US" altLang="ko-KR" dirty="0"/>
              <a:t> "${LOCAL_DATA_DIR}" | sed -e 's/\//\\\//g')/g"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"s/\(MAX_CACHE_SIZE\).*$/\1 = ${MAX_CACHE_SIZE}/g"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"s/\(MAX_UPDATES_PER_SECOND\).*$/\1 = ${MAX_UPDATES_PER_SECOND}/g"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"s/\(MAX_CREATES_PER_MINUTE\).*$/\1 = ${MAX_CREATES_PER_MINUTE}/g"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"s/\(LOG_UPDATES\).*$/\1 = ${LOG_UPDATES}/g"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"s/\(LINE_RECEIVER_INTERFACE\).*$/\1 = ${LINE_RECEIVER_INTERFACE}/g"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"s/\(PICKLE_RECEIVER_INTERFACE\).*$/\1 = ${PICKLE_RECEIVER_INTERFACE}/g"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"s/\(CACHE_QUERY_INTERFACE\).*$/\1 = ${CACHE_QUERY_INTERFACE}/g"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"s/\(LINE_RECEIVER_PORT\).*$/\1 = ${LINE_RECEIVER_PORT}/g"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"s/\(PICKLE_RECEIVER_PORT\).*$/\1 = ${PICKLE_RECEIVER_PORT}/g" ./conf/</a:t>
            </a:r>
            <a:r>
              <a:rPr lang="en-US" altLang="ko-KR" dirty="0" err="1"/>
              <a:t>carbon.conf</a:t>
            </a:r>
            <a:endParaRPr lang="en-US" altLang="ko-KR" dirty="0"/>
          </a:p>
          <a:p>
            <a:pPr marL="0" lvl="0" indent="0">
              <a:buFont typeface="Wingdings" panose="05000000000000000000" pitchFamily="2" charset="2"/>
              <a:buNone/>
            </a:pPr>
            <a:r>
              <a:rPr lang="en-US" altLang="ko-KR" dirty="0"/>
              <a:t>sed -</a:t>
            </a:r>
            <a:r>
              <a:rPr lang="en-US" altLang="ko-KR" dirty="0" err="1"/>
              <a:t>i</a:t>
            </a:r>
            <a:r>
              <a:rPr lang="en-US" altLang="ko-KR" dirty="0"/>
              <a:t> -e "s/\(CACHE_QUERY_PORT\).*$/\1 = ${CACHE_QUERY_PORT}/g" ./conf/</a:t>
            </a:r>
            <a:r>
              <a:rPr lang="en-US" altLang="ko-KR" dirty="0" err="1"/>
              <a:t>carbon.conf</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2850142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kumimoji="0" lang="en-US" altLang="ko-KR" sz="1200" u="none" strike="noStrike" kern="1200" cap="none" spc="0" normalizeH="0" baseline="0" noProof="0" dirty="0">
              <a:ln>
                <a:noFill/>
              </a:ln>
              <a:solidFill>
                <a:srgbClr val="343A40"/>
              </a:solidFill>
              <a:effectLst/>
              <a:uLnTx/>
              <a:uFillTx/>
              <a:latin typeface="Arial" panose="020B0604020202020204" pitchFamily="34" charset="0"/>
              <a:ea typeface="SamsungOne 400" panose="02020603020101020101" pitchFamily="18" charset="-127"/>
              <a:cs typeface="+mn-cs"/>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82670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593547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2618453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457200" lvl="1"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168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717166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ko-KR" altLang="en-US" sz="13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0267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18</a:t>
            </a:fld>
            <a:endParaRPr lang="ko-KR" altLang="en-US"/>
          </a:p>
        </p:txBody>
      </p:sp>
    </p:spTree>
    <p:extLst>
      <p:ext uri="{BB962C8B-B14F-4D97-AF65-F5344CB8AC3E}">
        <p14:creationId xmlns:p14="http://schemas.microsoft.com/office/powerpoint/2010/main" val="556148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cs typeface="+mn-cs"/>
              </a:rPr>
              <a:t>The CSE, which stores the temperature value of the external device that received the request, checks the access permission information of the resource through the URI of the &lt;</a:t>
            </a:r>
            <a:r>
              <a:rPr kumimoji="0" lang="en-US" altLang="ko-KR" sz="1200" b="0" i="0" u="none" strike="noStrike" kern="1200" cap="none" spc="0" normalizeH="0" baseline="0" noProof="0" dirty="0" err="1">
                <a:ln>
                  <a:noFill/>
                </a:ln>
                <a:solidFill>
                  <a:prstClr val="black"/>
                </a:solidFill>
                <a:effectLst/>
                <a:uLnTx/>
                <a:uFillTx/>
                <a:cs typeface="+mn-cs"/>
              </a:rPr>
              <a:t>accessControlPolicy</a:t>
            </a:r>
            <a:r>
              <a:rPr kumimoji="0" lang="en-US" altLang="ko-KR" sz="1200" b="0" i="0" u="none" strike="noStrike" kern="1200" cap="none" spc="0" normalizeH="0" baseline="0" noProof="0" dirty="0">
                <a:ln>
                  <a:noFill/>
                </a:ln>
                <a:solidFill>
                  <a:prstClr val="black"/>
                </a:solidFill>
                <a:effectLst/>
                <a:uLnTx/>
                <a:uFillTx/>
                <a:cs typeface="+mn-cs"/>
              </a:rPr>
              <a:t>&gt; resource specified in the </a:t>
            </a:r>
            <a:r>
              <a:rPr kumimoji="0" lang="en-US" altLang="ko-KR" sz="1200" b="0" i="0" u="none" strike="noStrike" kern="1200" cap="none" spc="0" normalizeH="0" baseline="0" noProof="0" dirty="0" err="1">
                <a:ln>
                  <a:noFill/>
                </a:ln>
                <a:solidFill>
                  <a:prstClr val="black"/>
                </a:solidFill>
                <a:effectLst/>
                <a:uLnTx/>
                <a:uFillTx/>
                <a:cs typeface="+mn-cs"/>
              </a:rPr>
              <a:t>accessControlPolicyIDs</a:t>
            </a:r>
            <a:r>
              <a:rPr kumimoji="0" lang="en-US" altLang="ko-KR" sz="1200" b="0" i="0" u="none" strike="noStrike" kern="1200" cap="none" spc="0" normalizeH="0" baseline="0" noProof="0" dirty="0">
                <a:ln>
                  <a:noFill/>
                </a:ln>
                <a:solidFill>
                  <a:prstClr val="black"/>
                </a:solidFill>
                <a:effectLst/>
                <a:uLnTx/>
                <a:uFillTx/>
                <a:cs typeface="+mn-cs"/>
              </a:rPr>
              <a:t> attribute of the destination resource, and grants access to the request, or You can refuse.</a:t>
            </a: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19</a:t>
            </a:fld>
            <a:endParaRPr lang="ko-KR" altLang="en-US"/>
          </a:p>
        </p:txBody>
      </p:sp>
    </p:spTree>
    <p:extLst>
      <p:ext uri="{BB962C8B-B14F-4D97-AF65-F5344CB8AC3E}">
        <p14:creationId xmlns:p14="http://schemas.microsoft.com/office/powerpoint/2010/main" val="2785885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a:t>Registration (REG) </a:t>
            </a:r>
          </a:p>
          <a:p>
            <a:pPr marL="0" indent="0">
              <a:buFont typeface="Wingdings" panose="05000000000000000000" pitchFamily="2" charset="2"/>
              <a:buNone/>
            </a:pPr>
            <a:r>
              <a:rPr lang="en-US" altLang="ko-KR" dirty="0"/>
              <a:t>REG CSF is responsible for registration between AE and CSE or CSE and CSE. Through this registration relationship, oneM2M entity can be accessed and accessed, and oneM2M service can be configured through data transfer between oneM2M entity.</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Data Management &amp; Repository (DMR) </a:t>
            </a:r>
          </a:p>
          <a:p>
            <a:pPr marL="0" indent="0">
              <a:buFont typeface="Wingdings" panose="05000000000000000000" pitchFamily="2" charset="2"/>
              <a:buNone/>
            </a:pPr>
            <a:r>
              <a:rPr lang="en-US" altLang="ko-KR" dirty="0"/>
              <a:t>The DMR CSF basically provides the functionality of the data store. It also provides data classification, data format changes, and data processing with respect to data type, semantic information, time, and location.</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Device Management (DMG) </a:t>
            </a:r>
          </a:p>
          <a:p>
            <a:pPr marL="0" indent="0">
              <a:buFont typeface="Wingdings" panose="05000000000000000000" pitchFamily="2" charset="2"/>
              <a:buNone/>
            </a:pPr>
            <a:r>
              <a:rPr lang="en-US" altLang="ko-KR" dirty="0"/>
              <a:t>DMG CSF is a common service function that provides device management functions. Device management includes management of firmware installed in a device, device hardware resource management, device operation setting management, and diagnostics.</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Application &amp; Service Management (ASM) </a:t>
            </a:r>
          </a:p>
          <a:p>
            <a:pPr marL="0" indent="0">
              <a:buFont typeface="Wingdings" panose="05000000000000000000" pitchFamily="2" charset="2"/>
              <a:buNone/>
            </a:pPr>
            <a:r>
              <a:rPr lang="en-US" altLang="ko-KR" dirty="0"/>
              <a:t>The ASM CSF is responsible for managing the AE and CSE software located at ADN, ASN, MN, and IN. This feature provides the ability to reinstall, update, troubleshoot, and configure AE and CSE.</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Communication Management &amp; Delivery Handling (CMDH) </a:t>
            </a:r>
          </a:p>
          <a:p>
            <a:pPr marL="0" indent="0">
              <a:buFont typeface="Wingdings" panose="05000000000000000000" pitchFamily="2" charset="2"/>
              <a:buNone/>
            </a:pPr>
            <a:r>
              <a:rPr lang="en-US" altLang="ko-KR" dirty="0"/>
              <a:t>It is responsible for providing data transfer service through NSE between CSEs, AE and CSEs. The CMDH CSF decides when to send a message and what network connection to use.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22330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a:t>Discovery (DIS) </a:t>
            </a:r>
          </a:p>
          <a:p>
            <a:pPr marL="0" indent="0">
              <a:buFont typeface="Wingdings" panose="05000000000000000000" pitchFamily="2" charset="2"/>
              <a:buNone/>
            </a:pPr>
            <a:r>
              <a:rPr lang="en-US" altLang="ko-KR" dirty="0"/>
              <a:t>DIS CSF basically provides a search function for service information contained in oneM2M resources and attributes. Basically, text-based search is provided. In addition, feature-based search can be provided.</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Location (LOC) </a:t>
            </a:r>
          </a:p>
          <a:p>
            <a:pPr marL="0" indent="0">
              <a:buFont typeface="Wingdings" panose="05000000000000000000" pitchFamily="2" charset="2"/>
              <a:buNone/>
            </a:pPr>
            <a:r>
              <a:rPr lang="en-US" altLang="ko-KR" dirty="0"/>
              <a:t>The LOC CSF is a CSF that provides a method for obtaining location information related to ASN and MN for a location information request of an AE.</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Security (SEC) </a:t>
            </a:r>
          </a:p>
          <a:p>
            <a:pPr marL="0" indent="0">
              <a:buFont typeface="Wingdings" panose="05000000000000000000" pitchFamily="2" charset="2"/>
              <a:buNone/>
            </a:pPr>
            <a:r>
              <a:rPr lang="en-US" altLang="ko-KR" dirty="0"/>
              <a:t>SEC CSF is a common function of oneM2M common service platform and is responsible for providing security mechanisms such as access authority and key management.</a:t>
            </a:r>
          </a:p>
          <a:p>
            <a:pPr marL="0" indent="0">
              <a:buFont typeface="Wingdings" panose="05000000000000000000" pitchFamily="2" charset="2"/>
              <a:buNone/>
            </a:pPr>
            <a:r>
              <a:rPr lang="en-US" altLang="ko-KR" dirty="0"/>
              <a:t> </a:t>
            </a:r>
          </a:p>
          <a:p>
            <a:pPr marL="171450" indent="-171450">
              <a:buFont typeface="Wingdings" panose="05000000000000000000" pitchFamily="2" charset="2"/>
              <a:buChar char="§"/>
            </a:pPr>
            <a:r>
              <a:rPr lang="en-US" altLang="ko-KR" dirty="0"/>
              <a:t>Group Management (GMG) </a:t>
            </a:r>
          </a:p>
          <a:p>
            <a:pPr marL="0" indent="0">
              <a:buFont typeface="Wingdings" panose="05000000000000000000" pitchFamily="2" charset="2"/>
              <a:buNone/>
            </a:pPr>
            <a:r>
              <a:rPr lang="en-US" altLang="ko-KR" dirty="0"/>
              <a:t>The GMG CSF is responsible for managing resources in groups. This allows you to manage resources that have similar roles or need to be managed jointly in groups.</a:t>
            </a:r>
          </a:p>
          <a:p>
            <a:pPr marL="0" indent="0">
              <a:buFont typeface="Wingdings" panose="05000000000000000000" pitchFamily="2" charset="2"/>
              <a:buNone/>
            </a:pPr>
            <a:r>
              <a:rPr lang="en-US" altLang="ko-KR" dirty="0"/>
              <a:t> </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Subscription &amp; Notification (SUB) </a:t>
            </a:r>
          </a:p>
          <a:p>
            <a:pPr marL="0" indent="0">
              <a:buFont typeface="Wingdings" panose="05000000000000000000" pitchFamily="2" charset="2"/>
              <a:buNone/>
            </a:pPr>
            <a:r>
              <a:rPr lang="en-US" altLang="ko-KR" dirty="0"/>
              <a:t>SUB CSF is responsible for managing subscription information for resources and notifying tracking and related change information about such resources, such as update occurrences of resources and attributes, creation and deletion of child resources, and so on.</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Network Service Exposure, Service Execution &amp; Triggering (NSSE) </a:t>
            </a:r>
          </a:p>
          <a:p>
            <a:pPr marL="0" indent="0">
              <a:buFont typeface="Wingdings" panose="05000000000000000000" pitchFamily="2" charset="2"/>
              <a:buNone/>
            </a:pPr>
            <a:r>
              <a:rPr lang="en-US" altLang="ko-KR" dirty="0"/>
              <a:t>The NSSE CSF manages communications related to the underlying network and provides network access services through the </a:t>
            </a:r>
            <a:r>
              <a:rPr lang="en-US" altLang="ko-KR" dirty="0" err="1"/>
              <a:t>Mcn</a:t>
            </a:r>
            <a:r>
              <a:rPr lang="en-US" altLang="ko-KR" dirty="0"/>
              <a:t> reference point.</a:t>
            </a:r>
          </a:p>
          <a:p>
            <a:pPr marL="0" indent="0">
              <a:buFont typeface="Wingdings" panose="05000000000000000000" pitchFamily="2" charset="2"/>
              <a:buNone/>
            </a:pPr>
            <a:endParaRPr lang="en-US" altLang="ko-KR" dirty="0"/>
          </a:p>
          <a:p>
            <a:pPr marL="171450" indent="-171450">
              <a:buFont typeface="Wingdings" panose="05000000000000000000" pitchFamily="2" charset="2"/>
              <a:buChar char="§"/>
            </a:pPr>
            <a:r>
              <a:rPr lang="en-US" altLang="ko-KR" dirty="0"/>
              <a:t>Service Charging &amp; Accounting (SCA) </a:t>
            </a:r>
          </a:p>
          <a:p>
            <a:pPr marL="0" indent="0">
              <a:buFont typeface="Wingdings" panose="05000000000000000000" pitchFamily="2" charset="2"/>
              <a:buNone/>
            </a:pPr>
            <a:r>
              <a:rPr lang="en-US" altLang="ko-KR" dirty="0"/>
              <a:t>SCA CSF provides the function of billing system and method for service provided through oneM2M common service platform.</a:t>
            </a:r>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21</a:t>
            </a:fld>
            <a:endParaRPr lang="ko-KR" altLang="en-US" dirty="0"/>
          </a:p>
        </p:txBody>
      </p:sp>
    </p:spTree>
    <p:extLst>
      <p:ext uri="{BB962C8B-B14F-4D97-AF65-F5344CB8AC3E}">
        <p14:creationId xmlns:p14="http://schemas.microsoft.com/office/powerpoint/2010/main" val="1485928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90877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ko-KR" dirty="0"/>
              <a:t>Discovery (or discovery) is a feature that provides a search for the resources of a particular CSE. In other words, the search target is a resource, not an entity.</a:t>
            </a:r>
          </a:p>
          <a:p>
            <a:r>
              <a:rPr lang="en-US" altLang="ko-KR" dirty="0"/>
              <a:t>oneM2M adopts a resource-based architecture, and since a service is shaped into a resource, the operation of finding a specific service may consist of searching for the resource.</a:t>
            </a:r>
          </a:p>
          <a:p>
            <a:r>
              <a:rPr lang="en-US" altLang="ko-KR" dirty="0"/>
              <a:t>The requestor sends a request message specifying a condition for searching for a specific resource, and the receiver checks among resources owned by the condition and returns a list of those resources.</a:t>
            </a: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22</a:t>
            </a:fld>
            <a:endParaRPr lang="ko-KR" altLang="en-US"/>
          </a:p>
        </p:txBody>
      </p:sp>
    </p:spTree>
    <p:extLst>
      <p:ext uri="{BB962C8B-B14F-4D97-AF65-F5344CB8AC3E}">
        <p14:creationId xmlns:p14="http://schemas.microsoft.com/office/powerpoint/2010/main" val="875131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23</a:t>
            </a:fld>
            <a:endParaRPr lang="ko-KR" altLang="en-US"/>
          </a:p>
        </p:txBody>
      </p:sp>
    </p:spTree>
    <p:extLst>
      <p:ext uri="{BB962C8B-B14F-4D97-AF65-F5344CB8AC3E}">
        <p14:creationId xmlns:p14="http://schemas.microsoft.com/office/powerpoint/2010/main" val="2631799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srgbClr val="000000"/>
              </a:solidFill>
              <a:effectLst/>
              <a:uLnTx/>
              <a:uFillTx/>
              <a:latin typeface="KoPub돋움체 Bold" panose="02020603020101020101" pitchFamily="18" charset="-127"/>
              <a:ea typeface="KoPub돋움체 Bold" panose="02020603020101020101" pitchFamily="18" charset="-127"/>
            </a:endParaRPr>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24</a:t>
            </a:fld>
            <a:endParaRPr lang="ko-KR" altLang="en-US"/>
          </a:p>
        </p:txBody>
      </p:sp>
    </p:spTree>
    <p:extLst>
      <p:ext uri="{BB962C8B-B14F-4D97-AF65-F5344CB8AC3E}">
        <p14:creationId xmlns:p14="http://schemas.microsoft.com/office/powerpoint/2010/main" val="20960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just" defTabSz="914400" rtl="0" eaLnBrk="1" fontAlgn="auto" latinLnBrk="1" hangingPunct="1">
              <a:lnSpc>
                <a:spcPct val="130000"/>
              </a:lnSpc>
              <a:spcBef>
                <a:spcPts val="0"/>
              </a:spcBef>
              <a:spcAft>
                <a:spcPts val="600"/>
              </a:spcAft>
              <a:buClrTx/>
              <a:buSzTx/>
              <a:buFont typeface="Wingdings" panose="05000000000000000000" pitchFamily="2" charset="2"/>
              <a:buNone/>
              <a:tabLst/>
              <a:defRPr/>
            </a:pPr>
            <a:endParaRPr lang="ko-KR" altLang="en-US" sz="1600"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25</a:t>
            </a:fld>
            <a:endParaRPr lang="ko-KR" altLang="en-US"/>
          </a:p>
        </p:txBody>
      </p:sp>
    </p:spTree>
    <p:extLst>
      <p:ext uri="{BB962C8B-B14F-4D97-AF65-F5344CB8AC3E}">
        <p14:creationId xmlns:p14="http://schemas.microsoft.com/office/powerpoint/2010/main" val="3857421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srgbClr val="000000"/>
              </a:solidFill>
              <a:effectLst/>
              <a:uLnTx/>
              <a:uFillTx/>
              <a:latin typeface="KoPub돋움체 Bold" panose="02020603020101020101" pitchFamily="18" charset="-127"/>
              <a:ea typeface="KoPub돋움체 Bold" panose="02020603020101020101" pitchFamily="18" charset="-127"/>
            </a:endParaRPr>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26</a:t>
            </a:fld>
            <a:endParaRPr lang="ko-KR" altLang="en-US"/>
          </a:p>
        </p:txBody>
      </p:sp>
    </p:spTree>
    <p:extLst>
      <p:ext uri="{BB962C8B-B14F-4D97-AF65-F5344CB8AC3E}">
        <p14:creationId xmlns:p14="http://schemas.microsoft.com/office/powerpoint/2010/main" val="297709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lang="ko-KR" altLang="en-US"/>
            </a:pPr>
            <a:endParaRPr kumimoji="0" lang="en-US" altLang="ko-KR" sz="1600" u="none" strike="noStrike" kern="1200" cap="none" spc="0" normalizeH="0" baseline="0" noProof="0" dirty="0">
              <a:ln w="9525">
                <a:solidFill>
                  <a:srgbClr val="418AB3">
                    <a:shade val="50000"/>
                    <a:alpha val="0"/>
                  </a:srgbClr>
                </a:solidFill>
              </a:ln>
              <a:solidFill>
                <a:srgbClr val="5E5E5E"/>
              </a:solidFill>
              <a:effectLst/>
              <a:uLnTx/>
              <a:uFillTx/>
              <a:latin typeface="Arial" panose="020B0604020202020204" pitchFamily="34" charset="0"/>
              <a:ea typeface="SamsungOne 400" panose="02020603020101020101" pitchFamily="18" charset="-127"/>
            </a:endParaRPr>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27</a:t>
            </a:fld>
            <a:endParaRPr lang="ko-KR" altLang="en-US"/>
          </a:p>
        </p:txBody>
      </p:sp>
    </p:spTree>
    <p:extLst>
      <p:ext uri="{BB962C8B-B14F-4D97-AF65-F5344CB8AC3E}">
        <p14:creationId xmlns:p14="http://schemas.microsoft.com/office/powerpoint/2010/main" val="249169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sz="1600"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28</a:t>
            </a:fld>
            <a:endParaRPr lang="ko-KR" altLang="en-US"/>
          </a:p>
        </p:txBody>
      </p:sp>
    </p:spTree>
    <p:extLst>
      <p:ext uri="{BB962C8B-B14F-4D97-AF65-F5344CB8AC3E}">
        <p14:creationId xmlns:p14="http://schemas.microsoft.com/office/powerpoint/2010/main" val="210302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29</a:t>
            </a:fld>
            <a:endParaRPr lang="ko-KR" altLang="en-US"/>
          </a:p>
        </p:txBody>
      </p:sp>
    </p:spTree>
    <p:extLst>
      <p:ext uri="{BB962C8B-B14F-4D97-AF65-F5344CB8AC3E}">
        <p14:creationId xmlns:p14="http://schemas.microsoft.com/office/powerpoint/2010/main" val="1660319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30</a:t>
            </a:fld>
            <a:endParaRPr lang="ko-KR" altLang="en-US"/>
          </a:p>
        </p:txBody>
      </p:sp>
    </p:spTree>
    <p:extLst>
      <p:ext uri="{BB962C8B-B14F-4D97-AF65-F5344CB8AC3E}">
        <p14:creationId xmlns:p14="http://schemas.microsoft.com/office/powerpoint/2010/main" val="1793459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31</a:t>
            </a:fld>
            <a:endParaRPr lang="ko-KR" altLang="en-US"/>
          </a:p>
        </p:txBody>
      </p:sp>
    </p:spTree>
    <p:extLst>
      <p:ext uri="{BB962C8B-B14F-4D97-AF65-F5344CB8AC3E}">
        <p14:creationId xmlns:p14="http://schemas.microsoft.com/office/powerpoint/2010/main" val="672136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OneM2M is a Partnership Project formed by the world's standard development organizations for the purpose of implementing common standard technologies in the IoT</a:t>
            </a:r>
            <a:endParaRPr lang="en-US" altLang="ko-KR" sz="1200" b="0" i="0" kern="1200" dirty="0">
              <a:solidFill>
                <a:schemeClr val="tx1"/>
              </a:solidFill>
              <a:effectLst/>
              <a:cs typeface="+mn-cs"/>
            </a:endParaRPr>
          </a:p>
          <a:p>
            <a:pPr marL="628650" lvl="1" indent="-171450">
              <a:buFont typeface="Arial" panose="020B0604020202020204" pitchFamily="34" charset="0"/>
              <a:buChar char="•"/>
            </a:pPr>
            <a:r>
              <a:rPr lang="en-US" altLang="ko-KR" dirty="0"/>
              <a:t>Main organization : Major standardization bodies, such as TTA ETSI, TIA ATIS, ARIB TTC, CCSA, etc. </a:t>
            </a:r>
          </a:p>
          <a:p>
            <a:pPr marL="628650" lvl="1" indent="-171450">
              <a:buFont typeface="Arial" panose="020B0604020202020204" pitchFamily="34" charset="0"/>
              <a:buChar char="•"/>
            </a:pPr>
            <a:r>
              <a:rPr lang="en-US" altLang="ko-KR" dirty="0"/>
              <a:t>Participating organization : There are 226 such as SKT, KT, LGU+, AT&amp;T, Samsung, Qualcomm and Cisco.</a:t>
            </a:r>
          </a:p>
          <a:p>
            <a:endParaRPr lang="en-US" altLang="ko-KR" sz="1200" b="0" i="0" kern="1200" dirty="0">
              <a:solidFill>
                <a:schemeClr val="tx1"/>
              </a:solidFill>
              <a:effectLst/>
              <a:cs typeface="+mn-cs"/>
            </a:endParaRPr>
          </a:p>
          <a:p>
            <a:endParaRPr lang="en-US" altLang="ko-KR" sz="1200" b="0" i="0" kern="1200" dirty="0">
              <a:solidFill>
                <a:schemeClr val="tx1"/>
              </a:solidFill>
              <a:effectLst/>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cs typeface="+mn-cs"/>
              </a:rPr>
              <a:t>More Reference: http://www.onem2m.org</a:t>
            </a:r>
            <a:endParaRPr lang="ko-KR" altLang="en-US" dirty="0"/>
          </a:p>
          <a:p>
            <a:r>
              <a:rPr lang="en-US" altLang="ko-KR" sz="1200" b="0" i="0" kern="1200" dirty="0">
                <a:solidFill>
                  <a:schemeClr val="tx1"/>
                </a:solidFill>
                <a:effectLst/>
                <a:cs typeface="+mn-cs"/>
              </a:rPr>
              <a:t>The purpose and goal of oneM2M is to develop technical specifications which address the need for a common M2M Service Layer that can be readily embedded within various hardware and software, and relied upon to connect the myriad of devices in the field with M2M application servers worldwide. </a:t>
            </a:r>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5</a:t>
            </a:fld>
            <a:endParaRPr lang="ko-KR" altLang="en-US"/>
          </a:p>
        </p:txBody>
      </p:sp>
    </p:spTree>
    <p:extLst>
      <p:ext uri="{BB962C8B-B14F-4D97-AF65-F5344CB8AC3E}">
        <p14:creationId xmlns:p14="http://schemas.microsoft.com/office/powerpoint/2010/main" val="155462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32</a:t>
            </a:fld>
            <a:endParaRPr lang="ko-KR" altLang="en-US"/>
          </a:p>
        </p:txBody>
      </p:sp>
    </p:spTree>
    <p:extLst>
      <p:ext uri="{BB962C8B-B14F-4D97-AF65-F5344CB8AC3E}">
        <p14:creationId xmlns:p14="http://schemas.microsoft.com/office/powerpoint/2010/main" val="672151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33</a:t>
            </a:fld>
            <a:endParaRPr lang="ko-KR" altLang="en-US"/>
          </a:p>
        </p:txBody>
      </p:sp>
    </p:spTree>
    <p:extLst>
      <p:ext uri="{BB962C8B-B14F-4D97-AF65-F5344CB8AC3E}">
        <p14:creationId xmlns:p14="http://schemas.microsoft.com/office/powerpoint/2010/main" val="1695942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34</a:t>
            </a:fld>
            <a:endParaRPr lang="ko-KR" altLang="en-US"/>
          </a:p>
        </p:txBody>
      </p:sp>
    </p:spTree>
    <p:extLst>
      <p:ext uri="{BB962C8B-B14F-4D97-AF65-F5344CB8AC3E}">
        <p14:creationId xmlns:p14="http://schemas.microsoft.com/office/powerpoint/2010/main" val="1589992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35</a:t>
            </a:fld>
            <a:endParaRPr lang="ko-KR" altLang="en-US"/>
          </a:p>
        </p:txBody>
      </p:sp>
    </p:spTree>
    <p:extLst>
      <p:ext uri="{BB962C8B-B14F-4D97-AF65-F5344CB8AC3E}">
        <p14:creationId xmlns:p14="http://schemas.microsoft.com/office/powerpoint/2010/main" val="623848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36</a:t>
            </a:fld>
            <a:endParaRPr lang="ko-KR" altLang="en-US"/>
          </a:p>
        </p:txBody>
      </p:sp>
    </p:spTree>
    <p:extLst>
      <p:ext uri="{BB962C8B-B14F-4D97-AF65-F5344CB8AC3E}">
        <p14:creationId xmlns:p14="http://schemas.microsoft.com/office/powerpoint/2010/main" val="1629874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37</a:t>
            </a:fld>
            <a:endParaRPr lang="ko-KR" altLang="en-US"/>
          </a:p>
        </p:txBody>
      </p:sp>
    </p:spTree>
    <p:extLst>
      <p:ext uri="{BB962C8B-B14F-4D97-AF65-F5344CB8AC3E}">
        <p14:creationId xmlns:p14="http://schemas.microsoft.com/office/powerpoint/2010/main" val="2394146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30000"/>
              </a:lnSpc>
              <a:spcBef>
                <a:spcPts val="0"/>
              </a:spcBef>
              <a:spcAft>
                <a:spcPts val="600"/>
              </a:spcAft>
              <a:buClrTx/>
              <a:buSzTx/>
              <a:buFont typeface="Wingdings" panose="05000000000000000000" pitchFamily="2" charset="2"/>
              <a:buNone/>
              <a:tabLst/>
              <a:defRPr/>
            </a:pP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38</a:t>
            </a:fld>
            <a:endParaRPr lang="ko-KR" altLang="en-US"/>
          </a:p>
        </p:txBody>
      </p:sp>
    </p:spTree>
    <p:extLst>
      <p:ext uri="{BB962C8B-B14F-4D97-AF65-F5344CB8AC3E}">
        <p14:creationId xmlns:p14="http://schemas.microsoft.com/office/powerpoint/2010/main" val="773402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36200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dirty="0"/>
              <a:t>OCEAN (Open </a:t>
            </a:r>
            <a:r>
              <a:rPr lang="en-US" altLang="ko-KR" dirty="0" err="1"/>
              <a:t>allianCE</a:t>
            </a:r>
            <a:r>
              <a:rPr lang="en-US" altLang="ko-KR" dirty="0"/>
              <a:t> for </a:t>
            </a:r>
            <a:r>
              <a:rPr lang="en-US" altLang="ko-KR" dirty="0" err="1"/>
              <a:t>iot</a:t>
            </a:r>
            <a:r>
              <a:rPr lang="en-US" altLang="ko-KR" dirty="0"/>
              <a:t> </a:t>
            </a:r>
            <a:r>
              <a:rPr lang="en-US" altLang="ko-KR" dirty="0" err="1"/>
              <a:t>stANdard</a:t>
            </a:r>
            <a:r>
              <a:rPr lang="en-US" altLang="ko-KR" dirty="0"/>
              <a:t>) is an alliance to open and co-develop the IoT open source developed on the basis of standards launched in December 2014 and is currently being used by more than 700 organizations.</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endParaRPr lang="en-US" altLang="ko-KR" dirty="0"/>
          </a:p>
          <a:p>
            <a:pPr marL="171450" indent="-171450">
              <a:buFont typeface="Wingdings" panose="05000000000000000000" pitchFamily="2" charset="2"/>
              <a:buChar char="§"/>
            </a:pPr>
            <a:r>
              <a:rPr lang="en-US" altLang="ko-KR" dirty="0"/>
              <a:t>3-clause BSD license policy</a:t>
            </a:r>
          </a:p>
          <a:p>
            <a:pPr marL="628650" lvl="1" indent="-171450">
              <a:buFont typeface="Arial" panose="020B0604020202020204" pitchFamily="34" charset="0"/>
              <a:buChar char="•"/>
            </a:pPr>
            <a:r>
              <a:rPr lang="en-US" altLang="ko-KR" dirty="0"/>
              <a:t>Can : Commercial Use, Modify, Distribute, Place Warranty</a:t>
            </a:r>
          </a:p>
          <a:p>
            <a:pPr marL="628650" lvl="1" indent="-171450">
              <a:buFont typeface="Arial" panose="020B0604020202020204" pitchFamily="34" charset="0"/>
              <a:buChar char="•"/>
            </a:pPr>
            <a:r>
              <a:rPr lang="en-US" altLang="ko-KR" dirty="0"/>
              <a:t>Cannot : Use Trademark, Hold Liable</a:t>
            </a:r>
          </a:p>
          <a:p>
            <a:pPr marL="628650" lvl="1" indent="-171450">
              <a:buFont typeface="Arial" panose="020B0604020202020204" pitchFamily="34" charset="0"/>
              <a:buChar char="•"/>
            </a:pPr>
            <a:r>
              <a:rPr lang="en-US" altLang="ko-KR" dirty="0"/>
              <a:t>Must : Include Copyright, License</a:t>
            </a:r>
          </a:p>
          <a:p>
            <a:pPr marL="628650" lvl="1" indent="-171450">
              <a:buFont typeface="Arial" panose="020B0604020202020204" pitchFamily="34" charset="0"/>
              <a:buChar char="•"/>
            </a:pPr>
            <a:endParaRPr lang="en-US" altLang="ko-KR" dirty="0"/>
          </a:p>
          <a:p>
            <a:pPr marL="171450" lvl="0" indent="-171450">
              <a:buFont typeface="Wingdings" panose="05000000000000000000" pitchFamily="2" charset="2"/>
              <a:buChar char="§"/>
            </a:pPr>
            <a:r>
              <a:rPr lang="en-US" altLang="ko-KR" dirty="0"/>
              <a:t>IPR Policy : Intellectual Property Rights Policy</a:t>
            </a:r>
          </a:p>
          <a:p>
            <a:pPr marL="171450" indent="-171450">
              <a:buFont typeface="Wingdings" panose="05000000000000000000" pitchFamily="2" charset="2"/>
              <a:buChar char="§"/>
            </a:pPr>
            <a:endParaRPr lang="en-US" altLang="ko-KR"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40</a:t>
            </a:fld>
            <a:endParaRPr lang="ko-KR" altLang="en-US"/>
          </a:p>
        </p:txBody>
      </p:sp>
    </p:spTree>
    <p:extLst>
      <p:ext uri="{BB962C8B-B14F-4D97-AF65-F5344CB8AC3E}">
        <p14:creationId xmlns:p14="http://schemas.microsoft.com/office/powerpoint/2010/main" val="1309666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a:t>OCEAN's homepage consists of three functions: “Open Source”, “OCEAN Lab” and “Tutorial”.</a:t>
            </a:r>
          </a:p>
          <a:p>
            <a:pPr marL="171450" indent="-171450">
              <a:buFont typeface="Wingdings" panose="05000000000000000000" pitchFamily="2" charset="2"/>
              <a:buChar char="§"/>
            </a:pPr>
            <a:r>
              <a:rPr lang="en-US" altLang="ko-KR" dirty="0"/>
              <a:t>Open Source: Open source, such as Mobius, is divided into six catalogs: IoT, Data &amp; Analysis, Interworking, Application, Intelligence, and Tools.</a:t>
            </a:r>
          </a:p>
          <a:p>
            <a:pPr marL="171450" indent="-171450">
              <a:buFont typeface="Wingdings" panose="05000000000000000000" pitchFamily="2" charset="2"/>
              <a:buChar char="§"/>
            </a:pPr>
            <a:r>
              <a:rPr lang="en-US" altLang="ko-KR" dirty="0"/>
              <a:t>OCEAN Lab: Ocean Lab is a space where you can introduce research or services and research on new technologies using open source open to OCEAN or open related open source.</a:t>
            </a:r>
          </a:p>
          <a:p>
            <a:pPr marL="171450" indent="-171450">
              <a:buFont typeface="Wingdings" panose="05000000000000000000" pitchFamily="2" charset="2"/>
              <a:buChar char="§"/>
            </a:pPr>
            <a:r>
              <a:rPr lang="en-US" altLang="ko-KR" dirty="0"/>
              <a:t>Tutorial: Share presentations and videos related to open source</a:t>
            </a:r>
            <a:endParaRPr lang="ko-KR" altLang="en-US" dirty="0"/>
          </a:p>
          <a:p>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41</a:t>
            </a:fld>
            <a:endParaRPr lang="ko-KR" altLang="en-US"/>
          </a:p>
        </p:txBody>
      </p:sp>
    </p:spTree>
    <p:extLst>
      <p:ext uri="{BB962C8B-B14F-4D97-AF65-F5344CB8AC3E}">
        <p14:creationId xmlns:p14="http://schemas.microsoft.com/office/powerpoint/2010/main" val="373835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lvl="0" indent="-171450">
              <a:buFont typeface="Arial" panose="020B0604020202020204" pitchFamily="34" charset="0"/>
              <a:buChar char="•"/>
            </a:pPr>
            <a:r>
              <a:rPr lang="en-US" altLang="ko-KR" dirty="0">
                <a:solidFill>
                  <a:schemeClr val="tx1"/>
                </a:solidFill>
              </a:rPr>
              <a:t>AE (Application Entity) : The application logic to provide a service, identified by the AE-ID.</a:t>
            </a:r>
          </a:p>
          <a:p>
            <a:pPr marL="171450" lvl="0" indent="-171450">
              <a:buFont typeface="Arial" panose="020B0604020202020204" pitchFamily="34" charset="0"/>
              <a:buChar char="•"/>
            </a:pPr>
            <a:r>
              <a:rPr lang="en-US" altLang="ko-KR" dirty="0">
                <a:solidFill>
                  <a:schemeClr val="tx1"/>
                </a:solidFill>
              </a:rPr>
              <a:t>CSE (Common Service Entity) : Provide the functionality of a common service platform. Identifies by CSE-ID, including 12 Common Service Function (CSF) functions.</a:t>
            </a:r>
          </a:p>
          <a:p>
            <a:pPr marL="171450" lvl="0" indent="-171450">
              <a:buFont typeface="Arial" panose="020B0604020202020204" pitchFamily="34" charset="0"/>
              <a:buChar char="•"/>
            </a:pPr>
            <a:r>
              <a:rPr lang="en-US" altLang="ko-KR" dirty="0">
                <a:solidFill>
                  <a:schemeClr val="tx1"/>
                </a:solidFill>
              </a:rPr>
              <a:t>NSE(Network Service Entity): Network service provided</a:t>
            </a:r>
            <a:endParaRPr lang="en-US" altLang="ko-KR" dirty="0"/>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solidFill>
                  <a:schemeClr val="tx1"/>
                </a:solidFill>
              </a:rPr>
              <a:t>Mca: </a:t>
            </a:r>
            <a:r>
              <a:rPr lang="en-US" altLang="ko-KR" sz="1200" dirty="0"/>
              <a:t>refers to the point of interconnection between AE and CSE. The AE is the connection point of the API for using the common service functions provided by the CSE and the connection point for communication between CSE and AE.</a:t>
            </a:r>
            <a:endParaRPr lang="en-US" altLang="ko-KR" dirty="0">
              <a:solidFill>
                <a:schemeClr val="tx1"/>
              </a:solidFill>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solidFill>
                  <a:schemeClr val="tx1"/>
                </a:solidFill>
              </a:rPr>
              <a:t>Mcc: </a:t>
            </a:r>
            <a:r>
              <a:rPr lang="en-US" altLang="ko-KR" sz="1200" dirty="0"/>
              <a:t>refers to the interlocking point between two </a:t>
            </a:r>
            <a:r>
              <a:rPr lang="en-US" altLang="ko-KR" sz="1200" dirty="0" err="1"/>
              <a:t>CSEs.A</a:t>
            </a:r>
            <a:r>
              <a:rPr lang="en-US" altLang="ko-KR" sz="1200" dirty="0"/>
              <a:t> connection points that enables service disclosure and communication between CSE and other CSEs.</a:t>
            </a:r>
            <a:endParaRPr lang="en-US" altLang="ko-KR" dirty="0">
              <a:solidFill>
                <a:schemeClr val="tx1"/>
              </a:solidFill>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solidFill>
                  <a:schemeClr val="tx1"/>
                </a:solidFill>
              </a:rPr>
              <a:t>Mcn: </a:t>
            </a:r>
            <a:r>
              <a:rPr lang="en-US" altLang="ko-KR" sz="1200" dirty="0"/>
              <a:t>refers to the interlocking point between CSE and </a:t>
            </a:r>
            <a:r>
              <a:rPr lang="en-US" altLang="ko-KR" sz="1200" dirty="0" err="1"/>
              <a:t>NSE.The</a:t>
            </a:r>
            <a:r>
              <a:rPr lang="en-US" altLang="ko-KR" sz="1200" dirty="0"/>
              <a:t> CSE is the connection point where the network service functions provided by NSE are available, and the data transfer connection point to the network.</a:t>
            </a:r>
            <a:endParaRPr lang="en-US" altLang="ko-KR" dirty="0">
              <a:solidFill>
                <a:schemeClr val="tx1"/>
              </a:solidFill>
            </a:endParaRPr>
          </a:p>
          <a:p>
            <a:pPr marL="171450" lvl="0" indent="-171450">
              <a:buFont typeface="Arial" panose="020B0604020202020204" pitchFamily="34" charset="0"/>
              <a:buChar char="•"/>
            </a:pPr>
            <a:r>
              <a:rPr lang="en-US" altLang="ko-KR" dirty="0">
                <a:solidFill>
                  <a:schemeClr val="tx1"/>
                </a:solidFill>
              </a:rPr>
              <a:t>Mcc’: </a:t>
            </a:r>
            <a:r>
              <a:rPr lang="en-US" altLang="ko-KR" sz="1200" dirty="0"/>
              <a:t>refers to the point of interconnection between CSEs dependent on different service providers. A connection point that supports service disclosure and communication between CSEs between service providers.</a:t>
            </a:r>
            <a:endParaRPr lang="ko-KR" altLang="en-US" dirty="0">
              <a:solidFill>
                <a:schemeClr val="tx1"/>
              </a:solidFill>
            </a:endParaRPr>
          </a:p>
          <a:p>
            <a:endParaRPr lang="ko-KR" altLang="en-US"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6</a:t>
            </a:fld>
            <a:endParaRPr lang="ko-KR" altLang="en-US"/>
          </a:p>
        </p:txBody>
      </p:sp>
    </p:spTree>
    <p:extLst>
      <p:ext uri="{BB962C8B-B14F-4D97-AF65-F5344CB8AC3E}">
        <p14:creationId xmlns:p14="http://schemas.microsoft.com/office/powerpoint/2010/main" val="2768061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ko-KR" sz="2000" dirty="0"/>
              <a:t>Reference URL : https://github.com/IoTKETI</a:t>
            </a:r>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42</a:t>
            </a:fld>
            <a:endParaRPr lang="ko-KR" altLang="en-US"/>
          </a:p>
        </p:txBody>
      </p:sp>
    </p:spTree>
    <p:extLst>
      <p:ext uri="{BB962C8B-B14F-4D97-AF65-F5344CB8AC3E}">
        <p14:creationId xmlns:p14="http://schemas.microsoft.com/office/powerpoint/2010/main" val="405745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past, each company offering an IoT platform provided its own non-standardized platform. This vertical structure caused a lot of problems incompatibility and is now changing to a horizontal model.</a:t>
            </a:r>
          </a:p>
          <a:p>
            <a:endParaRPr lang="en-US" altLang="ko-KR" dirty="0"/>
          </a:p>
          <a:p>
            <a:r>
              <a:rPr lang="en-US" altLang="ko-KR" dirty="0"/>
              <a:t>Mobius platform manages various IoT device information to provide Internet of Things (IoT) service based on oneM2M international standard, and provides access control, authentication, user management, and multiple IoT service combinations of these IoT devices through applications. Platform for service.</a:t>
            </a:r>
          </a:p>
          <a:p>
            <a:endParaRPr lang="en-US" altLang="ko-KR" dirty="0"/>
          </a:p>
          <a:p>
            <a:r>
              <a:rPr lang="en-US" altLang="ko-KR" dirty="0"/>
              <a:t>Mobius is a Mobius server platform developed in the JavaScript language using node </a:t>
            </a:r>
            <a:r>
              <a:rPr lang="en-US" altLang="ko-KR" dirty="0" err="1"/>
              <a:t>js</a:t>
            </a:r>
            <a:r>
              <a:rPr lang="en-US" altLang="ko-KR" dirty="0"/>
              <a:t>. It is developed according to the international standard oneM2M. Mobius development was developed using express module instead of express framework of node </a:t>
            </a:r>
            <a:r>
              <a:rPr lang="en-US" altLang="ko-KR" dirty="0" err="1"/>
              <a:t>js</a:t>
            </a:r>
            <a:r>
              <a:rPr lang="en-US" altLang="ko-KR" dirty="0"/>
              <a:t>, and various node </a:t>
            </a:r>
            <a:r>
              <a:rPr lang="en-US" altLang="ko-KR" dirty="0" err="1"/>
              <a:t>js</a:t>
            </a:r>
            <a:r>
              <a:rPr lang="en-US" altLang="ko-KR" dirty="0"/>
              <a:t> modules such as http, </a:t>
            </a:r>
            <a:r>
              <a:rPr lang="en-US" altLang="ko-KR" dirty="0" err="1"/>
              <a:t>mqtt</a:t>
            </a:r>
            <a:r>
              <a:rPr lang="en-US" altLang="ko-KR" dirty="0"/>
              <a:t>, express are used.</a:t>
            </a:r>
          </a:p>
          <a:p>
            <a:endParaRPr lang="ko-KR" altLang="en-US"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43</a:t>
            </a:fld>
            <a:endParaRPr lang="ko-KR" altLang="en-US"/>
          </a:p>
        </p:txBody>
      </p:sp>
    </p:spTree>
    <p:extLst>
      <p:ext uri="{BB962C8B-B14F-4D97-AF65-F5344CB8AC3E}">
        <p14:creationId xmlns:p14="http://schemas.microsoft.com/office/powerpoint/2010/main" val="4290334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altLang="ko-KR" dirty="0"/>
              <a:t>Mobius platform works with REST API (http, </a:t>
            </a:r>
            <a:r>
              <a:rPr lang="en-US" altLang="ko-KR" dirty="0" err="1"/>
              <a:t>mqtt</a:t>
            </a:r>
            <a:r>
              <a:rPr lang="en-US" altLang="ko-KR" dirty="0"/>
              <a:t>, </a:t>
            </a:r>
            <a:r>
              <a:rPr lang="en-US" altLang="ko-KR" dirty="0" err="1"/>
              <a:t>coap</a:t>
            </a:r>
            <a:r>
              <a:rPr lang="en-US" altLang="ko-KR" dirty="0"/>
              <a:t>, </a:t>
            </a:r>
            <a:r>
              <a:rPr lang="en-US" altLang="ko-KR" dirty="0" err="1"/>
              <a:t>websocket</a:t>
            </a:r>
            <a:r>
              <a:rPr lang="en-US" altLang="ko-KR" dirty="0"/>
              <a:t>) as shown in the following figure to work with IoT devices.</a:t>
            </a:r>
          </a:p>
          <a:p>
            <a:pPr marL="171450" indent="-171450">
              <a:buFont typeface="Wingdings" panose="05000000000000000000" pitchFamily="2" charset="2"/>
              <a:buChar char="§"/>
            </a:pPr>
            <a:r>
              <a:rPr lang="en-US" altLang="ko-KR" dirty="0"/>
              <a:t>The Mobius Platform provides the Http, MQTT, COAP, WebSocket protocols and Open API in compliance with the oneM2M standard. According to the oneM2M standard, Mobius data structure has hierarchical resource structure and basically provides REST API method.</a:t>
            </a:r>
          </a:p>
          <a:p>
            <a:pPr marL="171450" indent="-171450">
              <a:buFont typeface="Wingdings" panose="05000000000000000000" pitchFamily="2" charset="2"/>
              <a:buChar char="§"/>
            </a:pPr>
            <a:r>
              <a:rPr lang="en-US" altLang="ko-KR" dirty="0"/>
              <a:t>Mobius Platform consists of Http Server for Http Open API, MQTT Server for MQTT Support, COAP Server for COAP, WebSocket Server for WebSocket Support, and DB for resource storage uses MySQL DBMS.</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44</a:t>
            </a:fld>
            <a:endParaRPr lang="ko-KR" altLang="en-US"/>
          </a:p>
        </p:txBody>
      </p:sp>
    </p:spTree>
    <p:extLst>
      <p:ext uri="{BB962C8B-B14F-4D97-AF65-F5344CB8AC3E}">
        <p14:creationId xmlns:p14="http://schemas.microsoft.com/office/powerpoint/2010/main" val="3391000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altLang="ko-KR" dirty="0"/>
              <a:t>The Mobius platform automatically creates an API that can access the resource when the resource is created, and provides an OPEN API, which is a REST API.</a:t>
            </a:r>
          </a:p>
          <a:p>
            <a:pPr marL="171450" indent="-171450">
              <a:buFont typeface="Wingdings" panose="05000000000000000000" pitchFamily="2" charset="2"/>
              <a:buChar char="§"/>
            </a:pPr>
            <a:r>
              <a:rPr lang="en-US" altLang="ko-KR" dirty="0"/>
              <a:t>Mobius Platform connects devices and applications, supports HTTP, </a:t>
            </a:r>
            <a:r>
              <a:rPr lang="en-US" altLang="ko-KR" dirty="0" err="1"/>
              <a:t>CoAP</a:t>
            </a:r>
            <a:r>
              <a:rPr lang="en-US" altLang="ko-KR" dirty="0"/>
              <a:t>, MQTT, and WebSocket protocols to connect devices, and DB for resource storage is configured using MySQL.</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45</a:t>
            </a:fld>
            <a:endParaRPr lang="ko-KR" altLang="en-US"/>
          </a:p>
        </p:txBody>
      </p:sp>
    </p:spTree>
    <p:extLst>
      <p:ext uri="{BB962C8B-B14F-4D97-AF65-F5344CB8AC3E}">
        <p14:creationId xmlns:p14="http://schemas.microsoft.com/office/powerpoint/2010/main" val="790784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46</a:t>
            </a:fld>
            <a:endParaRPr lang="ko-KR" altLang="en-US"/>
          </a:p>
        </p:txBody>
      </p:sp>
    </p:spTree>
    <p:extLst>
      <p:ext uri="{BB962C8B-B14F-4D97-AF65-F5344CB8AC3E}">
        <p14:creationId xmlns:p14="http://schemas.microsoft.com/office/powerpoint/2010/main" val="18458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47</a:t>
            </a:fld>
            <a:endParaRPr lang="ko-KR" altLang="en-US"/>
          </a:p>
        </p:txBody>
      </p:sp>
    </p:spTree>
    <p:extLst>
      <p:ext uri="{BB962C8B-B14F-4D97-AF65-F5344CB8AC3E}">
        <p14:creationId xmlns:p14="http://schemas.microsoft.com/office/powerpoint/2010/main" val="3264890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48</a:t>
            </a:fld>
            <a:endParaRPr lang="ko-KR" altLang="en-US"/>
          </a:p>
        </p:txBody>
      </p:sp>
    </p:spTree>
    <p:extLst>
      <p:ext uri="{BB962C8B-B14F-4D97-AF65-F5344CB8AC3E}">
        <p14:creationId xmlns:p14="http://schemas.microsoft.com/office/powerpoint/2010/main" val="2315928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49</a:t>
            </a:fld>
            <a:endParaRPr lang="ko-KR" altLang="en-US"/>
          </a:p>
        </p:txBody>
      </p:sp>
    </p:spTree>
    <p:extLst>
      <p:ext uri="{BB962C8B-B14F-4D97-AF65-F5344CB8AC3E}">
        <p14:creationId xmlns:p14="http://schemas.microsoft.com/office/powerpoint/2010/main" val="379557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50</a:t>
            </a:fld>
            <a:endParaRPr lang="ko-KR" altLang="en-US"/>
          </a:p>
        </p:txBody>
      </p:sp>
    </p:spTree>
    <p:extLst>
      <p:ext uri="{BB962C8B-B14F-4D97-AF65-F5344CB8AC3E}">
        <p14:creationId xmlns:p14="http://schemas.microsoft.com/office/powerpoint/2010/main" val="3518575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51</a:t>
            </a:fld>
            <a:endParaRPr lang="ko-KR" altLang="en-US"/>
          </a:p>
        </p:txBody>
      </p:sp>
    </p:spTree>
    <p:extLst>
      <p:ext uri="{BB962C8B-B14F-4D97-AF65-F5344CB8AC3E}">
        <p14:creationId xmlns:p14="http://schemas.microsoft.com/office/powerpoint/2010/main" val="97083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171450" indent="-171450" latinLnBrk="1">
              <a:buFont typeface="Arial" panose="020B0604020202020204" pitchFamily="34" charset="0"/>
              <a:buChar char="•"/>
            </a:pPr>
            <a:r>
              <a:rPr kumimoji="1" lang="en-US" altLang="ko-KR" sz="1200" kern="1200" dirty="0">
                <a:solidFill>
                  <a:schemeClr val="tx1"/>
                </a:solidFill>
                <a:effectLst/>
                <a:latin typeface="굴림" charset="-127"/>
                <a:ea typeface="굴림" charset="-127"/>
                <a:cs typeface="+mn-cs"/>
              </a:rPr>
              <a:t>Infrastructure Node (IN) : A device located at the server side including the IN-CSE located in the infrastructure domain.</a:t>
            </a:r>
            <a:endParaRPr kumimoji="1" lang="ko-KR" altLang="ko-KR" sz="1200" kern="1200" dirty="0">
              <a:solidFill>
                <a:schemeClr val="tx1"/>
              </a:solidFill>
              <a:effectLst/>
              <a:latin typeface="굴림" charset="-127"/>
              <a:ea typeface="굴림" charset="-127"/>
              <a:cs typeface="+mn-cs"/>
            </a:endParaRPr>
          </a:p>
          <a:p>
            <a:pPr marL="171450" indent="-171450" latinLnBrk="1">
              <a:buFont typeface="Arial" panose="020B0604020202020204" pitchFamily="34" charset="0"/>
              <a:buChar char="•"/>
            </a:pPr>
            <a:r>
              <a:rPr kumimoji="1" lang="en-US" altLang="ko-KR" sz="1200" kern="1200" dirty="0">
                <a:solidFill>
                  <a:schemeClr val="tx1"/>
                </a:solidFill>
                <a:effectLst/>
                <a:latin typeface="굴림" charset="-127"/>
                <a:ea typeface="굴림" charset="-127"/>
                <a:cs typeface="+mn-cs"/>
              </a:rPr>
              <a:t>Middle Node (MN) : A logical device containing an MN-CSE located in the field domain, which is generally referred to as a gateway to which several sensors or actuators are connected.</a:t>
            </a:r>
          </a:p>
          <a:p>
            <a:pPr marL="171450" indent="-171450" latinLnBrk="1">
              <a:buFont typeface="Arial" panose="020B0604020202020204" pitchFamily="34" charset="0"/>
              <a:buChar char="•"/>
            </a:pPr>
            <a:r>
              <a:rPr kumimoji="1" lang="en-US" altLang="ko-KR" sz="1200" kern="1200" dirty="0">
                <a:solidFill>
                  <a:schemeClr val="tx1"/>
                </a:solidFill>
                <a:effectLst/>
                <a:latin typeface="굴림" charset="-127"/>
                <a:ea typeface="굴림" charset="-127"/>
                <a:cs typeface="+mn-cs"/>
              </a:rPr>
              <a:t>Application Service Node (ASN) : Logical device containing ASN-CSE and ASN-AE located in the field domain. The ASN is linked to one MN or one IN through the Mcc reference point.</a:t>
            </a:r>
          </a:p>
          <a:p>
            <a:pPr marL="171450" indent="-171450" latinLnBrk="1">
              <a:buFont typeface="Arial" panose="020B0604020202020204" pitchFamily="34" charset="0"/>
              <a:buChar char="•"/>
            </a:pPr>
            <a:r>
              <a:rPr kumimoji="1" lang="en-US" altLang="ko-KR" sz="1200" kern="1200" dirty="0">
                <a:solidFill>
                  <a:schemeClr val="tx1"/>
                </a:solidFill>
                <a:effectLst/>
                <a:latin typeface="굴림" charset="-127"/>
                <a:ea typeface="굴림" charset="-127"/>
                <a:cs typeface="+mn-cs"/>
              </a:rPr>
              <a:t>Application Dedicated Node (ADN) : Logical device that contains ADN-AE located in the field domain and does not contain CSE. ADN has a structure of interworking with MN or IN through Mca reference point.</a:t>
            </a:r>
            <a:endParaRPr lang="ko-KR" altLang="en-US" dirty="0">
              <a:solidFill>
                <a:schemeClr val="tx1"/>
              </a:solidFill>
            </a:endParaRPr>
          </a:p>
          <a:p>
            <a:endParaRPr lang="ko-KR" altLang="en-US" dirty="0"/>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7</a:t>
            </a:fld>
            <a:endParaRPr lang="ko-KR" altLang="en-US"/>
          </a:p>
        </p:txBody>
      </p:sp>
    </p:spTree>
    <p:extLst>
      <p:ext uri="{BB962C8B-B14F-4D97-AF65-F5344CB8AC3E}">
        <p14:creationId xmlns:p14="http://schemas.microsoft.com/office/powerpoint/2010/main" val="1125026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52</a:t>
            </a:fld>
            <a:endParaRPr lang="ko-KR" altLang="en-US"/>
          </a:p>
        </p:txBody>
      </p:sp>
    </p:spTree>
    <p:extLst>
      <p:ext uri="{BB962C8B-B14F-4D97-AF65-F5344CB8AC3E}">
        <p14:creationId xmlns:p14="http://schemas.microsoft.com/office/powerpoint/2010/main" val="3675892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53</a:t>
            </a:fld>
            <a:endParaRPr lang="ko-KR" altLang="en-US"/>
          </a:p>
        </p:txBody>
      </p:sp>
    </p:spTree>
    <p:extLst>
      <p:ext uri="{BB962C8B-B14F-4D97-AF65-F5344CB8AC3E}">
        <p14:creationId xmlns:p14="http://schemas.microsoft.com/office/powerpoint/2010/main" val="1809587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54</a:t>
            </a:fld>
            <a:endParaRPr lang="ko-KR" altLang="en-US"/>
          </a:p>
        </p:txBody>
      </p:sp>
    </p:spTree>
    <p:extLst>
      <p:ext uri="{BB962C8B-B14F-4D97-AF65-F5344CB8AC3E}">
        <p14:creationId xmlns:p14="http://schemas.microsoft.com/office/powerpoint/2010/main" val="1114068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rgbClr val="000000"/>
                </a:solidFill>
                <a:effectLst/>
                <a:latin typeface="Arial" panose="020B0604020202020204" pitchFamily="34" charset="0"/>
              </a:rPr>
              <a:t>Raspberry Pi 3 Specifications are as below.</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err="1">
                <a:solidFill>
                  <a:srgbClr val="000000"/>
                </a:solidFill>
                <a:effectLst/>
                <a:latin typeface="Arial" panose="020B0604020202020204" pitchFamily="34" charset="0"/>
              </a:rPr>
              <a:t>SoC</a:t>
            </a:r>
            <a:r>
              <a:rPr lang="en-US" altLang="ko-KR" dirty="0">
                <a:solidFill>
                  <a:srgbClr val="000000"/>
                </a:solidFill>
                <a:effectLst/>
                <a:latin typeface="Arial" panose="020B0604020202020204" pitchFamily="34" charset="0"/>
              </a:rPr>
              <a:t> : </a:t>
            </a:r>
            <a:r>
              <a:rPr lang="en-US" altLang="ko-KR" sz="1200" kern="1200" dirty="0">
                <a:solidFill>
                  <a:schemeClr val="tx1"/>
                </a:solidFill>
                <a:effectLst/>
                <a:latin typeface="Arial" panose="020B0604020202020204" pitchFamily="34" charset="0"/>
                <a:cs typeface="+mn-cs"/>
              </a:rPr>
              <a:t>Broadcom BCM2837 (CPU, GPU, DSP, and SDR SDRAM)</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effectLst/>
                <a:latin typeface="Arial" panose="020B0604020202020204" pitchFamily="34" charset="0"/>
                <a:cs typeface="+mn-cs"/>
              </a:rPr>
              <a:t>CPU : 1.2 </a:t>
            </a:r>
            <a:r>
              <a:rPr lang="en-US" altLang="ko-KR" sz="1200" kern="1200" dirty="0" err="1">
                <a:solidFill>
                  <a:schemeClr val="tx1"/>
                </a:solidFill>
                <a:effectLst/>
                <a:latin typeface="Arial" panose="020B0604020202020204" pitchFamily="34" charset="0"/>
                <a:cs typeface="+mn-cs"/>
              </a:rPr>
              <a:t>Ghz</a:t>
            </a:r>
            <a:r>
              <a:rPr lang="en-US" altLang="ko-KR" sz="1200" kern="1200" dirty="0">
                <a:solidFill>
                  <a:schemeClr val="tx1"/>
                </a:solidFill>
                <a:effectLst/>
                <a:latin typeface="Arial" panose="020B0604020202020204" pitchFamily="34" charset="0"/>
                <a:cs typeface="+mn-cs"/>
              </a:rPr>
              <a:t> 64-bit ARMv7 quad-core processor</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a:solidFill>
                  <a:srgbClr val="000000"/>
                </a:solidFill>
                <a:effectLst/>
                <a:latin typeface="Arial" panose="020B0604020202020204" pitchFamily="34" charset="0"/>
              </a:rPr>
              <a:t>GPU : </a:t>
            </a:r>
            <a:r>
              <a:rPr lang="en-US" altLang="ko-KR" sz="1200" kern="1200" dirty="0">
                <a:solidFill>
                  <a:schemeClr val="tx1"/>
                </a:solidFill>
                <a:effectLst/>
                <a:latin typeface="Arial" panose="020B0604020202020204" pitchFamily="34" charset="0"/>
                <a:cs typeface="+mn-cs"/>
              </a:rPr>
              <a:t>Broadcom</a:t>
            </a:r>
            <a:r>
              <a:rPr lang="ko-KR" altLang="en-US" dirty="0">
                <a:solidFill>
                  <a:srgbClr val="000000"/>
                </a:solidFill>
                <a:effectLst/>
                <a:latin typeface="Arial" panose="020B0604020202020204" pitchFamily="34" charset="0"/>
              </a:rPr>
              <a:t> </a:t>
            </a:r>
            <a:r>
              <a:rPr lang="en-US" altLang="ko-KR" dirty="0" err="1">
                <a:solidFill>
                  <a:srgbClr val="000000"/>
                </a:solidFill>
                <a:effectLst/>
                <a:latin typeface="Arial" panose="020B0604020202020204" pitchFamily="34" charset="0"/>
              </a:rPr>
              <a:t>VideoCore</a:t>
            </a:r>
            <a:r>
              <a:rPr lang="en-US" altLang="ko-KR" dirty="0">
                <a:solidFill>
                  <a:srgbClr val="000000"/>
                </a:solidFill>
                <a:effectLst/>
                <a:latin typeface="Arial" panose="020B0604020202020204" pitchFamily="34" charset="0"/>
              </a:rPr>
              <a:t> IV MP2 400 MHz</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rgbClr val="000000"/>
                </a:solidFill>
                <a:effectLst/>
                <a:latin typeface="Arial" panose="020B0604020202020204" pitchFamily="34" charset="0"/>
                <a:cs typeface="+mn-cs"/>
              </a:rPr>
              <a:t>M</a:t>
            </a:r>
            <a:r>
              <a:rPr lang="en-US" altLang="ko-KR" sz="1200" kern="1200" dirty="0">
                <a:solidFill>
                  <a:schemeClr val="tx1"/>
                </a:solidFill>
                <a:effectLst/>
                <a:latin typeface="Arial" panose="020B0604020202020204" pitchFamily="34" charset="0"/>
                <a:cs typeface="+mn-cs"/>
              </a:rPr>
              <a:t>emory </a:t>
            </a:r>
            <a:r>
              <a:rPr lang="en-US" altLang="ko-KR" dirty="0">
                <a:solidFill>
                  <a:srgbClr val="000000"/>
                </a:solidFill>
                <a:effectLst/>
                <a:latin typeface="Arial" panose="020B0604020202020204" pitchFamily="34" charset="0"/>
              </a:rPr>
              <a:t>(SDRAM) : 1GB</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a:solidFill>
                  <a:srgbClr val="000000"/>
                </a:solidFill>
                <a:effectLst/>
                <a:latin typeface="Arial" panose="020B0604020202020204" pitchFamily="34" charset="0"/>
              </a:rPr>
              <a:t>USB2.0 Ports: 4</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effectLst/>
                <a:latin typeface="Arial" panose="020B0604020202020204" pitchFamily="34" charset="0"/>
                <a:cs typeface="+mn-cs"/>
              </a:rPr>
              <a:t>Video Output: HDMI (rev 1.3 &amp; 1.4)</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a:solidFill>
                  <a:srgbClr val="000000"/>
                </a:solidFill>
                <a:effectLst/>
                <a:latin typeface="Arial" panose="020B0604020202020204" pitchFamily="34" charset="0"/>
              </a:rPr>
              <a:t>Audio output: Audio through 3.5mm jack, digital audio via HDMI</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solidFill>
                  <a:srgbClr val="000000"/>
                </a:solidFill>
                <a:effectLst/>
                <a:latin typeface="Arial" panose="020B0604020202020204" pitchFamily="34" charset="0"/>
              </a:rPr>
              <a:t>External storage</a:t>
            </a:r>
            <a:r>
              <a:rPr lang="ko-KR" altLang="en-US" dirty="0">
                <a:solidFill>
                  <a:srgbClr val="000000"/>
                </a:solidFill>
                <a:effectLst/>
                <a:latin typeface="Arial" panose="020B0604020202020204" pitchFamily="34" charset="0"/>
              </a:rPr>
              <a:t> </a:t>
            </a:r>
            <a:r>
              <a:rPr lang="en-US" altLang="ko-KR" dirty="0">
                <a:solidFill>
                  <a:srgbClr val="000000"/>
                </a:solidFill>
                <a:effectLst/>
                <a:latin typeface="Arial" panose="020B0604020202020204" pitchFamily="34" charset="0"/>
              </a:rPr>
              <a:t>: Micro SD</a:t>
            </a:r>
            <a:br>
              <a:rPr lang="en-US" altLang="ko-KR" dirty="0">
                <a:solidFill>
                  <a:srgbClr val="000000"/>
                </a:solidFill>
                <a:effectLst/>
                <a:latin typeface="Arial" panose="020B0604020202020204" pitchFamily="34" charset="0"/>
              </a:rPr>
            </a:br>
            <a:r>
              <a:rPr lang="en-US" altLang="ko-KR" sz="1200" kern="1200" dirty="0">
                <a:solidFill>
                  <a:schemeClr val="tx1"/>
                </a:solidFill>
                <a:effectLst/>
                <a:latin typeface="Arial" panose="020B0604020202020204" pitchFamily="34" charset="0"/>
                <a:cs typeface="+mn-cs"/>
              </a:rPr>
              <a:t>built-in network</a:t>
            </a:r>
            <a:r>
              <a:rPr lang="ko-KR" altLang="en-US" dirty="0">
                <a:solidFill>
                  <a:srgbClr val="000000"/>
                </a:solidFill>
                <a:effectLst/>
                <a:latin typeface="Arial" panose="020B0604020202020204" pitchFamily="34" charset="0"/>
              </a:rPr>
              <a:t> </a:t>
            </a:r>
            <a:r>
              <a:rPr lang="en-US" altLang="ko-KR" dirty="0">
                <a:solidFill>
                  <a:srgbClr val="000000"/>
                </a:solidFill>
                <a:effectLst/>
                <a:latin typeface="Arial" panose="020B0604020202020204" pitchFamily="34" charset="0"/>
              </a:rPr>
              <a:t>: 10/100 Mbit/s Ethernet</a:t>
            </a:r>
            <a:endParaRPr lang="ko-KR" altLang="en-US" dirty="0">
              <a:solidFill>
                <a:srgbClr val="000000"/>
              </a:solidFill>
              <a:effectLst/>
              <a:latin typeface="Arial" panose="020B0604020202020204" pitchFamily="34" charset="0"/>
            </a:endParaRPr>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55</a:t>
            </a:fld>
            <a:endParaRPr lang="ko-KR" altLang="en-US"/>
          </a:p>
        </p:txBody>
      </p:sp>
    </p:spTree>
    <p:extLst>
      <p:ext uri="{BB962C8B-B14F-4D97-AF65-F5344CB8AC3E}">
        <p14:creationId xmlns:p14="http://schemas.microsoft.com/office/powerpoint/2010/main" val="878843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59</a:t>
            </a:fld>
            <a:endParaRPr lang="ko-KR" altLang="en-US"/>
          </a:p>
        </p:txBody>
      </p:sp>
    </p:spTree>
    <p:extLst>
      <p:ext uri="{BB962C8B-B14F-4D97-AF65-F5344CB8AC3E}">
        <p14:creationId xmlns:p14="http://schemas.microsoft.com/office/powerpoint/2010/main" val="1892450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60</a:t>
            </a:fld>
            <a:endParaRPr lang="ko-KR" altLang="en-US"/>
          </a:p>
        </p:txBody>
      </p:sp>
    </p:spTree>
    <p:extLst>
      <p:ext uri="{BB962C8B-B14F-4D97-AF65-F5344CB8AC3E}">
        <p14:creationId xmlns:p14="http://schemas.microsoft.com/office/powerpoint/2010/main" val="3780804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61</a:t>
            </a:fld>
            <a:endParaRPr lang="ko-KR" altLang="en-US"/>
          </a:p>
        </p:txBody>
      </p:sp>
    </p:spTree>
    <p:extLst>
      <p:ext uri="{BB962C8B-B14F-4D97-AF65-F5344CB8AC3E}">
        <p14:creationId xmlns:p14="http://schemas.microsoft.com/office/powerpoint/2010/main" val="2647935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 </a:t>
            </a:r>
            <a:r>
              <a:rPr lang="en-US" altLang="ko-KR" dirty="0" err="1"/>
              <a:t>sudo</a:t>
            </a:r>
            <a:r>
              <a:rPr lang="en-US" altLang="ko-KR" dirty="0"/>
              <a:t> apt-get update  // Raspberry Pi update</a:t>
            </a:r>
          </a:p>
          <a:p>
            <a:r>
              <a:rPr lang="en-US" altLang="ko-KR" dirty="0"/>
              <a:t>$ </a:t>
            </a:r>
            <a:r>
              <a:rPr lang="en-US" altLang="ko-KR" dirty="0" err="1"/>
              <a:t>sudo</a:t>
            </a:r>
            <a:r>
              <a:rPr lang="en-US" altLang="ko-KR" dirty="0"/>
              <a:t> apt-get install samba samba-common-bin   // Samba installation</a:t>
            </a:r>
          </a:p>
          <a:p>
            <a:r>
              <a:rPr lang="en-US" altLang="ko-KR" dirty="0"/>
              <a:t>$ </a:t>
            </a:r>
            <a:r>
              <a:rPr lang="en-US" altLang="ko-KR" dirty="0" err="1"/>
              <a:t>sudo</a:t>
            </a:r>
            <a:r>
              <a:rPr lang="en-US" altLang="ko-KR" dirty="0"/>
              <a:t> </a:t>
            </a:r>
            <a:r>
              <a:rPr lang="en-US" altLang="ko-KR" dirty="0" err="1"/>
              <a:t>smbpasswd</a:t>
            </a:r>
            <a:r>
              <a:rPr lang="en-US" altLang="ko-KR" dirty="0"/>
              <a:t> –a pi   // Setting Samba password</a:t>
            </a:r>
          </a:p>
          <a:p>
            <a:endParaRPr lang="en-US" altLang="ko-KR" dirty="0"/>
          </a:p>
          <a:p>
            <a:r>
              <a:rPr lang="en-US" altLang="ko-KR" dirty="0"/>
              <a:t>In class, students often forget their password, so please set the Samba password to “pi”</a:t>
            </a:r>
          </a:p>
          <a:p>
            <a:pPr marL="171450" indent="-171450">
              <a:buFont typeface="Wingdings" panose="05000000000000000000" pitchFamily="2" charset="2"/>
              <a:buChar char="§"/>
            </a:pPr>
            <a:r>
              <a:rPr lang="en-US" altLang="ko-KR" sz="1200" b="0" i="0" kern="1200" dirty="0">
                <a:solidFill>
                  <a:schemeClr val="tx1"/>
                </a:solidFill>
                <a:effectLst/>
                <a:cs typeface="+mn-cs"/>
              </a:rPr>
              <a:t>Samba comes from a server message block called SMB, which is a standard protocol used by the Windows network file system.</a:t>
            </a:r>
          </a:p>
          <a:p>
            <a:pPr marL="171450" indent="-171450">
              <a:buFont typeface="Wingdings" panose="05000000000000000000" pitchFamily="2" charset="2"/>
              <a:buChar char="§"/>
            </a:pPr>
            <a:r>
              <a:rPr lang="en-US" altLang="ko-KR" sz="1200" b="0" i="0" kern="1200" dirty="0">
                <a:solidFill>
                  <a:schemeClr val="tx1"/>
                </a:solidFill>
                <a:effectLst/>
                <a:cs typeface="+mn-cs"/>
              </a:rPr>
              <a:t>purpose of use</a:t>
            </a:r>
            <a:r>
              <a:rPr lang="ko-KR" altLang="en-US" sz="1200" b="0" i="0" kern="1200" dirty="0">
                <a:solidFill>
                  <a:schemeClr val="tx1"/>
                </a:solidFill>
                <a:effectLst/>
                <a:cs typeface="+mn-cs"/>
              </a:rPr>
              <a:t> </a:t>
            </a:r>
          </a:p>
          <a:p>
            <a:pPr marL="628650" lvl="1" indent="-171450">
              <a:buFont typeface="Arial" panose="020B0604020202020204" pitchFamily="34" charset="0"/>
              <a:buChar char="•"/>
            </a:pPr>
            <a:r>
              <a:rPr lang="en-US" altLang="ko-KR" sz="1200" b="0" i="0" kern="1200" dirty="0">
                <a:solidFill>
                  <a:schemeClr val="tx1"/>
                </a:solidFill>
                <a:effectLst/>
                <a:cs typeface="+mn-cs"/>
              </a:rPr>
              <a:t>Resource sharing between Linux and heterogeneous OS (Windows, Mac, Unix, etc.)</a:t>
            </a:r>
            <a:endParaRPr lang="ko-KR" altLang="en-US" sz="1200" b="0" i="0" kern="1200" dirty="0">
              <a:solidFill>
                <a:schemeClr val="tx1"/>
              </a:solidFill>
              <a:effectLst/>
              <a:cs typeface="+mn-cs"/>
            </a:endParaRPr>
          </a:p>
          <a:p>
            <a:pPr marL="628650" lvl="1" indent="-171450">
              <a:buFont typeface="Arial" panose="020B0604020202020204" pitchFamily="34" charset="0"/>
              <a:buChar char="•"/>
            </a:pPr>
            <a:r>
              <a:rPr lang="en-US" altLang="ko-KR" sz="1200" b="0" i="0" kern="1200" dirty="0">
                <a:solidFill>
                  <a:schemeClr val="tx1"/>
                </a:solidFill>
                <a:effectLst/>
                <a:cs typeface="+mn-cs"/>
              </a:rPr>
              <a:t>Share devices such as printers</a:t>
            </a:r>
            <a:endParaRPr lang="ko-KR" altLang="en-US" sz="1200" b="0" i="0" kern="1200" dirty="0">
              <a:solidFill>
                <a:schemeClr val="tx1"/>
              </a:solidFill>
              <a:effectLst/>
              <a:cs typeface="+mn-cs"/>
            </a:endParaRPr>
          </a:p>
          <a:p>
            <a:r>
              <a:rPr lang="en-US" altLang="ko-KR" sz="1200" b="0" i="0" kern="1200" dirty="0">
                <a:solidFill>
                  <a:schemeClr val="tx1"/>
                </a:solidFill>
                <a:effectLst/>
                <a:cs typeface="+mn-cs"/>
              </a:rPr>
              <a:t>It can work with Windows server domains and can also act as a primary domain controller (PDC) or domain member.</a:t>
            </a:r>
          </a:p>
          <a:p>
            <a:r>
              <a:rPr lang="en-US" altLang="ko-KR" sz="1200" b="0" i="0" kern="1200" dirty="0">
                <a:solidFill>
                  <a:schemeClr val="tx1"/>
                </a:solidFill>
                <a:effectLst/>
                <a:cs typeface="+mn-cs"/>
              </a:rPr>
              <a:t>It is standard on almost all Linux distributions and is included as a default system service on most other Unix-based operating systems.</a:t>
            </a:r>
          </a:p>
        </p:txBody>
      </p:sp>
      <p:sp>
        <p:nvSpPr>
          <p:cNvPr id="4" name="슬라이드 번호 개체 틀 3"/>
          <p:cNvSpPr>
            <a:spLocks noGrp="1"/>
          </p:cNvSpPr>
          <p:nvPr>
            <p:ph type="sldNum" sz="quarter" idx="5"/>
          </p:nvPr>
        </p:nvSpPr>
        <p:spPr/>
        <p:txBody>
          <a:bodyPr/>
          <a:lstStyle/>
          <a:p>
            <a:fld id="{A91CC976-58EF-4DED-88FF-97DD4684D6CE}" type="slidenum">
              <a:rPr lang="ko-KR" altLang="en-US" smtClean="0"/>
              <a:t>62</a:t>
            </a:fld>
            <a:endParaRPr lang="ko-KR" altLang="en-US"/>
          </a:p>
        </p:txBody>
      </p:sp>
    </p:spTree>
    <p:extLst>
      <p:ext uri="{BB962C8B-B14F-4D97-AF65-F5344CB8AC3E}">
        <p14:creationId xmlns:p14="http://schemas.microsoft.com/office/powerpoint/2010/main" val="312595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63</a:t>
            </a:fld>
            <a:endParaRPr lang="ko-KR" altLang="en-US"/>
          </a:p>
        </p:txBody>
      </p:sp>
    </p:spTree>
    <p:extLst>
      <p:ext uri="{BB962C8B-B14F-4D97-AF65-F5344CB8AC3E}">
        <p14:creationId xmlns:p14="http://schemas.microsoft.com/office/powerpoint/2010/main" val="3879747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64</a:t>
            </a:fld>
            <a:endParaRPr lang="ko-KR" altLang="en-US"/>
          </a:p>
        </p:txBody>
      </p:sp>
    </p:spTree>
    <p:extLst>
      <p:ext uri="{BB962C8B-B14F-4D97-AF65-F5344CB8AC3E}">
        <p14:creationId xmlns:p14="http://schemas.microsoft.com/office/powerpoint/2010/main" val="344861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M2M Service Provider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An M2M Service Provider shall be uniquely identified by the M2M Service Provider Identifier (M2M-SP-ID). This is a static value assigned to the Service Provider. </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Application Entity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An Application Entity Identifier (AE-ID) uniquely identifies an AE resident on an M2M Node, or an AE that requests to interact with an M2M Node. An AE-ID shall identify an Application Entity for the purpose of all interactions within the M2M System. </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Application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An Application Identifier (App-ID) uniquely identifies an M2M Application in a given context. More precisely, there are two types of App-ID: registration authority defined App-ID (registered App-ID) and non-registered App-ID. </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CSE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A CSE shall be identified by a globally unique identifier, the CSE-ID, when instantiated within an M2M Node in the M2M System. The CSE-ID is globally unique. When used internally within a specific M2M SP domain. It is sufficient to be unique within that M2M Service Provider domain. It is extended to become globally unique when used outside the M2M Service Provider boundaries.</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M2M Node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An M2M Node, hosting a CSE and/or Application(s) shall be identified by a globally unique identifier, the M2M-Node-ID.</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External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The M2M-Ext-ID is used by an M2M Service Provider (M2M SP) when services targeted to a CSE, identified by a CSE-ID, are requested from the Underlying Network. The M2M External Identifier allows the Underlying Network to identify the M2M Device (e.g. ASN, MN) associated with the CSE-ID. To that effect, the Underlying Network maps the M2M-Ext-ID to the Underlying Network specific Identifier it allocated to the target M2M Device. In addition, the M2M SP shall maintain the association between the CSE-ID, the M2M-Ext-ID and the identity of the Underlying Network. </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Underlying Network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The </a:t>
            </a:r>
            <a:r>
              <a:rPr kumimoji="0" lang="en-US" altLang="ko-KR" sz="1200" b="0" i="0" u="none" strike="noStrike" kern="1200" cap="none" spc="0" normalizeH="0" baseline="0" noProof="0" dirty="0" err="1">
                <a:ln>
                  <a:noFill/>
                </a:ln>
                <a:solidFill>
                  <a:prstClr val="black"/>
                </a:solidFill>
                <a:effectLst/>
                <a:uLnTx/>
                <a:uFillTx/>
                <a:cs typeface="+mn-cs"/>
              </a:rPr>
              <a:t>UNetwork</a:t>
            </a:r>
            <a:r>
              <a:rPr kumimoji="0" lang="en-US" altLang="ko-KR" sz="1200" b="0" i="0" u="none" strike="noStrike" kern="1200" cap="none" spc="0" normalizeH="0" baseline="0" noProof="0" dirty="0">
                <a:ln>
                  <a:noFill/>
                </a:ln>
                <a:solidFill>
                  <a:prstClr val="black"/>
                </a:solidFill>
                <a:effectLst/>
                <a:uLnTx/>
                <a:uFillTx/>
                <a:cs typeface="+mn-cs"/>
              </a:rPr>
              <a:t>-ID is used for identifying an Underlying Network. </a:t>
            </a:r>
            <a:r>
              <a:rPr kumimoji="0" lang="en-US" altLang="ko-KR" sz="1200" b="0" i="0" u="none" strike="noStrike" kern="1200" cap="none" spc="0" normalizeH="0" baseline="0" noProof="0" dirty="0" err="1">
                <a:ln>
                  <a:noFill/>
                </a:ln>
                <a:solidFill>
                  <a:prstClr val="black"/>
                </a:solidFill>
                <a:effectLst/>
                <a:uLnTx/>
                <a:uFillTx/>
                <a:cs typeface="+mn-cs"/>
              </a:rPr>
              <a:t>UNetwork</a:t>
            </a:r>
            <a:r>
              <a:rPr kumimoji="0" lang="en-US" altLang="ko-KR" sz="1200" b="0" i="0" u="none" strike="noStrike" kern="1200" cap="none" spc="0" normalizeH="0" baseline="0" noProof="0" dirty="0">
                <a:ln>
                  <a:noFill/>
                </a:ln>
                <a:solidFill>
                  <a:prstClr val="black"/>
                </a:solidFill>
                <a:effectLst/>
                <a:uLnTx/>
                <a:uFillTx/>
                <a:cs typeface="+mn-cs"/>
              </a:rPr>
              <a:t>-ID is a static value and unique within a M2M Service Provider domain. </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Trigger Recipient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The Trigger-Recipient-ID is used when device triggering services are requested from the Underlying Network, to identify an instance of an ASN/MN-CSE on an execution environment, to which the trigger is routed. For example, when 3GPP device triggering is used, the Trigger-Recipient-ID maps to the Application-Port-Identifier.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en-US"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fr-FR"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M2M </a:t>
            </a:r>
            <a:r>
              <a:rPr kumimoji="0" lang="fr-FR" altLang="ko-KR" sz="1200" u="none" strike="noStrike" kern="1200" cap="none" spc="0" normalizeH="0" baseline="0" noProof="0" dirty="0" err="1">
                <a:ln>
                  <a:noFill/>
                </a:ln>
                <a:solidFill>
                  <a:srgbClr val="000000"/>
                </a:solidFill>
                <a:effectLst/>
                <a:uLnTx/>
                <a:uFillTx/>
                <a:latin typeface="Arial" panose="020B0604020202020204" pitchFamily="34" charset="0"/>
                <a:ea typeface="SamsungOne 400" panose="02020603020101020101" pitchFamily="18" charset="-127"/>
                <a:cs typeface="+mn-cs"/>
              </a:rPr>
              <a:t>Subscription</a:t>
            </a:r>
            <a:r>
              <a:rPr kumimoji="0" lang="fr-FR"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 Identifier</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r>
              <a:rPr kumimoji="0" lang="en-US" altLang="ko-KR" sz="1200" b="0" i="0" u="none" strike="noStrike" kern="1200" cap="none" spc="0" normalizeH="0" baseline="0" noProof="0" dirty="0">
                <a:ln>
                  <a:noFill/>
                </a:ln>
                <a:solidFill>
                  <a:prstClr val="black"/>
                </a:solidFill>
                <a:effectLst/>
                <a:uLnTx/>
                <a:uFillTx/>
                <a:cs typeface="+mn-cs"/>
              </a:rPr>
              <a:t>The M2M-Sub-ID enables the M2M Service Provider to bind application(s), M2M Nodes, CSEs and services identified by service identifiers, as well as administrative information, such as billing address, etc., to a particular M2M Service Subscription between an M2M subscriber and the M2M Service Provider. The M2M-Sub-ID is unique for every M2M subscriber. </a:t>
            </a:r>
          </a:p>
          <a:p>
            <a:pPr marL="180975" marR="0" lvl="0" indent="0" algn="l" defTabSz="914400" rtl="0" eaLnBrk="1" fontAlgn="auto" latinLnBrk="1" hangingPunct="1">
              <a:lnSpc>
                <a:spcPct val="120000"/>
              </a:lnSpc>
              <a:spcBef>
                <a:spcPts val="0"/>
              </a:spcBef>
              <a:spcAft>
                <a:spcPts val="600"/>
              </a:spcAft>
              <a:buClrTx/>
              <a:buSzTx/>
              <a:buFont typeface="Arial" panose="020B0604020202020204" pitchFamily="34" charset="0"/>
              <a:buNone/>
              <a:tabLst>
                <a:tab pos="268288" algn="l"/>
              </a:tabLst>
              <a:defRPr/>
            </a:pPr>
            <a:endParaRPr kumimoji="0" lang="fr-FR"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endParaRPr>
          </a:p>
          <a:p>
            <a:pPr marL="268288" marR="0" lvl="0" indent="-87313" algn="l" defTabSz="914400" rtl="0" eaLnBrk="1" fontAlgn="auto" latinLnBrk="1" hangingPunct="1">
              <a:lnSpc>
                <a:spcPct val="120000"/>
              </a:lnSpc>
              <a:spcBef>
                <a:spcPts val="0"/>
              </a:spcBef>
              <a:spcAft>
                <a:spcPts val="600"/>
              </a:spcAft>
              <a:buClrTx/>
              <a:buSzTx/>
              <a:buFont typeface="Arial" panose="020B0604020202020204" pitchFamily="34" charset="0"/>
              <a:buChar char="•"/>
              <a:tabLst>
                <a:tab pos="268288" algn="l"/>
              </a:tabLst>
              <a:defRPr/>
            </a:pPr>
            <a:r>
              <a:rPr kumimoji="0" lang="fr-FR" altLang="ko-KR" sz="12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cs typeface="+mn-cs"/>
              </a:rPr>
              <a:t>M2M Service Profile Identifier</a:t>
            </a:r>
          </a:p>
          <a:p>
            <a:pPr lvl="0"/>
            <a:endParaRPr lang="ko-KR" altLang="en-US" sz="1200"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8</a:t>
            </a:fld>
            <a:endParaRPr lang="ko-KR" altLang="en-US"/>
          </a:p>
        </p:txBody>
      </p:sp>
    </p:spTree>
    <p:extLst>
      <p:ext uri="{BB962C8B-B14F-4D97-AF65-F5344CB8AC3E}">
        <p14:creationId xmlns:p14="http://schemas.microsoft.com/office/powerpoint/2010/main" val="3344012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66</a:t>
            </a:fld>
            <a:endParaRPr lang="ko-KR" altLang="en-US"/>
          </a:p>
        </p:txBody>
      </p:sp>
    </p:spTree>
    <p:extLst>
      <p:ext uri="{BB962C8B-B14F-4D97-AF65-F5344CB8AC3E}">
        <p14:creationId xmlns:p14="http://schemas.microsoft.com/office/powerpoint/2010/main" val="1345923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67</a:t>
            </a:fld>
            <a:endParaRPr lang="ko-KR" altLang="en-US"/>
          </a:p>
        </p:txBody>
      </p:sp>
    </p:spTree>
    <p:extLst>
      <p:ext uri="{BB962C8B-B14F-4D97-AF65-F5344CB8AC3E}">
        <p14:creationId xmlns:p14="http://schemas.microsoft.com/office/powerpoint/2010/main" val="381230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68</a:t>
            </a:fld>
            <a:endParaRPr lang="ko-KR" altLang="en-US"/>
          </a:p>
        </p:txBody>
      </p:sp>
    </p:spTree>
    <p:extLst>
      <p:ext uri="{BB962C8B-B14F-4D97-AF65-F5344CB8AC3E}">
        <p14:creationId xmlns:p14="http://schemas.microsoft.com/office/powerpoint/2010/main" val="1402303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69</a:t>
            </a:fld>
            <a:endParaRPr lang="ko-KR" altLang="en-US"/>
          </a:p>
        </p:txBody>
      </p:sp>
    </p:spTree>
    <p:extLst>
      <p:ext uri="{BB962C8B-B14F-4D97-AF65-F5344CB8AC3E}">
        <p14:creationId xmlns:p14="http://schemas.microsoft.com/office/powerpoint/2010/main" val="2711109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70</a:t>
            </a:fld>
            <a:endParaRPr lang="ko-KR" altLang="en-US"/>
          </a:p>
        </p:txBody>
      </p:sp>
    </p:spTree>
    <p:extLst>
      <p:ext uri="{BB962C8B-B14F-4D97-AF65-F5344CB8AC3E}">
        <p14:creationId xmlns:p14="http://schemas.microsoft.com/office/powerpoint/2010/main" val="845996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71</a:t>
            </a:fld>
            <a:endParaRPr lang="ko-KR" altLang="en-US"/>
          </a:p>
        </p:txBody>
      </p:sp>
    </p:spTree>
    <p:extLst>
      <p:ext uri="{BB962C8B-B14F-4D97-AF65-F5344CB8AC3E}">
        <p14:creationId xmlns:p14="http://schemas.microsoft.com/office/powerpoint/2010/main" val="28856008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72</a:t>
            </a:fld>
            <a:endParaRPr lang="ko-KR" altLang="en-US"/>
          </a:p>
        </p:txBody>
      </p:sp>
    </p:spTree>
    <p:extLst>
      <p:ext uri="{BB962C8B-B14F-4D97-AF65-F5344CB8AC3E}">
        <p14:creationId xmlns:p14="http://schemas.microsoft.com/office/powerpoint/2010/main" val="4165037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73</a:t>
            </a:fld>
            <a:endParaRPr lang="ko-KR" altLang="en-US"/>
          </a:p>
        </p:txBody>
      </p:sp>
    </p:spTree>
    <p:extLst>
      <p:ext uri="{BB962C8B-B14F-4D97-AF65-F5344CB8AC3E}">
        <p14:creationId xmlns:p14="http://schemas.microsoft.com/office/powerpoint/2010/main" val="904769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74</a:t>
            </a:fld>
            <a:endParaRPr lang="ko-KR" altLang="en-US"/>
          </a:p>
        </p:txBody>
      </p:sp>
    </p:spTree>
    <p:extLst>
      <p:ext uri="{BB962C8B-B14F-4D97-AF65-F5344CB8AC3E}">
        <p14:creationId xmlns:p14="http://schemas.microsoft.com/office/powerpoint/2010/main" val="25039956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75</a:t>
            </a:fld>
            <a:endParaRPr lang="ko-KR" altLang="en-US"/>
          </a:p>
        </p:txBody>
      </p:sp>
    </p:spTree>
    <p:extLst>
      <p:ext uri="{BB962C8B-B14F-4D97-AF65-F5344CB8AC3E}">
        <p14:creationId xmlns:p14="http://schemas.microsoft.com/office/powerpoint/2010/main" val="149346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ko-KR" sz="1400" dirty="0"/>
              <a:t>Figure shows the general flow that governs the information exchange within a procedure, which is based on the use of Request and Response messages. The message applies to communications such as:  between an AE and a CSE (</a:t>
            </a:r>
            <a:r>
              <a:rPr lang="en-US" altLang="ko-KR" sz="1400" dirty="0" err="1"/>
              <a:t>Mca</a:t>
            </a:r>
            <a:r>
              <a:rPr lang="en-US" altLang="ko-KR" sz="1400" dirty="0"/>
              <a:t> reference point); and among CSEs (</a:t>
            </a:r>
            <a:r>
              <a:rPr lang="en-US" altLang="ko-KR" sz="1400" dirty="0" err="1"/>
              <a:t>Mcc</a:t>
            </a:r>
            <a:r>
              <a:rPr lang="en-US" altLang="ko-KR" sz="1400" dirty="0"/>
              <a:t> reference point). Such communications can be initiated either by the AEs or by the CSEs depending upon the operation in the Request message. </a:t>
            </a:r>
          </a:p>
          <a:p>
            <a:endParaRPr lang="ko-KR" altLang="en-US" sz="1400" dirty="0"/>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9</a:t>
            </a:fld>
            <a:endParaRPr lang="ko-KR" altLang="en-US"/>
          </a:p>
        </p:txBody>
      </p:sp>
    </p:spTree>
    <p:extLst>
      <p:ext uri="{BB962C8B-B14F-4D97-AF65-F5344CB8AC3E}">
        <p14:creationId xmlns:p14="http://schemas.microsoft.com/office/powerpoint/2010/main" val="1015055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1" indent="0" algn="l" defTabSz="914400" rtl="0" eaLnBrk="1" fontAlgn="auto" latinLnBrk="1" hangingPunct="1">
              <a:lnSpc>
                <a:spcPct val="130000"/>
              </a:lnSpc>
              <a:spcBef>
                <a:spcPts val="0"/>
              </a:spcBef>
              <a:spcAft>
                <a:spcPts val="600"/>
              </a:spcAft>
              <a:buClrTx/>
              <a:buSzTx/>
              <a:buFont typeface="Wingdings" panose="05000000000000000000" pitchFamily="2" charset="2"/>
              <a:buNone/>
              <a:tabLst/>
              <a:defRPr/>
            </a:pP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1"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1"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pPr marL="228600" marR="0" lvl="1"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endParaRPr kumimoji="0" lang="en-US" altLang="ko-KR" sz="1600" u="none" strike="noStrike" kern="1200" cap="none" spc="0" normalizeH="0" baseline="0" noProof="0" dirty="0">
              <a:ln>
                <a:noFill/>
              </a:ln>
              <a:solidFill>
                <a:srgbClr val="000000"/>
              </a:solidFill>
              <a:effectLst/>
              <a:uLnTx/>
              <a:uFillTx/>
              <a:latin typeface="Arial" panose="020B0604020202020204" pitchFamily="34" charset="0"/>
              <a:ea typeface="SamsungOne 400" panose="02020603020101020101" pitchFamily="18" charset="-127"/>
            </a:endParaRPr>
          </a:p>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76</a:t>
            </a:fld>
            <a:endParaRPr lang="ko-KR" altLang="en-US"/>
          </a:p>
        </p:txBody>
      </p:sp>
    </p:spTree>
    <p:extLst>
      <p:ext uri="{BB962C8B-B14F-4D97-AF65-F5344CB8AC3E}">
        <p14:creationId xmlns:p14="http://schemas.microsoft.com/office/powerpoint/2010/main" val="1514160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77</a:t>
            </a:fld>
            <a:endParaRPr lang="ko-KR" altLang="en-US"/>
          </a:p>
        </p:txBody>
      </p:sp>
    </p:spTree>
    <p:extLst>
      <p:ext uri="{BB962C8B-B14F-4D97-AF65-F5344CB8AC3E}">
        <p14:creationId xmlns:p14="http://schemas.microsoft.com/office/powerpoint/2010/main" val="38258440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78</a:t>
            </a:fld>
            <a:endParaRPr lang="ko-KR" altLang="en-US"/>
          </a:p>
        </p:txBody>
      </p:sp>
    </p:spTree>
    <p:extLst>
      <p:ext uri="{BB962C8B-B14F-4D97-AF65-F5344CB8AC3E}">
        <p14:creationId xmlns:p14="http://schemas.microsoft.com/office/powerpoint/2010/main" val="33765423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79</a:t>
            </a:fld>
            <a:endParaRPr lang="ko-KR" altLang="en-US"/>
          </a:p>
        </p:txBody>
      </p:sp>
    </p:spTree>
    <p:extLst>
      <p:ext uri="{BB962C8B-B14F-4D97-AF65-F5344CB8AC3E}">
        <p14:creationId xmlns:p14="http://schemas.microsoft.com/office/powerpoint/2010/main" val="27331161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80</a:t>
            </a:fld>
            <a:endParaRPr lang="ko-KR" altLang="en-US"/>
          </a:p>
        </p:txBody>
      </p:sp>
    </p:spTree>
    <p:extLst>
      <p:ext uri="{BB962C8B-B14F-4D97-AF65-F5344CB8AC3E}">
        <p14:creationId xmlns:p14="http://schemas.microsoft.com/office/powerpoint/2010/main" val="15277535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81</a:t>
            </a:fld>
            <a:endParaRPr lang="ko-KR" altLang="en-US"/>
          </a:p>
        </p:txBody>
      </p:sp>
    </p:spTree>
    <p:extLst>
      <p:ext uri="{BB962C8B-B14F-4D97-AF65-F5344CB8AC3E}">
        <p14:creationId xmlns:p14="http://schemas.microsoft.com/office/powerpoint/2010/main" val="4635690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82</a:t>
            </a:fld>
            <a:endParaRPr lang="ko-KR" altLang="en-US"/>
          </a:p>
        </p:txBody>
      </p:sp>
    </p:spTree>
    <p:extLst>
      <p:ext uri="{BB962C8B-B14F-4D97-AF65-F5344CB8AC3E}">
        <p14:creationId xmlns:p14="http://schemas.microsoft.com/office/powerpoint/2010/main" val="2454009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194961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6246471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17408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kumimoji="0" lang="en-US" altLang="ko-KR" sz="1400" b="0" i="0" u="none" strike="noStrike" kern="1200" cap="none" spc="0" normalizeH="0" baseline="0" noProof="0" dirty="0">
                <a:ln>
                  <a:noFill/>
                </a:ln>
                <a:solidFill>
                  <a:prstClr val="black"/>
                </a:solidFill>
                <a:effectLst/>
                <a:uLnTx/>
                <a:uFillTx/>
                <a:cs typeface="+mn-cs"/>
              </a:rPr>
              <a:t>An Application Entity Identifier (AE-ID) uniquely identifies an AE resident on an M2M Node, or an AE that requests to interact with an M2M Node. An AE-ID shall identify an Application Entity for the purpose of all interactions within the M2M System. </a:t>
            </a:r>
            <a:endParaRPr kumimoji="0" lang="ko-KR" altLang="en-US" sz="1400" b="0" i="0" u="none" strike="noStrike" kern="1200" cap="none" spc="0" normalizeH="0" baseline="0" noProof="0" dirty="0">
              <a:ln>
                <a:noFill/>
              </a:ln>
              <a:solidFill>
                <a:prstClr val="black"/>
              </a:solidFill>
              <a:effectLst/>
              <a:uLnTx/>
              <a:uFillTx/>
              <a:cs typeface="+mn-cs"/>
            </a:endParaRPr>
          </a:p>
          <a:p>
            <a:endParaRPr lang="ko-KR" altLang="en-US" sz="1400"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10</a:t>
            </a:fld>
            <a:endParaRPr lang="ko-KR" altLang="en-US"/>
          </a:p>
        </p:txBody>
      </p:sp>
    </p:spTree>
    <p:extLst>
      <p:ext uri="{BB962C8B-B14F-4D97-AF65-F5344CB8AC3E}">
        <p14:creationId xmlns:p14="http://schemas.microsoft.com/office/powerpoint/2010/main" val="2014116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40272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23022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666909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254559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17488" y="703263"/>
            <a:ext cx="7545388"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466385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KR" dirty="0"/>
              <a:t>As a Mini Project, let's build a service environment according to the given construction order based on what we have learned so far.</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231073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242469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795644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299502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94481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prstClr val="black"/>
                </a:solidFill>
                <a:effectLst/>
                <a:uLnTx/>
                <a:uFillTx/>
                <a:cs typeface="+mn-cs"/>
              </a:rPr>
              <a:t>The CSE-relative Resource Identifier is unique in the context of the CSE hosting the resource. </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prstClr val="black"/>
                </a:solidFill>
                <a:effectLst/>
                <a:uLnTx/>
                <a:uFillTx/>
                <a:cs typeface="+mn-cs"/>
              </a:rPr>
              <a:t>The Hosting CSE of the resource is responsible for guaranteeing that the CSE Relative Resource ID is unique in the context of the Hosting CSE. </a:t>
            </a:r>
            <a:endParaRPr kumimoji="0" lang="ko-KR" altLang="en-US" sz="1200" b="0" i="0" u="none" strike="noStrike" kern="1200" cap="none" spc="0" normalizeH="0" baseline="0" noProof="0" dirty="0">
              <a:ln>
                <a:noFill/>
              </a:ln>
              <a:solidFill>
                <a:prstClr val="black"/>
              </a:solidFill>
              <a:effectLst/>
              <a:uLnTx/>
              <a:uFillTx/>
              <a:cs typeface="+mn-cs"/>
            </a:endParaRPr>
          </a:p>
          <a:p>
            <a:pPr marL="228600" marR="0" lvl="0" indent="-228600" algn="l" defTabSz="914400" rtl="0" eaLnBrk="1" fontAlgn="auto" latinLnBrk="1" hangingPunct="1">
              <a:lnSpc>
                <a:spcPct val="130000"/>
              </a:lnSpc>
              <a:spcBef>
                <a:spcPts val="0"/>
              </a:spcBef>
              <a:spcAft>
                <a:spcPts val="600"/>
              </a:spcAft>
              <a:buClrTx/>
              <a:buSzTx/>
              <a:buFont typeface="Wingdings" panose="05000000000000000000" pitchFamily="2" charset="2"/>
              <a:buChar char="§"/>
              <a:tabLst/>
              <a:defRPr/>
            </a:pPr>
            <a:endParaRPr lang="ko-KR" altLang="en-US" dirty="0"/>
          </a:p>
        </p:txBody>
      </p:sp>
      <p:sp>
        <p:nvSpPr>
          <p:cNvPr id="4" name="Slide Number Placeholder 3"/>
          <p:cNvSpPr>
            <a:spLocks noGrp="1"/>
          </p:cNvSpPr>
          <p:nvPr>
            <p:ph type="sldNum" sz="quarter" idx="5"/>
          </p:nvPr>
        </p:nvSpPr>
        <p:spPr/>
        <p:txBody>
          <a:bodyPr/>
          <a:lstStyle/>
          <a:p>
            <a:fld id="{A91CC976-58EF-4DED-88FF-97DD4684D6CE}" type="slidenum">
              <a:rPr lang="ko-KR" altLang="en-US" smtClean="0"/>
              <a:t>11</a:t>
            </a:fld>
            <a:endParaRPr lang="ko-KR" altLang="en-US"/>
          </a:p>
        </p:txBody>
      </p:sp>
    </p:spTree>
    <p:extLst>
      <p:ext uri="{BB962C8B-B14F-4D97-AF65-F5344CB8AC3E}">
        <p14:creationId xmlns:p14="http://schemas.microsoft.com/office/powerpoint/2010/main" val="42122424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608212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396027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558756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375833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044146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6059333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748198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376995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895420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91CC976-58EF-4DED-88FF-97DD4684D6CE}"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6210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810647" y="4873501"/>
            <a:ext cx="268374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238128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3297"/>
            <a:ext cx="9141069" cy="5140204"/>
          </a:xfrm>
          <a:prstGeom prst="rect">
            <a:avLst/>
          </a:prstGeom>
        </p:spPr>
      </p:pic>
      <p:sp>
        <p:nvSpPr>
          <p:cNvPr id="2" name="직사각형 1"/>
          <p:cNvSpPr/>
          <p:nvPr userDrawn="1"/>
        </p:nvSpPr>
        <p:spPr>
          <a:xfrm>
            <a:off x="2" y="0"/>
            <a:ext cx="9141069" cy="51435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15027" y="4257774"/>
            <a:ext cx="8311015" cy="55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r>
              <a:rPr kumimoji="0" lang="ko-KR" altLang="en-US" sz="750" b="0" i="0" u="none" strike="noStrike" kern="1200" cap="none" spc="0" normalizeH="0" baseline="0" noProof="0" dirty="0">
                <a:ln>
                  <a:noFill/>
                </a:ln>
                <a:solidFill>
                  <a:prstClr val="white"/>
                </a:solidFill>
                <a:effectLst/>
                <a:uLnTx/>
                <a:uFillTx/>
                <a:latin typeface="Arial" panose="020B0604020202020204" pitchFamily="34" charset="0"/>
                <a:ea typeface="SamsungOne 400" panose="020B0503030303020204" pitchFamily="34" charset="0"/>
                <a:cs typeface="+mn-cs"/>
              </a:rPr>
              <a:t>ⓒ</a:t>
            </a: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2022 SAMSUNG. All rights reserved.</a:t>
            </a:r>
          </a:p>
          <a:p>
            <a:pPr marL="0" marR="0" lvl="0" indent="0" algn="l" defTabSz="685595" rtl="0" eaLnBrk="1" fontAlgn="auto" latinLnBrk="1" hangingPunct="1">
              <a:lnSpc>
                <a:spcPct val="100000"/>
              </a:lnSpc>
              <a:spcBef>
                <a:spcPts val="450"/>
              </a:spcBef>
              <a:spcAft>
                <a:spcPts val="0"/>
              </a:spcAft>
              <a:buClrTx/>
              <a:buSzTx/>
              <a:buFontTx/>
              <a:buNone/>
              <a:tabLst/>
              <a:defRPr/>
            </a:pP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Samsung Electronics Corporate Citizenship Office holds the copyright of book.</a:t>
            </a:r>
          </a:p>
          <a:p>
            <a:pPr marL="0" marR="0" lvl="0" indent="0" algn="l" defTabSz="685595" rtl="0" eaLnBrk="1" fontAlgn="auto" latinLnBrk="1" hangingPunct="1">
              <a:lnSpc>
                <a:spcPct val="100000"/>
              </a:lnSpc>
              <a:spcBef>
                <a:spcPts val="225"/>
              </a:spcBef>
              <a:spcAft>
                <a:spcPts val="0"/>
              </a:spcAft>
              <a:buClrTx/>
              <a:buSzTx/>
              <a:buFontTx/>
              <a:buNone/>
              <a:tabLst/>
              <a:defRPr/>
            </a:pP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685595" rtl="0" eaLnBrk="1" fontAlgn="auto" latinLnBrk="1" hangingPunct="1">
              <a:lnSpc>
                <a:spcPct val="100000"/>
              </a:lnSpc>
              <a:spcBef>
                <a:spcPts val="0"/>
              </a:spcBef>
              <a:spcAft>
                <a:spcPts val="0"/>
              </a:spcAft>
              <a:buClrTx/>
              <a:buSzTx/>
              <a:buFontTx/>
              <a:buNone/>
              <a:tabLst/>
              <a:defRPr/>
            </a:pPr>
            <a:r>
              <a:rPr kumimoji="0" lang="en-US" altLang="ko-KR" sz="750" b="0" i="0" u="none" strike="noStrike" kern="1200" cap="none" spc="0" normalizeH="0" baseline="0" noProof="0" dirty="0">
                <a:ln>
                  <a:noFill/>
                </a:ln>
                <a:solidFill>
                  <a:prstClr val="white"/>
                </a:solidFill>
                <a:effectLst/>
                <a:uLnTx/>
                <a:uFillTx/>
                <a:latin typeface="Arial" panose="020B0604020202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7396" y="2267213"/>
            <a:ext cx="2286277" cy="609074"/>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15027" y="337500"/>
            <a:ext cx="1191675" cy="1485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68558" tIns="34279" rIns="68558" bIns="34279" numCol="1" anchor="t" anchorCtr="0" compatLnSpc="1">
            <a:prstTxWarp prst="textNoShape">
              <a:avLst/>
            </a:prstTxWarp>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endParaRPr lang="ko-KR" altLang="en-US" sz="1469" noProof="0" dirty="0"/>
          </a:p>
        </p:txBody>
      </p:sp>
    </p:spTree>
    <p:extLst>
      <p:ext uri="{BB962C8B-B14F-4D97-AF65-F5344CB8AC3E}">
        <p14:creationId xmlns:p14="http://schemas.microsoft.com/office/powerpoint/2010/main" val="240003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15027" y="337500"/>
            <a:ext cx="1183784" cy="1485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68558" tIns="34279" rIns="68558" bIns="34279" numCol="1" anchor="t" anchorCtr="0" compatLnSpc="1">
            <a:prstTxWarp prst="textNoShape">
              <a:avLst/>
            </a:prstTxWarp>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endParaRPr lang="ko-KR" altLang="en-US" sz="146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8768" y="4605873"/>
            <a:ext cx="1266465" cy="337500"/>
          </a:xfrm>
          <a:prstGeom prst="rect">
            <a:avLst/>
          </a:prstGeom>
        </p:spPr>
      </p:pic>
    </p:spTree>
    <p:extLst>
      <p:ext uri="{BB962C8B-B14F-4D97-AF65-F5344CB8AC3E}">
        <p14:creationId xmlns:p14="http://schemas.microsoft.com/office/powerpoint/2010/main" val="3021309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15027" y="337500"/>
            <a:ext cx="1183784" cy="1485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68558" tIns="34279" rIns="68558" bIns="34279" numCol="1" anchor="t" anchorCtr="0" compatLnSpc="1">
            <a:prstTxWarp prst="textNoShape">
              <a:avLst/>
            </a:prstTxWarp>
            <a:scene3d>
              <a:camera prst="orthographicFront"/>
              <a:lightRig rig="threePt" dir="t"/>
            </a:scene3d>
            <a:sp3d>
              <a:bevelT w="0" h="6350"/>
            </a:sp3d>
          </a:bodyPr>
          <a:lstStyle/>
          <a:p>
            <a:pPr marL="0" marR="0" lvl="0" indent="0" algn="l" defTabSz="685595" rtl="0" eaLnBrk="1" fontAlgn="auto" latinLnBrk="1" hangingPunct="1">
              <a:lnSpc>
                <a:spcPct val="100000"/>
              </a:lnSpc>
              <a:spcBef>
                <a:spcPts val="0"/>
              </a:spcBef>
              <a:spcAft>
                <a:spcPts val="0"/>
              </a:spcAft>
              <a:buClrTx/>
              <a:buSzTx/>
              <a:buFontTx/>
              <a:buNone/>
              <a:tabLst/>
              <a:defRPr/>
            </a:pPr>
            <a:endParaRPr lang="ko-KR" altLang="en-US" sz="146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8768" y="4605873"/>
            <a:ext cx="1266465" cy="337500"/>
          </a:xfrm>
          <a:prstGeom prst="rect">
            <a:avLst/>
          </a:prstGeom>
        </p:spPr>
      </p:pic>
    </p:spTree>
    <p:extLst>
      <p:ext uri="{BB962C8B-B14F-4D97-AF65-F5344CB8AC3E}">
        <p14:creationId xmlns:p14="http://schemas.microsoft.com/office/powerpoint/2010/main" val="1655784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5783158" y="4760783"/>
            <a:ext cx="2303516"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82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82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131099" y="4760780"/>
            <a:ext cx="496925"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25" b="0" i="0" smtClean="0">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r>
              <a:rPr lang="en-US" altLang="ko-KR" sz="82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3553528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2034891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517107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573203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546326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615568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74587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32" cy="51435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Tree>
    <p:extLst>
      <p:ext uri="{BB962C8B-B14F-4D97-AF65-F5344CB8AC3E}">
        <p14:creationId xmlns:p14="http://schemas.microsoft.com/office/powerpoint/2010/main" val="565897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30349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033653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785443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176458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FCA842-1D7B-4AFD-A6DC-04648D0A342B}" type="datetimeFigureOut">
              <a:rPr lang="ko-KR" altLang="en-US" smtClean="0"/>
              <a:t>2023. 10. 4.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565650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0" y="0"/>
            <a:ext cx="9140299" cy="5143500"/>
          </a:xfrm>
          <a:prstGeom prst="rect">
            <a:avLst/>
          </a:prstGeom>
        </p:spPr>
      </p:pic>
    </p:spTree>
    <p:extLst>
      <p:ext uri="{BB962C8B-B14F-4D97-AF65-F5344CB8AC3E}">
        <p14:creationId xmlns:p14="http://schemas.microsoft.com/office/powerpoint/2010/main" val="1968560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810647" y="4873501"/>
            <a:ext cx="268374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panose="020B0604020202020204" pitchFamily="34" charset="0"/>
            </a:endParaRPr>
          </a:p>
        </p:txBody>
      </p:sp>
    </p:spTree>
    <p:extLst>
      <p:ext uri="{BB962C8B-B14F-4D97-AF65-F5344CB8AC3E}">
        <p14:creationId xmlns:p14="http://schemas.microsoft.com/office/powerpoint/2010/main" val="3014064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93946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콘텐츠 2개">
    <p:spTree>
      <p:nvGrpSpPr>
        <p:cNvPr id="1" name=""/>
        <p:cNvGrpSpPr/>
        <p:nvPr/>
      </p:nvGrpSpPr>
      <p:grpSpPr>
        <a:xfrm>
          <a:off x="0" y="0"/>
          <a:ext cx="0" cy="0"/>
          <a:chOff x="0" y="0"/>
          <a:chExt cx="0" cy="0"/>
        </a:xfrm>
      </p:grpSpPr>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pic>
        <p:nvPicPr>
          <p:cNvPr id="2" name="Imagen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82958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5783158" y="4760783"/>
            <a:ext cx="2303516"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82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82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82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131099" y="4760780"/>
            <a:ext cx="496925"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25" b="0" i="0" smtClean="0">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r>
              <a:rPr lang="en-US" altLang="ko-KR" sz="82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981911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32" cy="51435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513268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Footer Placeholder 4"/>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Slide Number Placeholder 5"/>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683295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Footer Placeholder 4"/>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Slide Number Placeholder 5"/>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200426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Footer Placeholder 4"/>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Slide Number Placeholder 5"/>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3813918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Footer Placeholder 5"/>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7" name="Slide Number Placeholder 6"/>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544153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8" name="Footer Placeholder 7"/>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9" name="Slide Number Placeholder 8"/>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844201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4" name="Footer Placeholder 3"/>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Slide Number Placeholder 4"/>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352885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3" name="Footer Placeholder 2"/>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4" name="Slide Number Placeholder 3"/>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010961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Footer Placeholder 5"/>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7" name="Slide Number Placeholder 6"/>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9285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Date Placeholder 4"/>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Footer Placeholder 5"/>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7" name="Slide Number Placeholder 6"/>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57342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Footer Placeholder 4"/>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Slide Number Placeholder 5"/>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32373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32" cy="51435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467896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Footer Placeholder 4"/>
          <p:cNvSpPr>
            <a:spLocks noGrp="1"/>
          </p:cNvSpPr>
          <p:nvPr>
            <p:ph type="ftr" sz="quarter" idx="11"/>
          </p:nvPr>
        </p:nvSpPr>
        <p:spPr/>
        <p:txBody>
          <a:body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Slide Number Placeholder 5"/>
          <p:cNvSpPr>
            <a:spLocks noGrp="1"/>
          </p:cNvSpPr>
          <p:nvPr>
            <p:ph type="sldNum" sz="quarter" idx="12"/>
          </p:nvPr>
        </p:nvSpPr>
        <p:spPr/>
        <p:txBody>
          <a:body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309665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38768" y="4605873"/>
            <a:ext cx="1266465" cy="337500"/>
          </a:xfrm>
          <a:prstGeom prst="rect">
            <a:avLst/>
          </a:prstGeom>
        </p:spPr>
      </p:pic>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0" y="0"/>
            <a:ext cx="9140299" cy="5143500"/>
          </a:xfrm>
          <a:prstGeom prst="rect">
            <a:avLst/>
          </a:prstGeom>
        </p:spPr>
      </p:pic>
      <p:grpSp>
        <p:nvGrpSpPr>
          <p:cNvPr id="7" name="Google Shape;147;p1"/>
          <p:cNvGrpSpPr/>
          <p:nvPr userDrawn="1"/>
        </p:nvGrpSpPr>
        <p:grpSpPr>
          <a:xfrm>
            <a:off x="650875" y="3718968"/>
            <a:ext cx="4573378" cy="277001"/>
            <a:chOff x="724689" y="4320000"/>
            <a:chExt cx="6097837" cy="369335"/>
          </a:xfrm>
        </p:grpSpPr>
        <p:sp>
          <p:nvSpPr>
            <p:cNvPr id="8" name="Google Shape;148;p1"/>
            <p:cNvSpPr/>
            <p:nvPr/>
          </p:nvSpPr>
          <p:spPr>
            <a:xfrm>
              <a:off x="990000" y="4320003"/>
              <a:ext cx="5832526" cy="369332"/>
            </a:xfrm>
            <a:prstGeom prst="rect">
              <a:avLst/>
            </a:prstGeom>
            <a:noFill/>
            <a:ln>
              <a:noFill/>
            </a:ln>
          </p:spPr>
          <p:txBody>
            <a:bodyPr spcFirstLastPara="1" wrap="square" lIns="0" tIns="0" rIns="0" bIns="0" anchor="ctr" anchorCtr="0">
              <a:spAutoFit/>
            </a:bodyPr>
            <a:lstStyle/>
            <a:p>
              <a:pPr marL="0" marR="0" lvl="0" indent="0" algn="l" defTabSz="389717" rtl="0" eaLnBrk="1" fontAlgn="auto" latinLnBrk="0" hangingPunct="1">
                <a:lnSpc>
                  <a:spcPct val="100000"/>
                </a:lnSpc>
                <a:spcBef>
                  <a:spcPts val="0"/>
                </a:spcBef>
                <a:spcAft>
                  <a:spcPts val="0"/>
                </a:spcAft>
                <a:buClrTx/>
                <a:buSzPts val="2400"/>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Curso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de Internet de las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Cosas</a:t>
              </a:r>
              <a:endParaRPr kumimoji="0"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Google Shape;149;p1"/>
            <p:cNvSpPr/>
            <p:nvPr/>
          </p:nvSpPr>
          <p:spPr>
            <a:xfrm>
              <a:off x="724689" y="4320000"/>
              <a:ext cx="54000" cy="360000"/>
            </a:xfrm>
            <a:prstGeom prst="rect">
              <a:avLst/>
            </a:prstGeom>
            <a:solidFill>
              <a:schemeClr val="bg1"/>
            </a:solidFill>
            <a:ln>
              <a:solidFill>
                <a:schemeClr val="bg1"/>
              </a:solidFill>
            </a:ln>
          </p:spPr>
          <p:txBody>
            <a:bodyPr spcFirstLastPara="1" wrap="square" lIns="68569" tIns="34275" rIns="68569" bIns="34275" anchor="ctr" anchorCtr="0">
              <a:noAutofit/>
            </a:bodyPr>
            <a:lstStyle/>
            <a:p>
              <a:pPr marL="0" marR="0" lvl="0" indent="0" algn="ctr" defTabSz="389717" rtl="0" eaLnBrk="1" fontAlgn="auto" latinLnBrk="0" hangingPunct="1">
                <a:lnSpc>
                  <a:spcPct val="100000"/>
                </a:lnSpc>
                <a:spcBef>
                  <a:spcPts val="0"/>
                </a:spcBef>
                <a:spcAft>
                  <a:spcPts val="0"/>
                </a:spcAft>
                <a:buClrTx/>
                <a:buSzPts val="1800"/>
                <a:buFontTx/>
                <a:buNone/>
                <a:tabLst/>
                <a:defRPr/>
              </a:pPr>
              <a:endParaRPr kumimoji="0" sz="135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7293917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kumimoji="0" lang="en-US" altLang="ko-KR" sz="675"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SamsungOne 400" panose="020B0503030303020204" pitchFamily="34" charset="0"/>
                <a:cs typeface="+mn-cs"/>
              </a:rPr>
              <a:pPr marL="0" marR="0" lvl="0" indent="0" algn="r" defTabSz="685776" rtl="0" eaLnBrk="1" fontAlgn="auto" latinLnBrk="1" hangingPunct="1">
                <a:lnSpc>
                  <a:spcPct val="100000"/>
                </a:lnSpc>
                <a:spcBef>
                  <a:spcPts val="0"/>
                </a:spcBef>
                <a:spcAft>
                  <a:spcPts val="0"/>
                </a:spcAft>
                <a:buClrTx/>
                <a:buSzTx/>
                <a:buFontTx/>
                <a:buNone/>
                <a:tabLst/>
                <a:defRPr/>
              </a:pPr>
              <a:t>‹#›</a:t>
            </a:fld>
            <a:endParaRPr kumimoji="0"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389717" rtl="0" eaLnBrk="1" fontAlgn="auto" latinLnBrk="0" hangingPunct="1">
              <a:lnSpc>
                <a:spcPct val="100000"/>
              </a:lnSpc>
              <a:spcBef>
                <a:spcPts val="0"/>
              </a:spcBef>
              <a:spcAft>
                <a:spcPts val="0"/>
              </a:spcAft>
              <a:buClrTx/>
              <a:buSzTx/>
              <a:buFontTx/>
              <a:buNone/>
              <a:tabLst/>
              <a:defRPr/>
            </a:pPr>
            <a:r>
              <a:rPr kumimoji="0" lang="en-US" altLang="ko-KR" sz="825"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 Sharp Sans Bold" pitchFamily="2" charset="0"/>
                <a:cs typeface="Arial" panose="020B0604020202020204" pitchFamily="34" charset="0"/>
              </a:rPr>
              <a:t>Samsung Innovation Campus</a:t>
            </a:r>
          </a:p>
        </p:txBody>
      </p:sp>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0" y="0"/>
            <a:ext cx="9140299" cy="5143500"/>
          </a:xfrm>
          <a:prstGeom prst="rect">
            <a:avLst/>
          </a:prstGeom>
        </p:spPr>
      </p:pic>
    </p:spTree>
    <p:extLst>
      <p:ext uri="{BB962C8B-B14F-4D97-AF65-F5344CB8AC3E}">
        <p14:creationId xmlns:p14="http://schemas.microsoft.com/office/powerpoint/2010/main" val="2862199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kumimoji="0" lang="en-US" altLang="ko-KR" sz="675"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SamsungOne 400" panose="020B0503030303020204" pitchFamily="34" charset="0"/>
                <a:cs typeface="+mn-cs"/>
              </a:rPr>
              <a:pPr marL="0" marR="0" lvl="0" indent="0" algn="r" defTabSz="685571" rtl="0" eaLnBrk="1" fontAlgn="auto" latinLnBrk="1" hangingPunct="1">
                <a:lnSpc>
                  <a:spcPct val="100000"/>
                </a:lnSpc>
                <a:spcBef>
                  <a:spcPts val="0"/>
                </a:spcBef>
                <a:spcAft>
                  <a:spcPts val="0"/>
                </a:spcAft>
                <a:buClrTx/>
                <a:buSzTx/>
                <a:buFontTx/>
                <a:buNone/>
                <a:tabLst/>
                <a:defRPr/>
              </a:pPr>
              <a:t>‹#›</a:t>
            </a:fld>
            <a:endParaRPr kumimoji="0"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389717" rtl="0" eaLnBrk="1" fontAlgn="auto" latinLnBrk="0" hangingPunct="1">
              <a:lnSpc>
                <a:spcPct val="100000"/>
              </a:lnSpc>
              <a:spcBef>
                <a:spcPts val="0"/>
              </a:spcBef>
              <a:spcAft>
                <a:spcPts val="0"/>
              </a:spcAft>
              <a:buClrTx/>
              <a:buSzTx/>
              <a:buFontTx/>
              <a:buNone/>
              <a:tabLst/>
              <a:defRPr/>
            </a:pPr>
            <a:r>
              <a:rPr kumimoji="0" lang="en-US" altLang="ko-KR" sz="825"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 Sharp Sans Bold" pitchFamily="2" charset="0"/>
                <a:cs typeface="Arial" panose="020B0604020202020204" pitchFamily="34"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rPr>
              <a:t>Chapter 4. </a:t>
            </a:r>
            <a:r>
              <a:rPr kumimoji="1"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panose="020B0604020202020204" pitchFamily="34" charset="0"/>
              </a:rPr>
              <a:t>Raspberry Pi with Python</a:t>
            </a:r>
          </a:p>
        </p:txBody>
      </p:sp>
    </p:spTree>
    <p:extLst>
      <p:ext uri="{BB962C8B-B14F-4D97-AF65-F5344CB8AC3E}">
        <p14:creationId xmlns:p14="http://schemas.microsoft.com/office/powerpoint/2010/main" val="36749043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콘텐츠 2개">
    <p:spTree>
      <p:nvGrpSpPr>
        <p:cNvPr id="1" name=""/>
        <p:cNvGrpSpPr/>
        <p:nvPr/>
      </p:nvGrpSpPr>
      <p:grpSpPr>
        <a:xfrm>
          <a:off x="0" y="0"/>
          <a:ext cx="0" cy="0"/>
          <a:chOff x="0" y="0"/>
          <a:chExt cx="0" cy="0"/>
        </a:xfrm>
      </p:grpSpPr>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kumimoji="0" lang="en-US" altLang="ko-KR" sz="675"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SamsungOne 400" panose="020B0503030303020204" pitchFamily="34" charset="0"/>
                <a:cs typeface="+mn-cs"/>
              </a:rPr>
              <a:pPr marL="0" marR="0" lvl="0" indent="0" algn="r" defTabSz="685776" rtl="0" eaLnBrk="1" fontAlgn="auto" latinLnBrk="1" hangingPunct="1">
                <a:lnSpc>
                  <a:spcPct val="100000"/>
                </a:lnSpc>
                <a:spcBef>
                  <a:spcPts val="0"/>
                </a:spcBef>
                <a:spcAft>
                  <a:spcPts val="0"/>
                </a:spcAft>
                <a:buClrTx/>
                <a:buSzTx/>
                <a:buFontTx/>
                <a:buNone/>
                <a:tabLst/>
                <a:defRPr/>
              </a:pPr>
              <a:t>‹#›</a:t>
            </a:fld>
            <a:endParaRPr kumimoji="0"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389717" rtl="0" eaLnBrk="1" fontAlgn="auto" latinLnBrk="0" hangingPunct="1">
              <a:lnSpc>
                <a:spcPct val="100000"/>
              </a:lnSpc>
              <a:spcBef>
                <a:spcPts val="0"/>
              </a:spcBef>
              <a:spcAft>
                <a:spcPts val="0"/>
              </a:spcAft>
              <a:buClrTx/>
              <a:buSzTx/>
              <a:buFontTx/>
              <a:buNone/>
              <a:tabLst/>
              <a:defRPr/>
            </a:pPr>
            <a:r>
              <a:rPr kumimoji="0" lang="en-US" altLang="ko-KR" sz="825"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 Sharp Sans Bold" pitchFamily="2" charset="0"/>
                <a:cs typeface="Arial" panose="020B0604020202020204" pitchFamily="34" charset="0"/>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rPr>
              <a:t>Chapter 4. </a:t>
            </a:r>
            <a:r>
              <a:rPr kumimoji="1"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panose="020B0604020202020204" pitchFamily="34" charset="0"/>
              </a:rPr>
              <a:t>Raspberry Pi with Python</a:t>
            </a:r>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061206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kumimoji="0" lang="en-US" altLang="ko-KR" sz="675"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SamsungOne 400" panose="020B0503030303020204" pitchFamily="34" charset="0"/>
                <a:cs typeface="+mn-cs"/>
              </a:rPr>
              <a:pPr marL="0" marR="0" lvl="0" indent="0" algn="r" defTabSz="685776" rtl="0" eaLnBrk="1" fontAlgn="auto" latinLnBrk="1" hangingPunct="1">
                <a:lnSpc>
                  <a:spcPct val="100000"/>
                </a:lnSpc>
                <a:spcBef>
                  <a:spcPts val="0"/>
                </a:spcBef>
                <a:spcAft>
                  <a:spcPts val="0"/>
                </a:spcAft>
                <a:buClrTx/>
                <a:buSzTx/>
                <a:buFontTx/>
                <a:buNone/>
                <a:tabLst/>
                <a:defRPr/>
              </a:pPr>
              <a:t>‹#›</a:t>
            </a:fld>
            <a:endParaRPr kumimoji="0"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389717" rtl="0" eaLnBrk="1" fontAlgn="auto" latinLnBrk="0" hangingPunct="1">
              <a:lnSpc>
                <a:spcPct val="100000"/>
              </a:lnSpc>
              <a:spcBef>
                <a:spcPts val="0"/>
              </a:spcBef>
              <a:spcAft>
                <a:spcPts val="0"/>
              </a:spcAft>
              <a:buClrTx/>
              <a:buSzTx/>
              <a:buFontTx/>
              <a:buNone/>
              <a:tabLst/>
              <a:defRPr/>
            </a:pPr>
            <a:r>
              <a:rPr kumimoji="0" lang="en-US" altLang="ko-KR" sz="825" b="1"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 Sharp Sans Bold" pitchFamily="2" charset="0"/>
                <a:cs typeface="Arial" panose="020B0604020202020204" pitchFamily="34" charset="0"/>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518051" y="4868569"/>
            <a:ext cx="4976340"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rPr>
              <a:t>Chapter 4. </a:t>
            </a:r>
            <a:r>
              <a:rPr kumimoji="1" lang="en-US" altLang="ko-KR" sz="67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panose="020B0604020202020204" pitchFamily="34" charset="0"/>
              </a:rPr>
              <a:t>Raspberry Pi with Python</a:t>
            </a:r>
          </a:p>
        </p:txBody>
      </p:sp>
      <p:pic>
        <p:nvPicPr>
          <p:cNvPr id="2" name="Imagen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69531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371461" y="4760783"/>
            <a:ext cx="171521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82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rPr>
              <a:t>Chapter 4. </a:t>
            </a:r>
            <a:r>
              <a:rPr kumimoji="1" lang="en-US" altLang="ko-KR" sz="82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panose="020B0604020202020204" pitchFamily="34" charset="0"/>
              </a:rPr>
              <a:t>Raspberry Pi with Python</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131099" y="4760780"/>
            <a:ext cx="496925"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kumimoji="0" lang="en-US" altLang="ko-KR" sz="825" b="0" i="0" u="none" strike="noStrike" kern="1200" cap="none" spc="0" normalizeH="0" baseline="0" noProof="0" smtClean="0">
                <a:ln>
                  <a:noFill/>
                </a:ln>
                <a:solidFill>
                  <a:prstClr val="black">
                    <a:lumMod val="50000"/>
                    <a:lumOff val="50000"/>
                  </a:prstClr>
                </a:solidFill>
                <a:effectLst/>
                <a:uLnTx/>
                <a:uFillTx/>
                <a:latin typeface="Arial" panose="020B0604020202020204" pitchFamily="34" charset="0"/>
                <a:ea typeface="SamsungOne 400" panose="020B0503030303020204" pitchFamily="34" charset="0"/>
                <a:cs typeface="+mn-cs"/>
              </a:rPr>
              <a:pPr marL="0" marR="0" lvl="0" indent="0" algn="r" defTabSz="685571" rtl="0" eaLnBrk="1" fontAlgn="auto" latinLnBrk="1" hangingPunct="1">
                <a:lnSpc>
                  <a:spcPct val="100000"/>
                </a:lnSpc>
                <a:spcBef>
                  <a:spcPts val="0"/>
                </a:spcBef>
                <a:spcAft>
                  <a:spcPts val="0"/>
                </a:spcAft>
                <a:buClrTx/>
                <a:buSzTx/>
                <a:buFontTx/>
                <a:buNone/>
                <a:tabLst/>
                <a:defRPr/>
              </a:pPr>
              <a:t>‹#›</a:t>
            </a:fld>
            <a:r>
              <a:rPr kumimoji="0" lang="en-US" altLang="ko-KR" sz="825"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62155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15160" y="4818701"/>
            <a:ext cx="83136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61855" y="4873501"/>
            <a:ext cx="56698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776"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15159" y="4873500"/>
            <a:ext cx="2668284"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146932" cy="74985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15517" y="938532"/>
            <a:ext cx="8326978" cy="3745483"/>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61331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15027" y="1096671"/>
            <a:ext cx="8311015" cy="3375212"/>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144000" cy="74985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690308" y="1806618"/>
            <a:ext cx="7882708" cy="2477646"/>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061997"/>
              <a:chOff x="805623" y="2423005"/>
              <a:chExt cx="8539600" cy="1061997"/>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061997"/>
                <a:chOff x="1098893" y="2558690"/>
                <a:chExt cx="8379065" cy="1061997"/>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820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61997"/>
              <a:chOff x="805623" y="3889855"/>
              <a:chExt cx="8539600" cy="1061997"/>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61997"/>
                <a:chOff x="1098894" y="2558690"/>
                <a:chExt cx="8386684" cy="1061997"/>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20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191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44438" y="1191355"/>
            <a:ext cx="6106767" cy="323037"/>
            <a:chOff x="790976" y="1592058"/>
            <a:chExt cx="6615664" cy="430715"/>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99" b="0" i="0" dirty="0">
                  <a:solidFill>
                    <a:srgbClr val="0D0D0D"/>
                  </a:solidFill>
                  <a:latin typeface="Arial" panose="020B0604020202020204" pitchFamily="34" charset="0"/>
                  <a:ea typeface="Samsung Sharp Sans" pitchFamily="2" charset="0"/>
                  <a:cs typeface="Arial" panose="020B0604020202020204" pitchFamily="34"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46182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144000" cy="74985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15027" y="1096671"/>
            <a:ext cx="8311015" cy="3375212"/>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061997"/>
              <a:chOff x="805623" y="2423005"/>
              <a:chExt cx="8539600" cy="1061997"/>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061997"/>
                <a:chOff x="1098893" y="2558690"/>
                <a:chExt cx="8379065" cy="1061997"/>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820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472367"/>
              <a:chOff x="805623" y="3889855"/>
              <a:chExt cx="8539600" cy="1472367"/>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472367"/>
                <a:chOff x="1098894" y="2558690"/>
                <a:chExt cx="8386684" cy="1472367"/>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1050"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231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200"/>
                    </a:lnSpc>
                  </a:pPr>
                  <a:r>
                    <a:rPr lang="en-US" altLang="ko-KR" sz="975" b="0" i="0" dirty="0">
                      <a:solidFill>
                        <a:srgbClr val="0D0D0D"/>
                      </a:solidFill>
                      <a:latin typeface="Arial" panose="020B0604020202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b="0" i="0" dirty="0">
                  <a:solidFill>
                    <a:prstClr val="white"/>
                  </a:solidFill>
                  <a:latin typeface="Arial" panose="020B0604020202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717"/>
              <a:chOff x="790976" y="1592058"/>
              <a:chExt cx="6615664" cy="43071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99" b="0" i="0" dirty="0">
                    <a:solidFill>
                      <a:srgbClr val="0D0D0D"/>
                    </a:solidFill>
                    <a:latin typeface="Arial" panose="020B0604020202020204" pitchFamily="34" charset="0"/>
                    <a:ea typeface="Samsung Sharp Sans" pitchFamily="2" charset="0"/>
                    <a:cs typeface="Arial" panose="020B0604020202020204" pitchFamily="34"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490395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16591" y="915358"/>
            <a:ext cx="8309451" cy="608810"/>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4" name="직사각형 3"/>
          <p:cNvSpPr/>
          <p:nvPr userDrawn="1"/>
        </p:nvSpPr>
        <p:spPr>
          <a:xfrm>
            <a:off x="416591" y="1552743"/>
            <a:ext cx="8309451" cy="3173898"/>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596754" y="1061835"/>
            <a:ext cx="978034" cy="369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99" b="0" i="0" dirty="0">
                <a:solidFill>
                  <a:srgbClr val="0D0D0D"/>
                </a:solidFill>
                <a:latin typeface="Arial" panose="020B0604020202020204" pitchFamily="34" charset="0"/>
                <a:ea typeface="Samsung Sharp Sans" pitchFamily="2" charset="0"/>
                <a:cs typeface="Arial" panose="020B0604020202020204" pitchFamily="34"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674" y="4054774"/>
            <a:ext cx="104219" cy="8228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144000" cy="74985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53542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15027" y="4818701"/>
            <a:ext cx="83110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159240" y="4873501"/>
            <a:ext cx="566802"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571"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675" b="0" i="0" smtClean="0">
                <a:solidFill>
                  <a:schemeClr val="bg1">
                    <a:lumMod val="50000"/>
                  </a:schemeClr>
                </a:solidFill>
                <a:latin typeface="Arial" panose="020B0604020202020204" pitchFamily="34" charset="0"/>
                <a:ea typeface="SamsungOne 400" panose="020B0503030303020204" pitchFamily="34" charset="0"/>
              </a:rPr>
              <a:pPr marL="0" marR="0" lvl="0" indent="0" algn="r" defTabSz="685571" rtl="0" eaLnBrk="1" fontAlgn="auto" latinLnBrk="1" hangingPunct="1">
                <a:lnSpc>
                  <a:spcPct val="100000"/>
                </a:lnSpc>
                <a:spcBef>
                  <a:spcPts val="0"/>
                </a:spcBef>
                <a:spcAft>
                  <a:spcPts val="0"/>
                </a:spcAft>
                <a:buClrTx/>
                <a:buSzTx/>
                <a:buFontTx/>
                <a:buNone/>
                <a:tabLst/>
                <a:defRPr/>
              </a:pPr>
              <a:t>‹#›</a:t>
            </a:fld>
            <a:endParaRPr lang="en-US" altLang="ko-KR" sz="675" b="0" i="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15027" y="4873501"/>
            <a:ext cx="2667428" cy="126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825" b="1" i="0" dirty="0">
                <a:solidFill>
                  <a:schemeClr val="bg1">
                    <a:lumMod val="50000"/>
                  </a:schemeClr>
                </a:solidFill>
                <a:latin typeface="Arial" panose="020B0604020202020204" pitchFamily="34" charset="0"/>
                <a:ea typeface="Samsung Sharp Sans Bold" pitchFamily="2" charset="0"/>
                <a:cs typeface="Arial" panose="020B0604020202020204" pitchFamily="34" charset="0"/>
              </a:rPr>
              <a:t>Samsung Innovation Campus</a:t>
            </a:r>
          </a:p>
        </p:txBody>
      </p:sp>
      <p:cxnSp>
        <p:nvCxnSpPr>
          <p:cNvPr id="7" name="직선 연결선 6"/>
          <p:cNvCxnSpPr/>
          <p:nvPr userDrawn="1"/>
        </p:nvCxnSpPr>
        <p:spPr>
          <a:xfrm>
            <a:off x="415027" y="675000"/>
            <a:ext cx="8311015"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793057" y="4873501"/>
            <a:ext cx="2701334"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400" panose="020B0303030303020204" pitchFamily="34" charset="0"/>
                <a:ea typeface="SamsungOne 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685776" rtl="0" eaLnBrk="1" fontAlgn="base" latinLnBrk="1" hangingPunct="1">
              <a:lnSpc>
                <a:spcPct val="100000"/>
              </a:lnSpc>
              <a:spcBef>
                <a:spcPct val="0"/>
              </a:spcBef>
              <a:spcAft>
                <a:spcPct val="0"/>
              </a:spcAft>
              <a:buClrTx/>
              <a:buSzTx/>
              <a:buFontTx/>
              <a:buNone/>
              <a:tabLst/>
              <a:defRPr/>
            </a:pP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Chapter 8. IoT Platform &amp;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Visualización</a:t>
            </a:r>
            <a:r>
              <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 de </a:t>
            </a:r>
            <a:r>
              <a:rPr kumimoji="1" lang="en-US" altLang="ko-KR" sz="675" b="0" i="0" kern="1200" dirty="0" err="1">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rPr>
              <a:t>Datos</a:t>
            </a:r>
            <a:endParaRPr kumimoji="1" lang="en-US" altLang="ko-KR" sz="675" b="0" i="0" kern="1200" dirty="0">
              <a:solidFill>
                <a:schemeClr val="bg1">
                  <a:lumMod val="50000"/>
                </a:schemeClr>
              </a:solidFill>
              <a:latin typeface="Arial" panose="020B0604020202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070507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852" y="273844"/>
            <a:ext cx="7886297" cy="99417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28852" y="1369219"/>
            <a:ext cx="7886297" cy="3263504"/>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28852" y="4767263"/>
            <a:ext cx="2056593"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DFCA842-1D7B-4AFD-A6DC-04648D0A342B}" type="datetimeFigureOut">
              <a:rPr lang="ko-KR" altLang="en-US" smtClean="0"/>
              <a:t>2023. 10. 4.</a:t>
            </a:fld>
            <a:endParaRPr lang="ko-KR" altLang="en-US"/>
          </a:p>
        </p:txBody>
      </p:sp>
      <p:sp>
        <p:nvSpPr>
          <p:cNvPr id="5" name="바닥글 개체 틀 4"/>
          <p:cNvSpPr>
            <a:spLocks noGrp="1"/>
          </p:cNvSpPr>
          <p:nvPr>
            <p:ph type="ftr" sz="quarter" idx="3"/>
          </p:nvPr>
        </p:nvSpPr>
        <p:spPr>
          <a:xfrm>
            <a:off x="3028456" y="4767263"/>
            <a:ext cx="3087089"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458555" y="4767263"/>
            <a:ext cx="2056594"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137746024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DFCA842-1D7B-4AFD-A6DC-04648D0A342B}" type="datetimeFigureOut">
              <a:rPr lang="ko-KR" altLang="en-US" smtClean="0"/>
              <a:t>2023. 10. 4.</a:t>
            </a:fld>
            <a:endParaRPr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25632652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8" r:id="rId12"/>
    <p:sldLayoutId id="2147483739" r:id="rId13"/>
    <p:sldLayoutId id="2147483740" r:id="rId14"/>
    <p:sldLayoutId id="2147483741" r:id="rId15"/>
    <p:sldLayoutId id="2147483742"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389717" rtl="0" eaLnBrk="1" fontAlgn="auto" latinLnBrk="0" hangingPunct="1">
              <a:lnSpc>
                <a:spcPct val="100000"/>
              </a:lnSpc>
              <a:spcBef>
                <a:spcPts val="0"/>
              </a:spcBef>
              <a:spcAft>
                <a:spcPts val="0"/>
              </a:spcAft>
              <a:buClrTx/>
              <a:buSzTx/>
              <a:buFontTx/>
              <a:buNone/>
              <a:tabLst/>
              <a:defRPr/>
            </a:pPr>
            <a:fld id="{BDFCA842-1D7B-4AFD-A6DC-04648D0A342B}" type="datetimeFigureOut">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l" defTabSz="389717" rtl="0" eaLnBrk="1" fontAlgn="auto" latinLnBrk="0" hangingPunct="1">
                <a:lnSpc>
                  <a:spcPct val="100000"/>
                </a:lnSpc>
                <a:spcBef>
                  <a:spcPts val="0"/>
                </a:spcBef>
                <a:spcAft>
                  <a:spcPts val="0"/>
                </a:spcAft>
                <a:buClrTx/>
                <a:buSzTx/>
                <a:buFontTx/>
                <a:buNone/>
                <a:tabLst/>
                <a:defRPr/>
              </a:pPr>
              <a:t>2023. 10. 4.</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389717" rtl="0" eaLnBrk="1" fontAlgn="auto" latinLnBrk="0"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389717" rtl="0" eaLnBrk="1" fontAlgn="auto" latinLnBrk="0" hangingPunct="1">
              <a:lnSpc>
                <a:spcPct val="100000"/>
              </a:lnSpc>
              <a:spcBef>
                <a:spcPts val="0"/>
              </a:spcBef>
              <a:spcAft>
                <a:spcPts val="0"/>
              </a:spcAft>
              <a:buClrTx/>
              <a:buSzTx/>
              <a:buFontTx/>
              <a:buNone/>
              <a:tabLst/>
              <a:defRPr/>
            </a:pPr>
            <a:fld id="{6CB1B987-D55D-4D50-9EF9-056A77C3BC85}" type="slidenum">
              <a:rPr kumimoji="0" lang="ko-KR" altLang="en-US" sz="9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34" charset="-127"/>
                <a:cs typeface="+mn-cs"/>
              </a:rPr>
              <a:pPr marL="0" marR="0" lvl="0" indent="0" algn="r" defTabSz="389717" rtl="0" eaLnBrk="1" fontAlgn="auto" latinLnBrk="0" hangingPunct="1">
                <a:lnSpc>
                  <a:spcPct val="100000"/>
                </a:lnSpc>
                <a:spcBef>
                  <a:spcPts val="0"/>
                </a:spcBef>
                <a:spcAft>
                  <a:spcPts val="0"/>
                </a:spcAft>
                <a:buClrTx/>
                <a:buSzTx/>
                <a:buFontTx/>
                <a:buNone/>
                <a:tabLst/>
                <a:defRPr/>
              </a:pPr>
              <a:t>‹#›</a:t>
            </a:fld>
            <a:endParaRPr kumimoji="0" lang="ko-KR" altLang="en-US" sz="900" b="0" i="0" u="none" strike="noStrike" kern="1200" cap="none" spc="0" normalizeH="0" baseline="0" noProof="0">
              <a:ln>
                <a:noFill/>
              </a:ln>
              <a:solidFill>
                <a:prstClr val="black">
                  <a:tint val="75000"/>
                </a:prstClr>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96127489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28.xml"/><Relationship Id="rId4" Type="http://schemas.openxmlformats.org/officeDocument/2006/relationships/image" Target="../media/image107.png"/></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6.xml"/><Relationship Id="rId1" Type="http://schemas.openxmlformats.org/officeDocument/2006/relationships/slideLayout" Target="../slideLayouts/slideLayout28.xml"/><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9.xml"/><Relationship Id="rId1" Type="http://schemas.openxmlformats.org/officeDocument/2006/relationships/slideLayout" Target="../slideLayouts/slideLayout28.xml"/><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2.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3.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5.xml"/><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10.xml"/><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11.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3.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5.xml"/><Relationship Id="rId1" Type="http://schemas.openxmlformats.org/officeDocument/2006/relationships/slideLayout" Target="../slideLayouts/slideLayout28.xml"/><Relationship Id="rId5" Type="http://schemas.openxmlformats.org/officeDocument/2006/relationships/image" Target="../media/image122.jpg"/><Relationship Id="rId4" Type="http://schemas.openxmlformats.org/officeDocument/2006/relationships/image" Target="../media/image121.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6.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7.xml"/><Relationship Id="rId1" Type="http://schemas.openxmlformats.org/officeDocument/2006/relationships/slideLayout" Target="../slideLayouts/slideLayout2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21.xml"/><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2.xml"/><Relationship Id="rId1" Type="http://schemas.openxmlformats.org/officeDocument/2006/relationships/slideLayout" Target="../slideLayouts/slideLayout28.xml"/><Relationship Id="rId4" Type="http://schemas.openxmlformats.org/officeDocument/2006/relationships/image" Target="../media/image13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8" Type="http://schemas.openxmlformats.org/officeDocument/2006/relationships/hyperlink" Target="https://github.com/openhab/openhab/wiki/Explanation-of-Sitemaps#element-list" TargetMode="External"/><Relationship Id="rId13" Type="http://schemas.openxmlformats.org/officeDocument/2006/relationships/hyperlink" Target="https://github.com/openhab/openhab/wiki/Explanation-of-Sitemaps#element-text" TargetMode="External"/><Relationship Id="rId3" Type="http://schemas.openxmlformats.org/officeDocument/2006/relationships/hyperlink" Target="https://github.com/openhab/openhab/wiki/Explanation-of-Sitemaps#element-colorpicker" TargetMode="External"/><Relationship Id="rId7" Type="http://schemas.openxmlformats.org/officeDocument/2006/relationships/hyperlink" Target="https://github.com/openhab/openhab/wiki/Explanation-of-Sitemaps#element-image" TargetMode="External"/><Relationship Id="rId12" Type="http://schemas.openxmlformats.org/officeDocument/2006/relationships/hyperlink" Target="https://github.com/openhab/openhab/wiki/Explanation-of-Sitemaps#element-switch" TargetMode="External"/><Relationship Id="rId2" Type="http://schemas.openxmlformats.org/officeDocument/2006/relationships/notesSlide" Target="../notesSlides/notesSlide127.xml"/><Relationship Id="rId1" Type="http://schemas.openxmlformats.org/officeDocument/2006/relationships/slideLayout" Target="../slideLayouts/slideLayout28.xml"/><Relationship Id="rId6" Type="http://schemas.openxmlformats.org/officeDocument/2006/relationships/hyperlink" Target="https://github.com/openhab/openhab/wiki/Explanation-of-Sitemaps#element-group" TargetMode="External"/><Relationship Id="rId11" Type="http://schemas.openxmlformats.org/officeDocument/2006/relationships/hyperlink" Target="https://github.com/openhab/openhab/wiki/Explanation-of-Sitemaps#element-slider" TargetMode="External"/><Relationship Id="rId5" Type="http://schemas.openxmlformats.org/officeDocument/2006/relationships/hyperlink" Target="https://github.com/openhab/openhab/wiki/Explanation-of-Sitemaps#element-frame" TargetMode="External"/><Relationship Id="rId15" Type="http://schemas.openxmlformats.org/officeDocument/2006/relationships/hyperlink" Target="https://github.com/openhab/openhab/wiki/Explanation-of-Sitemaps#element-webview" TargetMode="External"/><Relationship Id="rId10" Type="http://schemas.openxmlformats.org/officeDocument/2006/relationships/hyperlink" Target="https://github.com/openhab/openhab/wiki/Explanation-of-Sitemaps#element-setpoint" TargetMode="External"/><Relationship Id="rId4" Type="http://schemas.openxmlformats.org/officeDocument/2006/relationships/hyperlink" Target="https://github.com/openhab/openhab/wiki/Explanation-of-Sitemaps#element-chart" TargetMode="External"/><Relationship Id="rId9" Type="http://schemas.openxmlformats.org/officeDocument/2006/relationships/hyperlink" Target="https://github.com/openhab/openhab/wiki/Explanation-of-Sitemaps#element-selection" TargetMode="External"/><Relationship Id="rId14" Type="http://schemas.openxmlformats.org/officeDocument/2006/relationships/hyperlink" Target="https://github.com/openhab/openhab/wiki/Explanation-of-Sitemaps#element-video"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1.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33.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5.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6.xml"/><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7.xml"/><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8.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9.xml"/><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2.xml"/><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3.xml"/><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5.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8.xml"/><Relationship Id="rId1" Type="http://schemas.openxmlformats.org/officeDocument/2006/relationships/slideLayout" Target="../slideLayouts/slideLayout28.xml"/><Relationship Id="rId5" Type="http://schemas.openxmlformats.org/officeDocument/2006/relationships/image" Target="../media/image146.png"/><Relationship Id="rId4" Type="http://schemas.openxmlformats.org/officeDocument/2006/relationships/image" Target="../media/image145.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6.xml"/><Relationship Id="rId1" Type="http://schemas.openxmlformats.org/officeDocument/2006/relationships/slideLayout" Target="../slideLayouts/slideLayout2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9.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8.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image" Target="../media/image33.wmf"/><Relationship Id="rId11" Type="http://schemas.openxmlformats.org/officeDocument/2006/relationships/image" Target="../media/image37.png"/><Relationship Id="rId5" Type="http://schemas.openxmlformats.org/officeDocument/2006/relationships/oleObject" Target="../embeddings/oleObject2.bin"/><Relationship Id="rId10" Type="http://schemas.openxmlformats.org/officeDocument/2006/relationships/image" Target="../media/image36.png"/><Relationship Id="rId4" Type="http://schemas.openxmlformats.org/officeDocument/2006/relationships/image" Target="../media/image26.png"/><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6.emf"/></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8.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8.xml"/><Relationship Id="rId5" Type="http://schemas.openxmlformats.org/officeDocument/2006/relationships/image" Target="../media/image70.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jpeg"/><Relationship Id="rId2" Type="http://schemas.openxmlformats.org/officeDocument/2006/relationships/notesSlide" Target="../notesSlides/notesSlide76.xml"/><Relationship Id="rId1" Type="http://schemas.openxmlformats.org/officeDocument/2006/relationships/slideLayout" Target="../slideLayouts/slideLayout28.xml"/><Relationship Id="rId6" Type="http://schemas.openxmlformats.org/officeDocument/2006/relationships/image" Target="../media/image74.jpeg"/><Relationship Id="rId11" Type="http://schemas.openxmlformats.org/officeDocument/2006/relationships/image" Target="../media/image79.jpeg"/><Relationship Id="rId5" Type="http://schemas.openxmlformats.org/officeDocument/2006/relationships/image" Target="../media/image54.png"/><Relationship Id="rId10" Type="http://schemas.openxmlformats.org/officeDocument/2006/relationships/image" Target="../media/image78.png"/><Relationship Id="rId4" Type="http://schemas.openxmlformats.org/officeDocument/2006/relationships/image" Target="../media/image73.jpeg"/><Relationship Id="rId9" Type="http://schemas.openxmlformats.org/officeDocument/2006/relationships/image" Target="../media/image7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28.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2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6.xm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28.xml"/><Relationship Id="rId4" Type="http://schemas.openxmlformats.org/officeDocument/2006/relationships/image" Target="../media/image96.jpeg"/></Relationships>
</file>

<file path=ppt/slides/_rels/slide9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8.xml"/><Relationship Id="rId1" Type="http://schemas.openxmlformats.org/officeDocument/2006/relationships/slideLayout" Target="../slideLayouts/slideLayout28.xml"/><Relationship Id="rId5" Type="http://schemas.openxmlformats.org/officeDocument/2006/relationships/image" Target="../media/image97.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2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19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68AC0E2-5236-4B99-A9AA-F578E1FACA33}"/>
              </a:ext>
            </a:extLst>
          </p:cNvPr>
          <p:cNvSpPr/>
          <p:nvPr/>
        </p:nvSpPr>
        <p:spPr>
          <a:xfrm>
            <a:off x="1407519" y="1624020"/>
            <a:ext cx="6474619" cy="1574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incluye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Es un AE-ID o CSE-ID.</a:t>
            </a:r>
          </a:p>
          <a:p>
            <a:pPr marL="266700" lvl="1" indent="-134541">
              <a:spcAft>
                <a:spcPts val="6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AE o CSE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pueden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ser un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originador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a:p>
            <a:pPr marL="136922" lvl="1"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formato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identificador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absoluto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SP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CSE.</a:t>
            </a:r>
          </a:p>
          <a:p>
            <a:pPr marL="266700" lvl="1" indent="-134541">
              <a:spcAft>
                <a:spcPts val="6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misma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estar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diferentes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formatos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formato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absoluto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contiene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SP-ID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ejemplo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telecomABC</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/CSE12/CAE34).
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formato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relativo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SP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contiene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CSE-ID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ejemplo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/CSE12/CAE34).</a:t>
            </a:r>
          </a:p>
        </p:txBody>
      </p:sp>
      <p:grpSp>
        <p:nvGrpSpPr>
          <p:cNvPr id="17" name="그룹 16">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18" name="직사각형 17">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Información sobre el originador de la solicitud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ID de entidad</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92455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sp>
        <p:nvSpPr>
          <p:cNvPr id="14" name="직사각형 1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5" name="그룹 14">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16" name="직사각형 15">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Crear bootstrap.sh</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 name="그룹 1"/>
          <p:cNvGrpSpPr/>
          <p:nvPr/>
        </p:nvGrpSpPr>
        <p:grpSpPr>
          <a:xfrm>
            <a:off x="2306242" y="1796327"/>
            <a:ext cx="4302201" cy="2042404"/>
            <a:chOff x="695960" y="2286353"/>
            <a:chExt cx="7597027" cy="3606572"/>
          </a:xfrm>
        </p:grpSpPr>
        <p:pic>
          <p:nvPicPr>
            <p:cNvPr id="35" name="그림 34">
              <a:extLst>
                <a:ext uri="{FF2B5EF4-FFF2-40B4-BE49-F238E27FC236}">
                  <a16:creationId xmlns:a16="http://schemas.microsoft.com/office/drawing/2014/main" id="{A451F241-A1F4-44C5-81EB-6771D3C3723A}"/>
                </a:ext>
              </a:extLst>
            </p:cNvPr>
            <p:cNvPicPr>
              <a:picLocks noChangeAspect="1"/>
            </p:cNvPicPr>
            <p:nvPr/>
          </p:nvPicPr>
          <p:blipFill rotWithShape="1">
            <a:blip r:embed="rId3"/>
            <a:srcRect t="12609"/>
            <a:stretch/>
          </p:blipFill>
          <p:spPr>
            <a:xfrm>
              <a:off x="695960" y="2286353"/>
              <a:ext cx="7597027" cy="3606572"/>
            </a:xfrm>
            <a:prstGeom prst="rect">
              <a:avLst/>
            </a:prstGeom>
            <a:ln>
              <a:solidFill>
                <a:schemeClr val="bg1">
                  <a:lumMod val="85000"/>
                </a:schemeClr>
              </a:solidFill>
            </a:ln>
          </p:spPr>
        </p:pic>
        <p:sp>
          <p:nvSpPr>
            <p:cNvPr id="19" name="직사각형 18">
              <a:extLst>
                <a:ext uri="{FF2B5EF4-FFF2-40B4-BE49-F238E27FC236}">
                  <a16:creationId xmlns:a16="http://schemas.microsoft.com/office/drawing/2014/main" id="{B548BEAF-AEF3-4573-926B-8CEFF37207DB}"/>
                </a:ext>
              </a:extLst>
            </p:cNvPr>
            <p:cNvSpPr/>
            <p:nvPr/>
          </p:nvSpPr>
          <p:spPr>
            <a:xfrm>
              <a:off x="701906" y="2450830"/>
              <a:ext cx="4334914" cy="9324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solidFill>
                  <a:srgbClr val="FF0000"/>
                </a:solidFill>
              </a:endParaRPr>
            </a:p>
          </p:txBody>
        </p:sp>
      </p:grpSp>
      <p:pic>
        <p:nvPicPr>
          <p:cNvPr id="18" name="그림 17">
            <a:extLst>
              <a:ext uri="{FF2B5EF4-FFF2-40B4-BE49-F238E27FC236}">
                <a16:creationId xmlns:a16="http://schemas.microsoft.com/office/drawing/2014/main" id="{A451F241-A1F4-44C5-81EB-6771D3C3723A}"/>
              </a:ext>
            </a:extLst>
          </p:cNvPr>
          <p:cNvPicPr>
            <a:picLocks noChangeAspect="1"/>
          </p:cNvPicPr>
          <p:nvPr/>
        </p:nvPicPr>
        <p:blipFill rotWithShape="1">
          <a:blip r:embed="rId3"/>
          <a:srcRect l="1472" t="16847" r="43663" b="64038"/>
          <a:stretch/>
        </p:blipFill>
        <p:spPr>
          <a:xfrm>
            <a:off x="1870839" y="2560516"/>
            <a:ext cx="4964053" cy="994214"/>
          </a:xfrm>
          <a:prstGeom prst="rect">
            <a:avLst/>
          </a:prstGeom>
          <a:ln w="12700">
            <a:solidFill>
              <a:srgbClr val="FF0000"/>
            </a:solidFill>
          </a:ln>
        </p:spPr>
      </p:pic>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886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grpSp>
        <p:nvGrpSpPr>
          <p:cNvPr id="3" name="그룹 2">
            <a:extLst>
              <a:ext uri="{FF2B5EF4-FFF2-40B4-BE49-F238E27FC236}">
                <a16:creationId xmlns:a16="http://schemas.microsoft.com/office/drawing/2014/main" id="{456AFAEC-8C89-4722-BB91-F0E529D12C5F}"/>
              </a:ext>
            </a:extLst>
          </p:cNvPr>
          <p:cNvGrpSpPr/>
          <p:nvPr/>
        </p:nvGrpSpPr>
        <p:grpSpPr>
          <a:xfrm>
            <a:off x="3186528" y="1926728"/>
            <a:ext cx="3941268" cy="2699890"/>
            <a:chOff x="4056819" y="1399870"/>
            <a:chExt cx="7369946" cy="5048638"/>
          </a:xfrm>
        </p:grpSpPr>
        <p:pic>
          <p:nvPicPr>
            <p:cNvPr id="39" name="그림 38" descr="텍스트이(가) 표시된 사진&#10;&#10;자동 생성된 설명">
              <a:extLst>
                <a:ext uri="{FF2B5EF4-FFF2-40B4-BE49-F238E27FC236}">
                  <a16:creationId xmlns:a16="http://schemas.microsoft.com/office/drawing/2014/main" id="{B3A38671-D017-49E2-A3F4-0FFB20AEE5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493" b="7567"/>
            <a:stretch/>
          </p:blipFill>
          <p:spPr>
            <a:xfrm>
              <a:off x="4056819" y="1399870"/>
              <a:ext cx="5412730" cy="5048638"/>
            </a:xfrm>
            <a:prstGeom prst="rect">
              <a:avLst/>
            </a:prstGeom>
            <a:ln>
              <a:solidFill>
                <a:schemeClr val="tx1">
                  <a:lumMod val="50000"/>
                  <a:lumOff val="50000"/>
                </a:schemeClr>
              </a:solidFill>
            </a:ln>
          </p:spPr>
        </p:pic>
        <p:sp>
          <p:nvSpPr>
            <p:cNvPr id="40" name="직사각형 39">
              <a:extLst>
                <a:ext uri="{FF2B5EF4-FFF2-40B4-BE49-F238E27FC236}">
                  <a16:creationId xmlns:a16="http://schemas.microsoft.com/office/drawing/2014/main" id="{B548BEAF-AEF3-4573-926B-8CEFF37207DB}"/>
                </a:ext>
              </a:extLst>
            </p:cNvPr>
            <p:cNvSpPr/>
            <p:nvPr/>
          </p:nvSpPr>
          <p:spPr>
            <a:xfrm>
              <a:off x="4229862" y="3022060"/>
              <a:ext cx="2127255" cy="356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solidFill>
                  <a:srgbClr val="FF0000"/>
                </a:solidFill>
              </a:endParaRPr>
            </a:p>
          </p:txBody>
        </p:sp>
        <p:pic>
          <p:nvPicPr>
            <p:cNvPr id="21" name="그림 20" descr="텍스트이(가) 표시된 사진&#10;&#10;자동 생성된 설명">
              <a:extLst>
                <a:ext uri="{FF2B5EF4-FFF2-40B4-BE49-F238E27FC236}">
                  <a16:creationId xmlns:a16="http://schemas.microsoft.com/office/drawing/2014/main" id="{B3A38671-D017-49E2-A3F4-0FFB20AEE5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2" t="29669" r="64435" b="63849"/>
            <a:stretch/>
          </p:blipFill>
          <p:spPr>
            <a:xfrm>
              <a:off x="6625097" y="2762416"/>
              <a:ext cx="4801668" cy="824046"/>
            </a:xfrm>
            <a:prstGeom prst="rect">
              <a:avLst/>
            </a:prstGeom>
            <a:ln w="12700">
              <a:solidFill>
                <a:srgbClr val="FF0000"/>
              </a:solidFill>
            </a:ln>
          </p:spPr>
        </p:pic>
      </p:grpSp>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7" name="그룹 16">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18" name="직사각형 17">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Ejecutar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B16091E-9066-4261-A10A-1215AC41DB75}"/>
              </a:ext>
            </a:extLst>
          </p:cNvPr>
          <p:cNvSpPr/>
          <p:nvPr/>
        </p:nvSpPr>
        <p:spPr>
          <a:xfrm>
            <a:off x="1391841" y="1607525"/>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Vagrant up</a:t>
            </a:r>
          </a:p>
          <a:p>
            <a:pPr marL="269081" lvl="1" indent="-132160">
              <a:spcAft>
                <a:spcPts val="45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C:\HashiCorp&gt; vagrant up</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246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그림 41" descr="텍스트이(가) 표시된 사진&#10;&#10;자동 생성된 설명">
            <a:extLst>
              <a:ext uri="{FF2B5EF4-FFF2-40B4-BE49-F238E27FC236}">
                <a16:creationId xmlns:a16="http://schemas.microsoft.com/office/drawing/2014/main" id="{39B31194-7BE5-4733-8863-2665993B2F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556"/>
          <a:stretch/>
        </p:blipFill>
        <p:spPr>
          <a:xfrm>
            <a:off x="1391842" y="2108771"/>
            <a:ext cx="3064841" cy="2017670"/>
          </a:xfrm>
          <a:prstGeom prst="rect">
            <a:avLst/>
          </a:prstGeom>
        </p:spPr>
      </p:pic>
      <p:pic>
        <p:nvPicPr>
          <p:cNvPr id="15" name="그림 14">
            <a:extLst>
              <a:ext uri="{FF2B5EF4-FFF2-40B4-BE49-F238E27FC236}">
                <a16:creationId xmlns:a16="http://schemas.microsoft.com/office/drawing/2014/main" id="{22337096-12E9-48D5-AD4D-047CBFB149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58" r="14997"/>
          <a:stretch/>
        </p:blipFill>
        <p:spPr>
          <a:xfrm>
            <a:off x="1391842" y="4085126"/>
            <a:ext cx="3055620" cy="595496"/>
          </a:xfrm>
          <a:prstGeom prst="rect">
            <a:avLst/>
          </a:prstGeom>
          <a:ln w="12700">
            <a:solidFill>
              <a:schemeClr val="bg1">
                <a:lumMod val="85000"/>
              </a:schemeClr>
            </a:solidFill>
          </a:ln>
        </p:spPr>
      </p:pic>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9" name="그룹 18">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20" name="직사각형 19">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Ejecutar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6B16091E-9066-4261-A10A-1215AC41DB75}"/>
              </a:ext>
            </a:extLst>
          </p:cNvPr>
          <p:cNvSpPr/>
          <p:nvPr/>
        </p:nvSpPr>
        <p:spPr>
          <a:xfrm>
            <a:off x="1391841" y="1607525"/>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Vagrant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ssh</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9081" lvl="1" indent="-132160">
              <a:spcAft>
                <a:spcPts val="45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C:\HashiCorp&gt; vagrant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ssh</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3" name="직사각형 22">
            <a:extLst>
              <a:ext uri="{FF2B5EF4-FFF2-40B4-BE49-F238E27FC236}">
                <a16:creationId xmlns:a16="http://schemas.microsoft.com/office/drawing/2014/main" id="{6B16091E-9066-4261-A10A-1215AC41DB75}"/>
              </a:ext>
            </a:extLst>
          </p:cNvPr>
          <p:cNvSpPr/>
          <p:nvPr/>
        </p:nvSpPr>
        <p:spPr>
          <a:xfrm>
            <a:off x="4572809" y="2108771"/>
            <a:ext cx="3376870" cy="40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Puede ver que el entorno virtual local está directamente conectado al entorno de desarrollo de ubuntu.</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 name="직사각형 2"/>
          <p:cNvSpPr/>
          <p:nvPr/>
        </p:nvSpPr>
        <p:spPr>
          <a:xfrm>
            <a:off x="4493896" y="4115011"/>
            <a:ext cx="3465545" cy="542456"/>
          </a:xfrm>
          <a:prstGeom prst="rect">
            <a:avLst/>
          </a:prstGeom>
        </p:spPr>
        <p:txBody>
          <a:bodyPr wrap="square">
            <a:spAutoFit/>
          </a:bodyPr>
          <a:lstStyle/>
          <a:p>
            <a:pPr marL="136922" lvl="1"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Si desea trabajar con una cuenta de superusuario con privilegios altos, ingrese la cuenta de superusuario a través del comando sudo su.</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1534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grpSp>
        <p:nvGrpSpPr>
          <p:cNvPr id="13" name="그룹 12">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14" name="직사각형 13">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Cómo funciona SSH</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Descripción general de SSH</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7" name="직사각형 16">
            <a:extLst>
              <a:ext uri="{FF2B5EF4-FFF2-40B4-BE49-F238E27FC236}">
                <a16:creationId xmlns:a16="http://schemas.microsoft.com/office/drawing/2014/main" id="{6B16091E-9066-4261-A10A-1215AC41DB75}"/>
              </a:ext>
            </a:extLst>
          </p:cNvPr>
          <p:cNvSpPr/>
          <p:nvPr/>
        </p:nvSpPr>
        <p:spPr>
          <a:xfrm>
            <a:off x="1391841" y="1587810"/>
            <a:ext cx="6474619" cy="16723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Bef>
                <a:spcPts val="450"/>
              </a:spcBef>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SSH (Secure Shell)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versión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programa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aplicación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Telnet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desarrollado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resolver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problemas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seguridad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ocurren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remoto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forma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predeterminada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puerto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contenido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comunicación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expone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través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cifrado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solo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muestran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caracteres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cifrados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no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entender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SSH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dos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protocolos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SSH1 y SSH2.</a:t>
            </a:r>
          </a:p>
          <a:p>
            <a:pPr marL="269081" lvl="1" indent="-132160">
              <a:spcBef>
                <a:spcPts val="450"/>
              </a:spcBef>
              <a:spcAft>
                <a:spcPts val="45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ssh1 = solo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admite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claves RSA,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cifrar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clave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clave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pública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ssh2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admite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RSA y DSA,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elija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acuerdo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cifrado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Diffie-Hellman.</a:t>
            </a:r>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2008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4 Características de SSH</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31" name="그룹 30"/>
          <p:cNvGrpSpPr/>
          <p:nvPr/>
        </p:nvGrpSpPr>
        <p:grpSpPr>
          <a:xfrm>
            <a:off x="1277541" y="1432757"/>
            <a:ext cx="6890334" cy="940624"/>
            <a:chOff x="558800" y="1861951"/>
            <a:chExt cx="8785225" cy="1254166"/>
          </a:xfrm>
        </p:grpSpPr>
        <p:grpSp>
          <p:nvGrpSpPr>
            <p:cNvPr id="12" name="그룹 11">
              <a:extLst>
                <a:ext uri="{FF2B5EF4-FFF2-40B4-BE49-F238E27FC236}">
                  <a16:creationId xmlns:a16="http://schemas.microsoft.com/office/drawing/2014/main" id="{822BFE1D-E554-4074-A68B-E01B1055C866}"/>
                </a:ext>
              </a:extLst>
            </p:cNvPr>
            <p:cNvGrpSpPr/>
            <p:nvPr/>
          </p:nvGrpSpPr>
          <p:grpSpPr>
            <a:xfrm>
              <a:off x="558800" y="1861951"/>
              <a:ext cx="8785225" cy="215445"/>
              <a:chOff x="1027113" y="2045625"/>
              <a:chExt cx="8785225" cy="215445"/>
            </a:xfrm>
          </p:grpSpPr>
          <p:sp>
            <p:nvSpPr>
              <p:cNvPr id="13" name="직사각형 12">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9A2C5A73-318E-4A5B-9191-CD419BFC99BD}"/>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rgbClr val="1429A0"/>
                    </a:solidFill>
                    <a:latin typeface="Arial" panose="020B0604020202020204" pitchFamily="34" charset="0"/>
                    <a:ea typeface="SamsungOne 400" panose="020B0503030303020204" pitchFamily="34" charset="0"/>
                  </a:rPr>
                  <a:t>Autenticación</a:t>
                </a:r>
                <a:endParaRPr lang="en-US" altLang="ko-KR" sz="1050" dirty="0">
                  <a:solidFill>
                    <a:srgbClr val="1429A0"/>
                  </a:solidFill>
                  <a:latin typeface="Arial" panose="020B0604020202020204" pitchFamily="34" charset="0"/>
                  <a:ea typeface="SamsungOne 400" panose="020B0503030303020204" pitchFamily="34" charset="0"/>
                </a:endParaRPr>
              </a:p>
            </p:txBody>
          </p:sp>
        </p:grpSp>
        <p:sp>
          <p:nvSpPr>
            <p:cNvPr id="16" name="직사각형 15">
              <a:extLst>
                <a:ext uri="{FF2B5EF4-FFF2-40B4-BE49-F238E27FC236}">
                  <a16:creationId xmlns:a16="http://schemas.microsoft.com/office/drawing/2014/main" id="{6B16091E-9066-4261-A10A-1215AC41DB75}"/>
                </a:ext>
              </a:extLst>
            </p:cNvPr>
            <p:cNvSpPr/>
            <p:nvPr/>
          </p:nvSpPr>
          <p:spPr>
            <a:xfrm>
              <a:off x="711200" y="2084997"/>
              <a:ext cx="8632825" cy="1031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Los usuarios deben demostrar su identidad al acceder al servidor SSH. Además de la autenticación de contraseña tradicional, también se admiten métodos de autenticación de clave pública como RSA y DSA.
Al almacenar la clave del primer servidor conectado, el cliente SSH puede identificar incluso si se cambia el servidor.</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 name="그룹 2"/>
          <p:cNvGrpSpPr/>
          <p:nvPr/>
        </p:nvGrpSpPr>
        <p:grpSpPr>
          <a:xfrm>
            <a:off x="1277541" y="2278673"/>
            <a:ext cx="6858105" cy="790582"/>
            <a:chOff x="558800" y="3040631"/>
            <a:chExt cx="9144140" cy="1054108"/>
          </a:xfrm>
        </p:grpSpPr>
        <p:grpSp>
          <p:nvGrpSpPr>
            <p:cNvPr id="17" name="그룹 16">
              <a:extLst>
                <a:ext uri="{FF2B5EF4-FFF2-40B4-BE49-F238E27FC236}">
                  <a16:creationId xmlns:a16="http://schemas.microsoft.com/office/drawing/2014/main" id="{822BFE1D-E554-4074-A68B-E01B1055C866}"/>
                </a:ext>
              </a:extLst>
            </p:cNvPr>
            <p:cNvGrpSpPr/>
            <p:nvPr/>
          </p:nvGrpSpPr>
          <p:grpSpPr>
            <a:xfrm>
              <a:off x="558800" y="3040631"/>
              <a:ext cx="8785225" cy="215443"/>
              <a:chOff x="1027113" y="2045625"/>
              <a:chExt cx="8785225" cy="215443"/>
            </a:xfrm>
          </p:grpSpPr>
          <p:sp>
            <p:nvSpPr>
              <p:cNvPr id="18" name="직사각형 17">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rgbClr val="1429A0"/>
                    </a:solidFill>
                    <a:latin typeface="Arial" panose="020B0604020202020204" pitchFamily="34" charset="0"/>
                    <a:ea typeface="SamsungOne 400" panose="020B0503030303020204" pitchFamily="34" charset="0"/>
                  </a:rPr>
                  <a:t>Encriptación</a:t>
                </a:r>
                <a:endParaRPr lang="en-US" altLang="ko-KR" sz="1050" dirty="0">
                  <a:solidFill>
                    <a:srgbClr val="1429A0"/>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B16091E-9066-4261-A10A-1215AC41DB75}"/>
                </a:ext>
              </a:extLst>
            </p:cNvPr>
            <p:cNvSpPr/>
            <p:nvPr/>
          </p:nvSpPr>
          <p:spPr>
            <a:xfrm>
              <a:off x="711200" y="3263676"/>
              <a:ext cx="8991740" cy="831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SSH cifra los datos pasados a través de la red. Incluso si alguien intercepta los datos en el medio, el contenido no se conoce.
Está diseñado para proporcionar un método de cifrado de clave simétrica y para agregar un nuevo método de cifrado.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9" name="그룹 28"/>
          <p:cNvGrpSpPr/>
          <p:nvPr/>
        </p:nvGrpSpPr>
        <p:grpSpPr>
          <a:xfrm>
            <a:off x="1277541" y="3124589"/>
            <a:ext cx="6588919" cy="790582"/>
            <a:chOff x="558800" y="4225195"/>
            <a:chExt cx="8785225" cy="1054108"/>
          </a:xfrm>
        </p:grpSpPr>
        <p:sp>
          <p:nvSpPr>
            <p:cNvPr id="22" name="직사각형 21">
              <a:extLst>
                <a:ext uri="{FF2B5EF4-FFF2-40B4-BE49-F238E27FC236}">
                  <a16:creationId xmlns:a16="http://schemas.microsoft.com/office/drawing/2014/main" id="{9C4F26D8-CC99-4D21-9420-8189FC322014}"/>
                </a:ext>
              </a:extLst>
            </p:cNvPr>
            <p:cNvSpPr/>
            <p:nvPr/>
          </p:nvSpPr>
          <p:spPr>
            <a:xfrm>
              <a:off x="558800" y="423656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9A2C5A73-318E-4A5B-9191-CD419BFC99BD}"/>
                </a:ext>
              </a:extLst>
            </p:cNvPr>
            <p:cNvSpPr/>
            <p:nvPr/>
          </p:nvSpPr>
          <p:spPr>
            <a:xfrm>
              <a:off x="711200" y="42251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rgbClr val="1429A0"/>
                  </a:solidFill>
                  <a:latin typeface="Arial" panose="020B0604020202020204" pitchFamily="34" charset="0"/>
                  <a:ea typeface="SamsungOne 400" panose="020B0503030303020204" pitchFamily="34" charset="0"/>
                </a:rPr>
                <a:t>Integridad</a:t>
              </a:r>
              <a:endParaRPr lang="en-US" altLang="ko-KR" sz="1050" dirty="0">
                <a:solidFill>
                  <a:srgbClr val="1429A0"/>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B16091E-9066-4261-A10A-1215AC41DB75}"/>
                </a:ext>
              </a:extLst>
            </p:cNvPr>
            <p:cNvSpPr/>
            <p:nvPr/>
          </p:nvSpPr>
          <p:spPr>
            <a:xfrm>
              <a:off x="711200" y="4448240"/>
              <a:ext cx="8632825" cy="831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Asegurarse de que los datos recibidos a través de la red no se han modificado. 
Puede evitar que alguien intercepte sus datos y envíe otra información. Se implementa a través de MAC (Message Authentication Code).</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0" name="그룹 29"/>
          <p:cNvGrpSpPr/>
          <p:nvPr/>
        </p:nvGrpSpPr>
        <p:grpSpPr>
          <a:xfrm>
            <a:off x="1277541" y="3970503"/>
            <a:ext cx="6588919" cy="640541"/>
            <a:chOff x="558800" y="5386221"/>
            <a:chExt cx="8785225" cy="854054"/>
          </a:xfrm>
        </p:grpSpPr>
        <p:grpSp>
          <p:nvGrpSpPr>
            <p:cNvPr id="25" name="그룹 24">
              <a:extLst>
                <a:ext uri="{FF2B5EF4-FFF2-40B4-BE49-F238E27FC236}">
                  <a16:creationId xmlns:a16="http://schemas.microsoft.com/office/drawing/2014/main" id="{822BFE1D-E554-4074-A68B-E01B1055C866}"/>
                </a:ext>
              </a:extLst>
            </p:cNvPr>
            <p:cNvGrpSpPr/>
            <p:nvPr/>
          </p:nvGrpSpPr>
          <p:grpSpPr>
            <a:xfrm>
              <a:off x="558800" y="5386221"/>
              <a:ext cx="8785225" cy="215443"/>
              <a:chOff x="1027113" y="2045625"/>
              <a:chExt cx="8785225" cy="215443"/>
            </a:xfrm>
          </p:grpSpPr>
          <p:sp>
            <p:nvSpPr>
              <p:cNvPr id="26" name="직사각형 25">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rgbClr val="1429A0"/>
                    </a:solidFill>
                    <a:latin typeface="Arial" panose="020B0604020202020204" pitchFamily="34" charset="0"/>
                    <a:ea typeface="SamsungOne 400" panose="020B0503030303020204" pitchFamily="34" charset="0"/>
                  </a:rPr>
                  <a:t>Compresión</a:t>
                </a:r>
                <a:endParaRPr lang="en-US" altLang="ko-KR" sz="1050" dirty="0">
                  <a:solidFill>
                    <a:srgbClr val="1429A0"/>
                  </a:solidFill>
                  <a:latin typeface="Arial" panose="020B0604020202020204" pitchFamily="34" charset="0"/>
                  <a:ea typeface="SamsungOne 400" panose="020B0503030303020204" pitchFamily="34" charset="0"/>
                </a:endParaRPr>
              </a:p>
            </p:txBody>
          </p:sp>
        </p:grpSp>
        <p:sp>
          <p:nvSpPr>
            <p:cNvPr id="28" name="직사각형 27">
              <a:extLst>
                <a:ext uri="{FF2B5EF4-FFF2-40B4-BE49-F238E27FC236}">
                  <a16:creationId xmlns:a16="http://schemas.microsoft.com/office/drawing/2014/main" id="{6B16091E-9066-4261-A10A-1215AC41DB75}"/>
                </a:ext>
              </a:extLst>
            </p:cNvPr>
            <p:cNvSpPr/>
            <p:nvPr/>
          </p:nvSpPr>
          <p:spPr>
            <a:xfrm>
              <a:off x="711200" y="5609266"/>
              <a:ext cx="8632825" cy="631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Puede comprimir los datos enviados a través de la conexión SSH.
En el lado receptor, los datos se descifran y luego se descomprimen.</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3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10657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3" descr="gulp">
            <a:extLst>
              <a:ext uri="{FF2B5EF4-FFF2-40B4-BE49-F238E27FC236}">
                <a16:creationId xmlns:a16="http://schemas.microsoft.com/office/drawing/2014/main" id="{4CB8F1AB-545A-43B9-98EC-DE6E0D44B57B}"/>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1418" r="24428"/>
          <a:stretch/>
        </p:blipFill>
        <p:spPr bwMode="auto">
          <a:xfrm>
            <a:off x="6731673" y="1295541"/>
            <a:ext cx="930191" cy="17176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 descr="gulp의 특징">
            <a:extLst>
              <a:ext uri="{FF2B5EF4-FFF2-40B4-BE49-F238E27FC236}">
                <a16:creationId xmlns:a16="http://schemas.microsoft.com/office/drawing/2014/main" id="{A99AEA76-FD4D-4FDA-9F9B-6C5FBC9DE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706" y="3442269"/>
            <a:ext cx="2650331" cy="78581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3E767A9-DADA-4BFB-A5E0-2665909A7FF8}"/>
              </a:ext>
            </a:extLst>
          </p:cNvPr>
          <p:cNvSpPr txBox="1"/>
          <p:nvPr/>
        </p:nvSpPr>
        <p:spPr>
          <a:xfrm>
            <a:off x="1271586" y="4247373"/>
            <a:ext cx="6480572" cy="542456"/>
          </a:xfrm>
          <a:prstGeom prst="rect">
            <a:avLst/>
          </a:prstGeom>
          <a:noFill/>
        </p:spPr>
        <p:txBody>
          <a:bodyPr wrap="square">
            <a:spAutoFit/>
          </a:bodyPr>
          <a:lstStyle/>
          <a:p>
            <a:pPr marL="269081" lvl="1" indent="-132160">
              <a:spcAft>
                <a:spcPts val="450"/>
              </a:spcAft>
              <a:buClr>
                <a:srgbClr val="193EB0"/>
              </a:buClr>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tareas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gulp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pipes. 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trabajar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fluye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lo largo del pipe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flujo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múltiples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tareas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realizan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simultáneamente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paralelo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Gulp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símbolo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forma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popote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reflejan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características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gulp.</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63CFEA5D-13A4-4869-9046-BEEF6B820D50}"/>
              </a:ext>
            </a:extLst>
          </p:cNvPr>
          <p:cNvSpPr/>
          <p:nvPr/>
        </p:nvSpPr>
        <p:spPr>
          <a:xfrm>
            <a:off x="1205701"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Gulp</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5" name="그룹 14"/>
          <p:cNvGrpSpPr/>
          <p:nvPr/>
        </p:nvGrpSpPr>
        <p:grpSpPr>
          <a:xfrm>
            <a:off x="1277541" y="1432757"/>
            <a:ext cx="6588919" cy="1879435"/>
            <a:chOff x="558800" y="1861951"/>
            <a:chExt cx="8785225" cy="2505913"/>
          </a:xfrm>
        </p:grpSpPr>
        <p:grpSp>
          <p:nvGrpSpPr>
            <p:cNvPr id="16" name="그룹 15">
              <a:extLst>
                <a:ext uri="{FF2B5EF4-FFF2-40B4-BE49-F238E27FC236}">
                  <a16:creationId xmlns:a16="http://schemas.microsoft.com/office/drawing/2014/main" id="{822BFE1D-E554-4074-A68B-E01B1055C866}"/>
                </a:ext>
              </a:extLst>
            </p:cNvPr>
            <p:cNvGrpSpPr/>
            <p:nvPr/>
          </p:nvGrpSpPr>
          <p:grpSpPr>
            <a:xfrm>
              <a:off x="558800" y="1861951"/>
              <a:ext cx="8785225" cy="215443"/>
              <a:chOff x="1027113" y="2045625"/>
              <a:chExt cx="8785225" cy="215443"/>
            </a:xfrm>
          </p:grpSpPr>
          <p:sp>
            <p:nvSpPr>
              <p:cNvPr id="18" name="직사각형 17">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dirty="0" err="1">
                    <a:solidFill>
                      <a:schemeClr val="tx1"/>
                    </a:solidFill>
                    <a:latin typeface="Arial" panose="020B0604020202020204" pitchFamily="34" charset="0"/>
                    <a:ea typeface="SamsungOne 400" panose="020B0503030303020204" pitchFamily="34" charset="0"/>
                  </a:rPr>
                  <a:t>Descripción</a:t>
                </a:r>
                <a:r>
                  <a:rPr lang="en-US" altLang="ko-KR" sz="1050" dirty="0">
                    <a:solidFill>
                      <a:schemeClr val="tx1"/>
                    </a:solidFill>
                    <a:latin typeface="Arial" panose="020B0604020202020204" pitchFamily="34" charset="0"/>
                    <a:ea typeface="SamsungOne 400" panose="020B0503030303020204" pitchFamily="34" charset="0"/>
                  </a:rPr>
                  <a:t> General de </a:t>
                </a:r>
                <a:r>
                  <a:rPr lang="en-US" altLang="ko-KR" sz="1050" dirty="0" err="1">
                    <a:solidFill>
                      <a:schemeClr val="tx1"/>
                    </a:solidFill>
                    <a:latin typeface="Arial" panose="020B0604020202020204" pitchFamily="34" charset="0"/>
                    <a:ea typeface="SamsungOne 400" panose="020B0503030303020204" pitchFamily="34" charset="0"/>
                  </a:rPr>
                  <a:t>Gulp.js</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6B16091E-9066-4261-A10A-1215AC41DB75}"/>
                </a:ext>
              </a:extLst>
            </p:cNvPr>
            <p:cNvSpPr/>
            <p:nvPr/>
          </p:nvSpPr>
          <p:spPr>
            <a:xfrm>
              <a:off x="711201" y="2109059"/>
              <a:ext cx="7168482" cy="225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latinLnBrk="0">
                <a:spcBef>
                  <a:spcPts val="450"/>
                </a:spcBef>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Gulp es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tareas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basado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Node.js, y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biblioteca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simplemente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plataforma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Gulp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manejar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fácilmente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tareas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repetitivas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molestas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tareas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requeridas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construcción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front-end.
Gulp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presenta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compilación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basado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Stream. 
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recibir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resultado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evento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medio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solicitud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lugar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recibirlo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vez</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denomina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secuencia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Dado que Gulp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basa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bien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fuerza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Node.js y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velocidad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real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relativamente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rápida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9416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a:extLst>
              <a:ext uri="{FF2B5EF4-FFF2-40B4-BE49-F238E27FC236}">
                <a16:creationId xmlns:a16="http://schemas.microsoft.com/office/drawing/2014/main" id="{1FFD1CEB-CD8E-4B15-880F-FFF79CA994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002" y="3518087"/>
            <a:ext cx="1828991" cy="444864"/>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PM2</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7" name="그룹 16"/>
          <p:cNvGrpSpPr/>
          <p:nvPr/>
        </p:nvGrpSpPr>
        <p:grpSpPr>
          <a:xfrm>
            <a:off x="1277542" y="1432757"/>
            <a:ext cx="6672137" cy="1659258"/>
            <a:chOff x="558800" y="1861951"/>
            <a:chExt cx="8896183" cy="2212344"/>
          </a:xfrm>
        </p:grpSpPr>
        <p:grpSp>
          <p:nvGrpSpPr>
            <p:cNvPr id="18" name="그룹 17">
              <a:extLst>
                <a:ext uri="{FF2B5EF4-FFF2-40B4-BE49-F238E27FC236}">
                  <a16:creationId xmlns:a16="http://schemas.microsoft.com/office/drawing/2014/main" id="{822BFE1D-E554-4074-A68B-E01B1055C866}"/>
                </a:ext>
              </a:extLst>
            </p:cNvPr>
            <p:cNvGrpSpPr/>
            <p:nvPr/>
          </p:nvGrpSpPr>
          <p:grpSpPr>
            <a:xfrm>
              <a:off x="558800" y="1861951"/>
              <a:ext cx="8785225" cy="215443"/>
              <a:chOff x="1027113" y="2045625"/>
              <a:chExt cx="8785225" cy="215443"/>
            </a:xfrm>
          </p:grpSpPr>
          <p:sp>
            <p:nvSpPr>
              <p:cNvPr id="20" name="직사각형 19">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a:solidFill>
                      <a:schemeClr val="tx1"/>
                    </a:solidFill>
                    <a:latin typeface="Arial" panose="020B0604020202020204" pitchFamily="34" charset="0"/>
                    <a:ea typeface="SamsungOne 400" panose="020B0503030303020204" pitchFamily="34" charset="0"/>
                  </a:rPr>
                  <a:t>Descripción general de PM2</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19" name="직사각형 18">
              <a:extLst>
                <a:ext uri="{FF2B5EF4-FFF2-40B4-BE49-F238E27FC236}">
                  <a16:creationId xmlns:a16="http://schemas.microsoft.com/office/drawing/2014/main" id="{6B16091E-9066-4261-A10A-1215AC41DB75}"/>
                </a:ext>
              </a:extLst>
            </p:cNvPr>
            <p:cNvSpPr/>
            <p:nvPr/>
          </p:nvSpPr>
          <p:spPr>
            <a:xfrm>
              <a:off x="711200" y="2101038"/>
              <a:ext cx="8743783" cy="19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latinLnBrk="0">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PM2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herramienta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iniciar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detener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reiniciar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aplicaciones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Node.js.
Si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npm</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un gestor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paquetes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mejora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usabilidad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Node.js, es un gestor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procesos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mejora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usabilidad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desarrolladores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Node.js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Back-End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frameworks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Express.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Resuelve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problemas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usar </a:t>
              </a:r>
              <a:r>
                <a:rPr lang="en-US" altLang="ko-KR" sz="975" dirty="0">
                  <a:solidFill>
                    <a:srgbClr val="1429A0"/>
                  </a:solidFill>
                  <a:latin typeface="Arial" panose="020B0604020202020204" pitchFamily="34" charset="0"/>
                  <a:ea typeface="SamsungOne 400" panose="020B0503030303020204" pitchFamily="34" charset="0"/>
                </a:rPr>
                <a:t>Node.js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rgbClr val="1429A0"/>
                  </a:solidFill>
                  <a:latin typeface="Arial" panose="020B0604020202020204" pitchFamily="34" charset="0"/>
                  <a:ea typeface="SamsungOne 400" panose="020B0503030303020204" pitchFamily="34" charset="0"/>
                </a:rPr>
                <a:t>Back-End</a:t>
              </a:r>
            </a:p>
            <a:p>
              <a:pPr marL="136922" lvl="1" indent="-136922" latinLnBrk="0">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Qué</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detiene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repentinamente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mientras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proporciona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Node.js es de un solo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subproceso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entonces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qué</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sucede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usar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multinúcleo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hyper-threading?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desarrolladores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rgbClr val="1429A0"/>
                  </a:solidFill>
                  <a:latin typeface="Arial" panose="020B0604020202020204" pitchFamily="34" charset="0"/>
                  <a:ea typeface="SamsungOne 400" panose="020B0503030303020204" pitchFamily="34" charset="0"/>
                </a:rPr>
                <a:t>Back-End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problemas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resolver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rgbClr val="1429A0"/>
                  </a:solidFill>
                  <a:latin typeface="Arial" panose="020B0604020202020204" pitchFamily="34" charset="0"/>
                  <a:ea typeface="SamsungOne 400" panose="020B0503030303020204" pitchFamily="34" charset="0"/>
                </a:rPr>
                <a:t>PM2</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sp>
        <p:nvSpPr>
          <p:cNvPr id="1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0902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195940" y="1479211"/>
            <a:ext cx="2775824" cy="242374"/>
            <a:chOff x="703262" y="2276475"/>
            <a:chExt cx="3701099" cy="323165"/>
          </a:xfrm>
        </p:grpSpPr>
        <p:sp>
          <p:nvSpPr>
            <p:cNvPr id="14" name="TextBox 13">
              <a:extLst>
                <a:ext uri="{FF2B5EF4-FFF2-40B4-BE49-F238E27FC236}">
                  <a16:creationId xmlns:a16="http://schemas.microsoft.com/office/drawing/2014/main" id="{A8A87614-0E04-4646-A8E0-CB5BDC7EFA8F}"/>
                </a:ext>
              </a:extLst>
            </p:cNvPr>
            <p:cNvSpPr txBox="1"/>
            <p:nvPr/>
          </p:nvSpPr>
          <p:spPr>
            <a:xfrm>
              <a:off x="787385" y="2276475"/>
              <a:ext cx="3616976" cy="323165"/>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npm</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install --global gulp-cli pm2</a:t>
              </a:r>
            </a:p>
          </p:txBody>
        </p:sp>
        <p:sp>
          <p:nvSpPr>
            <p:cNvPr id="15" name="직사각형 14">
              <a:extLst>
                <a:ext uri="{FF2B5EF4-FFF2-40B4-BE49-F238E27FC236}">
                  <a16:creationId xmlns:a16="http://schemas.microsoft.com/office/drawing/2014/main" id="{DEC25E65-3693-46B0-B83C-E588C90BEC29}"/>
                </a:ext>
              </a:extLst>
            </p:cNvPr>
            <p:cNvSpPr/>
            <p:nvPr/>
          </p:nvSpPr>
          <p:spPr>
            <a:xfrm>
              <a:off x="703262" y="2276475"/>
              <a:ext cx="84123" cy="292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latin typeface="Consolas" panose="020B0609020204030204" pitchFamily="49" charset="0"/>
              </a:endParaRPr>
            </a:p>
          </p:txBody>
        </p:sp>
      </p:grpSp>
      <p:pic>
        <p:nvPicPr>
          <p:cNvPr id="16" name="그림 15" descr="텍스트이(가) 표시된 사진&#10;&#10;자동 생성된 설명">
            <a:extLst>
              <a:ext uri="{FF2B5EF4-FFF2-40B4-BE49-F238E27FC236}">
                <a16:creationId xmlns:a16="http://schemas.microsoft.com/office/drawing/2014/main" id="{73C29FED-4E00-48E4-BD77-15E1F9DBE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940" y="1796326"/>
            <a:ext cx="6728629" cy="2061299"/>
          </a:xfrm>
          <a:prstGeom prst="rect">
            <a:avLst/>
          </a:prstGeom>
        </p:spPr>
      </p:pic>
      <p:sp>
        <p:nvSpPr>
          <p:cNvPr id="13" name="직사각형 1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Gulp, PM2</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1762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572810" y="1779296"/>
            <a:ext cx="1986467" cy="542456"/>
            <a:chOff x="449998" y="5088057"/>
            <a:chExt cx="2648623" cy="723274"/>
          </a:xfrm>
        </p:grpSpPr>
        <p:sp>
          <p:nvSpPr>
            <p:cNvPr id="17" name="TextBox 16">
              <a:extLst>
                <a:ext uri="{FF2B5EF4-FFF2-40B4-BE49-F238E27FC236}">
                  <a16:creationId xmlns:a16="http://schemas.microsoft.com/office/drawing/2014/main" id="{93B57179-84B7-4AEF-A123-6AF8DF26501E}"/>
                </a:ext>
              </a:extLst>
            </p:cNvPr>
            <p:cNvSpPr txBox="1"/>
            <p:nvPr/>
          </p:nvSpPr>
          <p:spPr>
            <a:xfrm>
              <a:off x="534119" y="5088057"/>
              <a:ext cx="2564502" cy="723274"/>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gulp –v</a:t>
              </a:r>
            </a:p>
            <a:p>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pm2 -v</a:t>
              </a:r>
            </a:p>
          </p:txBody>
        </p:sp>
        <p:sp>
          <p:nvSpPr>
            <p:cNvPr id="18" name="직사각형 17">
              <a:extLst>
                <a:ext uri="{FF2B5EF4-FFF2-40B4-BE49-F238E27FC236}">
                  <a16:creationId xmlns:a16="http://schemas.microsoft.com/office/drawing/2014/main" id="{922D60E0-0FA6-4E3F-BCBC-09A6E1779CED}"/>
                </a:ext>
              </a:extLst>
            </p:cNvPr>
            <p:cNvSpPr/>
            <p:nvPr/>
          </p:nvSpPr>
          <p:spPr>
            <a:xfrm>
              <a:off x="449998" y="5088057"/>
              <a:ext cx="84122" cy="6924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latin typeface="Consolas" panose="020B0609020204030204" pitchFamily="49" charset="0"/>
              </a:endParaRP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Gulp, PM2</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5" name="그룹 24">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27" name="직사각형 26">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spcAft>
                  <a:spcPts val="450"/>
                </a:spcAft>
              </a:pPr>
              <a:r>
                <a:rPr lang="en-US" altLang="ko-KR" sz="1050">
                  <a:solidFill>
                    <a:schemeClr val="tx1"/>
                  </a:solidFill>
                  <a:latin typeface="Arial" panose="020B0604020202020204" pitchFamily="34" charset="0"/>
                  <a:ea typeface="SamsungOne 400" panose="020B0503030303020204" pitchFamily="34" charset="0"/>
                </a:rPr>
                <a:t>Comprobar la versión instalada</a:t>
              </a:r>
              <a:endParaRPr lang="ko-KR" altLang="en-US" sz="1050" dirty="0">
                <a:solidFill>
                  <a:schemeClr val="tx1"/>
                </a:solidFill>
                <a:latin typeface="Arial" panose="020B0604020202020204" pitchFamily="34" charset="0"/>
                <a:ea typeface="SamsungOne 400" panose="020B0503030303020204" pitchFamily="34" charset="0"/>
              </a:endParaRPr>
            </a:p>
          </p:txBody>
        </p:sp>
      </p:grpSp>
      <p:grpSp>
        <p:nvGrpSpPr>
          <p:cNvPr id="4" name="그룹 3"/>
          <p:cNvGrpSpPr/>
          <p:nvPr/>
        </p:nvGrpSpPr>
        <p:grpSpPr>
          <a:xfrm>
            <a:off x="1385875" y="1653652"/>
            <a:ext cx="3073016" cy="2995619"/>
            <a:chOff x="703245" y="2242969"/>
            <a:chExt cx="4097355" cy="3994158"/>
          </a:xfrm>
        </p:grpSpPr>
        <p:pic>
          <p:nvPicPr>
            <p:cNvPr id="20" name="그림 19" descr="텍스트이(가) 표시된 사진&#10;&#10;자동 생성된 설명">
              <a:extLst>
                <a:ext uri="{FF2B5EF4-FFF2-40B4-BE49-F238E27FC236}">
                  <a16:creationId xmlns:a16="http://schemas.microsoft.com/office/drawing/2014/main" id="{5B8CA837-E95B-4816-9F7A-95A4C5386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245" y="2242969"/>
              <a:ext cx="4097355" cy="3994158"/>
            </a:xfrm>
            <a:prstGeom prst="rect">
              <a:avLst/>
            </a:prstGeom>
          </p:spPr>
        </p:pic>
        <p:sp>
          <p:nvSpPr>
            <p:cNvPr id="3" name="직사각형 2"/>
            <p:cNvSpPr/>
            <p:nvPr/>
          </p:nvSpPr>
          <p:spPr>
            <a:xfrm>
              <a:off x="1737360" y="2413839"/>
              <a:ext cx="434340" cy="3750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84207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Nginx 가 무엇인고 ?">
            <a:extLst>
              <a:ext uri="{FF2B5EF4-FFF2-40B4-BE49-F238E27FC236}">
                <a16:creationId xmlns:a16="http://schemas.microsoft.com/office/drawing/2014/main" id="{9C49F947-BB9A-4032-BD49-77E6ECB28C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781" y="1609181"/>
            <a:ext cx="1563083" cy="52489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1637938" y="2610826"/>
            <a:ext cx="5373989" cy="992579"/>
            <a:chOff x="1320741" y="3759764"/>
            <a:chExt cx="7165318" cy="1323438"/>
          </a:xfrm>
        </p:grpSpPr>
        <p:sp>
          <p:nvSpPr>
            <p:cNvPr id="30" name="TextBox 29">
              <a:extLst>
                <a:ext uri="{FF2B5EF4-FFF2-40B4-BE49-F238E27FC236}">
                  <a16:creationId xmlns:a16="http://schemas.microsoft.com/office/drawing/2014/main" id="{B0A7CE0C-C90B-46B0-83E9-DEE36686979F}"/>
                </a:ext>
              </a:extLst>
            </p:cNvPr>
            <p:cNvSpPr txBox="1"/>
            <p:nvPr/>
          </p:nvSpPr>
          <p:spPr>
            <a:xfrm>
              <a:off x="1404864" y="3759764"/>
              <a:ext cx="7081195" cy="1323438"/>
            </a:xfrm>
            <a:prstGeom prst="rect">
              <a:avLst/>
            </a:prstGeom>
            <a:solidFill>
              <a:srgbClr val="000000"/>
            </a:solidFill>
          </p:spPr>
          <p:txBody>
            <a:bodyPr wrap="square" rtlCol="0">
              <a:spAutoFit/>
            </a:bodyPr>
            <a:lstStyle/>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vi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etc</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/apt/</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sources.list</a:t>
              </a:r>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a:t>
              </a: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Nginx </a:t>
              </a:r>
              <a:r>
                <a:rPr lang="ko-KR" altLang="en-US"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추가</a:t>
              </a: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deb http://nginx.org/packages/mainline/ubuntu/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xenial</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a:t>
              </a:r>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deb-</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src</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http://nginx.org/packages/mainline/ubuntu/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xenial</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a:t>
              </a:r>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31" name="직사각형 30">
              <a:extLst>
                <a:ext uri="{FF2B5EF4-FFF2-40B4-BE49-F238E27FC236}">
                  <a16:creationId xmlns:a16="http://schemas.microsoft.com/office/drawing/2014/main" id="{9FE3AD27-F375-403D-B7AF-7DBAE7654F19}"/>
                </a:ext>
              </a:extLst>
            </p:cNvPr>
            <p:cNvSpPr/>
            <p:nvPr/>
          </p:nvSpPr>
          <p:spPr>
            <a:xfrm>
              <a:off x="1320741" y="3759764"/>
              <a:ext cx="84122" cy="1292662"/>
            </a:xfrm>
            <a:prstGeom prst="rect">
              <a:avLst/>
            </a:prstGeom>
            <a:solidFill>
              <a:srgbClr val="FFFFFF">
                <a:lumMod val="50000"/>
              </a:srgbClr>
            </a:solidFill>
            <a:ln w="12700" cap="flat" cmpd="sng" algn="ctr">
              <a:noFill/>
              <a:prstDash val="solid"/>
              <a:miter lim="800000"/>
            </a:ln>
            <a:effectLst/>
          </p:spPr>
          <p:txBody>
            <a:bodyPr rtlCol="0" anchor="ctr"/>
            <a:lstStyle/>
            <a:p>
              <a:pPr algn="ctr" defTabSz="685800" latinLnBrk="0">
                <a:defRPr/>
              </a:pPr>
              <a:endParaRPr lang="ko-KR" altLang="en-US" sz="1350" kern="0">
                <a:solidFill>
                  <a:srgbClr val="FFFFFF"/>
                </a:solidFill>
                <a:latin typeface="Consolas" panose="020B0609020204030204" pitchFamily="49" charset="0"/>
              </a:endParaRPr>
            </a:p>
          </p:txBody>
        </p:sp>
      </p:grpSp>
      <p:sp>
        <p:nvSpPr>
          <p:cNvPr id="32" name="내용 개체 틀 2">
            <a:extLst>
              <a:ext uri="{FF2B5EF4-FFF2-40B4-BE49-F238E27FC236}">
                <a16:creationId xmlns:a16="http://schemas.microsoft.com/office/drawing/2014/main" id="{8CEE8639-DC73-47C8-BF95-1073ED6314DD}"/>
              </a:ext>
            </a:extLst>
          </p:cNvPr>
          <p:cNvSpPr txBox="1">
            <a:spLocks/>
          </p:cNvSpPr>
          <p:nvPr/>
        </p:nvSpPr>
        <p:spPr>
          <a:xfrm>
            <a:off x="1448941" y="2387824"/>
            <a:ext cx="6500738" cy="283421"/>
          </a:xfrm>
          <a:prstGeom prst="rect">
            <a:avLst/>
          </a:prstGeom>
        </p:spPr>
        <p:txBody>
          <a:bodyPr vert="horz" lIns="68580" tIns="34290" rIns="68580" bIns="34290" rtlCol="0">
            <a:normAutofit/>
          </a:bodyPr>
          <a:lstStyle>
            <a:lvl1pPr marL="281361" indent="-281361" algn="l" defTabSz="1125444" rtl="0" eaLnBrk="1" latinLnBrk="0" hangingPunct="1">
              <a:lnSpc>
                <a:spcPct val="110000"/>
              </a:lnSpc>
              <a:spcBef>
                <a:spcPts val="1231"/>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1pPr>
            <a:lvl2pPr marL="844083"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2pPr>
            <a:lvl3pPr marL="1406804"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3pPr>
            <a:lvl4pPr marL="1969526"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4pPr>
            <a:lvl5pPr marL="2532248"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5pPr>
            <a:lvl6pPr marL="3094970"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lnSpc>
                <a:spcPct val="100000"/>
              </a:lnSpc>
              <a:spcBef>
                <a:spcPts val="450"/>
              </a:spcBef>
              <a:buNone/>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1. Agregar almacenamiento APT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4" name="그룹 3"/>
          <p:cNvGrpSpPr/>
          <p:nvPr/>
        </p:nvGrpSpPr>
        <p:grpSpPr>
          <a:xfrm>
            <a:off x="1637938" y="3933848"/>
            <a:ext cx="5373989" cy="692497"/>
            <a:chOff x="1320741" y="5470451"/>
            <a:chExt cx="7165318" cy="923329"/>
          </a:xfrm>
        </p:grpSpPr>
        <p:sp>
          <p:nvSpPr>
            <p:cNvPr id="33" name="TextBox 32">
              <a:extLst>
                <a:ext uri="{FF2B5EF4-FFF2-40B4-BE49-F238E27FC236}">
                  <a16:creationId xmlns:a16="http://schemas.microsoft.com/office/drawing/2014/main" id="{BF26BFD9-0D7E-4F39-B0AB-A0F7729F0534}"/>
                </a:ext>
              </a:extLst>
            </p:cNvPr>
            <p:cNvSpPr txBox="1"/>
            <p:nvPr/>
          </p:nvSpPr>
          <p:spPr>
            <a:xfrm>
              <a:off x="1404864" y="5470451"/>
              <a:ext cx="7081195" cy="923329"/>
            </a:xfrm>
            <a:prstGeom prst="rect">
              <a:avLst/>
            </a:prstGeom>
            <a:solidFill>
              <a:srgbClr val="000000"/>
            </a:solidFill>
          </p:spPr>
          <p:txBody>
            <a:bodyPr wrap="square" rtlCol="0">
              <a:spAutoFit/>
            </a:bodyPr>
            <a:lstStyle/>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/root</a:t>
              </a: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wget</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http://nginx.org/keys/nginx_signing.key</a:t>
              </a: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apt-key add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nginx_signing.key</a:t>
              </a:r>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pPr>
                <a:defRPr/>
              </a:pP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rm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nginx_signing.key</a:t>
              </a:r>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34" name="직사각형 33">
              <a:extLst>
                <a:ext uri="{FF2B5EF4-FFF2-40B4-BE49-F238E27FC236}">
                  <a16:creationId xmlns:a16="http://schemas.microsoft.com/office/drawing/2014/main" id="{10EEDFCA-2EC6-4873-BDCF-C3E34F03D7DC}"/>
                </a:ext>
              </a:extLst>
            </p:cNvPr>
            <p:cNvSpPr/>
            <p:nvPr/>
          </p:nvSpPr>
          <p:spPr>
            <a:xfrm>
              <a:off x="1320741" y="5470451"/>
              <a:ext cx="84122" cy="892552"/>
            </a:xfrm>
            <a:prstGeom prst="rect">
              <a:avLst/>
            </a:prstGeom>
            <a:solidFill>
              <a:srgbClr val="FFFFFF">
                <a:lumMod val="50000"/>
              </a:srgbClr>
            </a:solidFill>
            <a:ln w="12700" cap="flat" cmpd="sng" algn="ctr">
              <a:noFill/>
              <a:prstDash val="solid"/>
              <a:miter lim="800000"/>
            </a:ln>
            <a:effectLst/>
          </p:spPr>
          <p:txBody>
            <a:bodyPr rtlCol="0" anchor="ctr"/>
            <a:lstStyle/>
            <a:p>
              <a:pPr algn="ctr" defTabSz="685800" latinLnBrk="0">
                <a:defRPr/>
              </a:pPr>
              <a:endParaRPr lang="ko-KR" altLang="en-US" sz="1350" kern="0">
                <a:solidFill>
                  <a:srgbClr val="FFFFFF"/>
                </a:solidFill>
                <a:latin typeface="Consolas" panose="020B0609020204030204" pitchFamily="49" charset="0"/>
              </a:endParaRPr>
            </a:p>
          </p:txBody>
        </p:sp>
      </p:grpSp>
      <p:sp>
        <p:nvSpPr>
          <p:cNvPr id="35" name="내용 개체 틀 2">
            <a:extLst>
              <a:ext uri="{FF2B5EF4-FFF2-40B4-BE49-F238E27FC236}">
                <a16:creationId xmlns:a16="http://schemas.microsoft.com/office/drawing/2014/main" id="{5463A3C9-28B9-4808-A895-E9652B15E6D0}"/>
              </a:ext>
            </a:extLst>
          </p:cNvPr>
          <p:cNvSpPr txBox="1">
            <a:spLocks/>
          </p:cNvSpPr>
          <p:nvPr/>
        </p:nvSpPr>
        <p:spPr>
          <a:xfrm>
            <a:off x="1448941" y="3696586"/>
            <a:ext cx="6500738" cy="283421"/>
          </a:xfrm>
          <a:prstGeom prst="rect">
            <a:avLst/>
          </a:prstGeom>
        </p:spPr>
        <p:txBody>
          <a:bodyPr vert="horz" lIns="68580" tIns="34290" rIns="68580" bIns="34290" rtlCol="0">
            <a:normAutofit/>
          </a:bodyPr>
          <a:lstStyle>
            <a:lvl1pPr marL="281361" indent="-281361" algn="l" defTabSz="1125444" rtl="0" eaLnBrk="1" latinLnBrk="0" hangingPunct="1">
              <a:lnSpc>
                <a:spcPct val="110000"/>
              </a:lnSpc>
              <a:spcBef>
                <a:spcPts val="1231"/>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1pPr>
            <a:lvl2pPr marL="844083"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2pPr>
            <a:lvl3pPr marL="1406804"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3pPr>
            <a:lvl4pPr marL="1969526"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4pPr>
            <a:lvl5pPr marL="2532248"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5pPr>
            <a:lvl6pPr marL="3094970"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lnSpc>
                <a:spcPct val="100000"/>
              </a:lnSpc>
              <a:spcBef>
                <a:spcPts val="450"/>
              </a:spcBef>
              <a:buNone/>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2. Descargar / Registrar la clave de seguridad de almacenamiento APT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Nginx</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0" name="그룹 19">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22" name="직사각형 21">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pPr>
              <a:r>
                <a:rPr lang="en-US" altLang="ko-KR" sz="1050">
                  <a:solidFill>
                    <a:schemeClr val="tx1"/>
                  </a:solidFill>
                  <a:latin typeface="Arial" panose="020B0604020202020204" pitchFamily="34" charset="0"/>
                  <a:ea typeface="SamsungOne 400" panose="020B0503030303020204" pitchFamily="34" charset="0"/>
                </a:rPr>
                <a:t>Descripción general e instalación de Nginx</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24" name="직사각형 23">
            <a:extLst>
              <a:ext uri="{FF2B5EF4-FFF2-40B4-BE49-F238E27FC236}">
                <a16:creationId xmlns:a16="http://schemas.microsoft.com/office/drawing/2014/main" id="{6B16091E-9066-4261-A10A-1215AC41DB75}"/>
              </a:ext>
            </a:extLst>
          </p:cNvPr>
          <p:cNvSpPr/>
          <p:nvPr/>
        </p:nvSpPr>
        <p:spPr>
          <a:xfrm>
            <a:off x="1391842" y="1571465"/>
            <a:ext cx="4850731" cy="773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latinLnBrk="0">
              <a:spcAft>
                <a:spcPts val="450"/>
              </a:spcAft>
              <a:buClr>
                <a:srgbClr val="193EB0"/>
              </a:buClr>
              <a:buFont typeface="SamsungOne 400" panose="020B0503030303020204" pitchFamily="34" charset="0"/>
              <a:buChar char="‣"/>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Nginx es un software de servidor web que proporciona funciones de servidor web, proxy inverso y proxy de correo.
En esta plataforma, cada servicio ejecuta un proceso, y Nginx debe instalarse y configurarse porque los puertos se dividen en subdominios.</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27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335500" y="2635512"/>
            <a:ext cx="6474619" cy="1552968"/>
            <a:chOff x="732104" y="3854083"/>
            <a:chExt cx="8632825" cy="2070624"/>
          </a:xfrm>
        </p:grpSpPr>
        <p:sp>
          <p:nvSpPr>
            <p:cNvPr id="36" name="직사각형 35"/>
            <p:cNvSpPr/>
            <p:nvPr/>
          </p:nvSpPr>
          <p:spPr>
            <a:xfrm>
              <a:off x="732104" y="3854083"/>
              <a:ext cx="8632825" cy="2070624"/>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nvGrpSpPr>
            <p:cNvPr id="47" name="그룹 46"/>
            <p:cNvGrpSpPr/>
            <p:nvPr/>
          </p:nvGrpSpPr>
          <p:grpSpPr>
            <a:xfrm>
              <a:off x="1527364" y="4320973"/>
              <a:ext cx="6869202" cy="1418675"/>
              <a:chOff x="1202316" y="5066857"/>
              <a:chExt cx="6869202" cy="1418675"/>
            </a:xfrm>
          </p:grpSpPr>
          <p:sp>
            <p:nvSpPr>
              <p:cNvPr id="48" name="직사각형 47"/>
              <p:cNvSpPr/>
              <p:nvPr/>
            </p:nvSpPr>
            <p:spPr>
              <a:xfrm>
                <a:off x="1202316" y="5273300"/>
                <a:ext cx="605293" cy="553997"/>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20603020101020101" pitchFamily="18" charset="-127"/>
                </a:endParaRPr>
              </a:p>
            </p:txBody>
          </p:sp>
          <p:sp>
            <p:nvSpPr>
              <p:cNvPr id="49" name="직사각형 48"/>
              <p:cNvSpPr/>
              <p:nvPr/>
            </p:nvSpPr>
            <p:spPr>
              <a:xfrm>
                <a:off x="2605837" y="5273300"/>
                <a:ext cx="1107569" cy="800219"/>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B0503030303020204" pitchFamily="34" charset="0"/>
                </a:endParaRPr>
              </a:p>
              <a:p>
                <a:pPr algn="ctr" latinLnBrk="0">
                  <a:defRPr/>
                </a:pPr>
                <a:r>
                  <a:rPr lang="en-US" altLang="ko-KR" sz="1200" kern="0" dirty="0">
                    <a:solidFill>
                      <a:prstClr val="black"/>
                    </a:solidFill>
                    <a:latin typeface="Arial" panose="020B0604020202020204" pitchFamily="34" charset="0"/>
                    <a:ea typeface="SamsungOne 400" panose="020B0503030303020204" pitchFamily="34" charset="0"/>
                  </a:rPr>
                  <a:t>111-2222</a:t>
                </a:r>
                <a:endParaRPr lang="ko-KR" altLang="en-US" sz="825" kern="0" dirty="0">
                  <a:solidFill>
                    <a:prstClr val="black"/>
                  </a:solidFill>
                  <a:latin typeface="Arial" panose="020B0604020202020204" pitchFamily="34" charset="0"/>
                  <a:ea typeface="SamsungOne 400" panose="02020603020101020101" pitchFamily="18" charset="-127"/>
                </a:endParaRPr>
              </a:p>
            </p:txBody>
          </p:sp>
          <p:sp>
            <p:nvSpPr>
              <p:cNvPr id="50" name="직사각형 49"/>
              <p:cNvSpPr/>
              <p:nvPr/>
            </p:nvSpPr>
            <p:spPr>
              <a:xfrm>
                <a:off x="4546595" y="5273300"/>
                <a:ext cx="1402521" cy="800219"/>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B0503030303020204" pitchFamily="34" charset="0"/>
                </a:endParaRPr>
              </a:p>
              <a:p>
                <a:pPr algn="ctr" latinLnBrk="0">
                  <a:defRPr/>
                </a:pPr>
                <a:r>
                  <a:rPr lang="en-US" altLang="ko-KR" sz="1200" kern="0" dirty="0">
                    <a:solidFill>
                      <a:prstClr val="black"/>
                    </a:solidFill>
                    <a:latin typeface="Arial" panose="020B0604020202020204" pitchFamily="34" charset="0"/>
                    <a:ea typeface="SamsungOne 400" panose="020B0503030303020204" pitchFamily="34" charset="0"/>
                  </a:rPr>
                  <a:t>02-111-2222</a:t>
                </a:r>
                <a:endParaRPr lang="ko-KR" altLang="en-US" sz="825" kern="0" dirty="0">
                  <a:solidFill>
                    <a:prstClr val="black"/>
                  </a:solidFill>
                  <a:latin typeface="Arial" panose="020B0604020202020204" pitchFamily="34" charset="0"/>
                  <a:ea typeface="SamsungOne 400" panose="02020603020101020101" pitchFamily="18" charset="-127"/>
                </a:endParaRPr>
              </a:p>
            </p:txBody>
          </p:sp>
          <p:sp>
            <p:nvSpPr>
              <p:cNvPr id="51" name="직사각형 50"/>
              <p:cNvSpPr/>
              <p:nvPr/>
            </p:nvSpPr>
            <p:spPr>
              <a:xfrm>
                <a:off x="6367631" y="5273300"/>
                <a:ext cx="1703887" cy="800219"/>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B0503030303020204" pitchFamily="34" charset="0"/>
                </a:endParaRPr>
              </a:p>
              <a:p>
                <a:pPr algn="ctr" latinLnBrk="0">
                  <a:defRPr/>
                </a:pPr>
                <a:r>
                  <a:rPr lang="en-US" altLang="ko-KR" sz="1200" kern="0" dirty="0">
                    <a:solidFill>
                      <a:prstClr val="black"/>
                    </a:solidFill>
                    <a:latin typeface="Arial" panose="020B0604020202020204" pitchFamily="34" charset="0"/>
                    <a:ea typeface="SamsungOne 400" panose="020B0503030303020204" pitchFamily="34" charset="0"/>
                  </a:rPr>
                  <a:t>+82-2-111-2222</a:t>
                </a:r>
                <a:endParaRPr lang="ko-KR" altLang="en-US" sz="825" kern="0" dirty="0">
                  <a:solidFill>
                    <a:prstClr val="black"/>
                  </a:solidFill>
                  <a:latin typeface="Arial" panose="020B0604020202020204" pitchFamily="34" charset="0"/>
                  <a:ea typeface="SamsungOne 400" panose="02020603020101020101" pitchFamily="18" charset="-127"/>
                </a:endParaRPr>
              </a:p>
            </p:txBody>
          </p:sp>
          <p:sp>
            <p:nvSpPr>
              <p:cNvPr id="52" name="막힌 원호 51"/>
              <p:cNvSpPr/>
              <p:nvPr/>
            </p:nvSpPr>
            <p:spPr>
              <a:xfrm rot="5400000">
                <a:off x="3153239" y="5258636"/>
                <a:ext cx="1214554" cy="830996"/>
              </a:xfrm>
              <a:prstGeom prst="blockArc">
                <a:avLst>
                  <a:gd name="adj1" fmla="val 10800000"/>
                  <a:gd name="adj2" fmla="val 87378"/>
                  <a:gd name="adj3" fmla="val 11174"/>
                </a:avLst>
              </a:prstGeom>
              <a:gradFill rotWithShape="1">
                <a:gsLst>
                  <a:gs pos="0">
                    <a:schemeClr val="bg1">
                      <a:lumMod val="95000"/>
                    </a:schemeClr>
                  </a:gs>
                  <a:gs pos="35000">
                    <a:schemeClr val="bg1">
                      <a:lumMod val="75000"/>
                    </a:schemeClr>
                  </a:gs>
                  <a:gs pos="100000">
                    <a:schemeClr val="bg1">
                      <a:lumMod val="65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latinLnBrk="0">
                  <a:defRPr/>
                </a:pPr>
                <a:endParaRPr lang="ko-KR" altLang="en-US" sz="1151" kern="0" dirty="0">
                  <a:solidFill>
                    <a:prstClr val="black"/>
                  </a:solidFill>
                  <a:latin typeface="Arial" panose="020B0604020202020204" pitchFamily="34" charset="0"/>
                  <a:ea typeface="SamsungOne 400" panose="02020603020101020101" pitchFamily="18" charset="-127"/>
                </a:endParaRPr>
              </a:p>
            </p:txBody>
          </p:sp>
          <p:sp>
            <p:nvSpPr>
              <p:cNvPr id="53" name="막힌 원호 52"/>
              <p:cNvSpPr/>
              <p:nvPr/>
            </p:nvSpPr>
            <p:spPr>
              <a:xfrm rot="5400000">
                <a:off x="5335827" y="5258636"/>
                <a:ext cx="1214554" cy="830996"/>
              </a:xfrm>
              <a:prstGeom prst="blockArc">
                <a:avLst>
                  <a:gd name="adj1" fmla="val 10800000"/>
                  <a:gd name="adj2" fmla="val 87378"/>
                  <a:gd name="adj3" fmla="val 11174"/>
                </a:avLst>
              </a:prstGeom>
              <a:gradFill rotWithShape="1">
                <a:gsLst>
                  <a:gs pos="0">
                    <a:schemeClr val="bg1">
                      <a:lumMod val="95000"/>
                    </a:schemeClr>
                  </a:gs>
                  <a:gs pos="35000">
                    <a:schemeClr val="bg1">
                      <a:lumMod val="75000"/>
                    </a:schemeClr>
                  </a:gs>
                  <a:gs pos="100000">
                    <a:schemeClr val="bg1">
                      <a:lumMod val="65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latinLnBrk="0">
                  <a:defRPr/>
                </a:pPr>
                <a:endParaRPr lang="ko-KR" altLang="en-US" sz="1151" kern="0" dirty="0">
                  <a:solidFill>
                    <a:prstClr val="black"/>
                  </a:solidFill>
                  <a:latin typeface="Arial" panose="020B0604020202020204" pitchFamily="34" charset="0"/>
                  <a:ea typeface="SamsungOne 400" panose="02020603020101020101" pitchFamily="18" charset="-127"/>
                </a:endParaRPr>
              </a:p>
            </p:txBody>
          </p:sp>
          <p:sp>
            <p:nvSpPr>
              <p:cNvPr id="54" name="직사각형 53"/>
              <p:cNvSpPr/>
              <p:nvPr/>
            </p:nvSpPr>
            <p:spPr>
              <a:xfrm>
                <a:off x="1354459" y="6146977"/>
                <a:ext cx="2129216" cy="338555"/>
              </a:xfrm>
              <a:prstGeom prst="rect">
                <a:avLst/>
              </a:prstGeom>
            </p:spPr>
            <p:txBody>
              <a:bodyPr wrap="none">
                <a:spAutoFit/>
              </a:bodyPr>
              <a:lstStyle/>
              <a:p>
                <a:pPr algn="ctr" latinLnBrk="0">
                  <a:defRPr/>
                </a:pPr>
                <a:r>
                  <a:rPr lang="en-US" altLang="ko-KR" sz="1050" kern="0">
                    <a:solidFill>
                      <a:prstClr val="black"/>
                    </a:solidFill>
                    <a:latin typeface="Arial" panose="020B0604020202020204" pitchFamily="34" charset="0"/>
                    <a:ea typeface="SamsungOne 700" panose="020B0803030303020204" pitchFamily="34" charset="0"/>
                  </a:rPr>
                  <a:t>misma ciudad/provincia</a:t>
                </a:r>
                <a:endParaRPr lang="ko-KR" altLang="en-US" sz="1050" kern="0" dirty="0">
                  <a:solidFill>
                    <a:prstClr val="black"/>
                  </a:solidFill>
                  <a:latin typeface="Arial" panose="020B0604020202020204" pitchFamily="34" charset="0"/>
                  <a:ea typeface="SamsungOne 400" panose="02020603020101020101" pitchFamily="18" charset="-127"/>
                </a:endParaRPr>
              </a:p>
            </p:txBody>
          </p:sp>
          <p:sp>
            <p:nvSpPr>
              <p:cNvPr id="55" name="직사각형 54"/>
              <p:cNvSpPr/>
              <p:nvPr/>
            </p:nvSpPr>
            <p:spPr>
              <a:xfrm>
                <a:off x="4533020" y="6146977"/>
                <a:ext cx="1165276" cy="338555"/>
              </a:xfrm>
              <a:prstGeom prst="rect">
                <a:avLst/>
              </a:prstGeom>
            </p:spPr>
            <p:txBody>
              <a:bodyPr wrap="none">
                <a:spAutoFit/>
              </a:bodyPr>
              <a:lstStyle/>
              <a:p>
                <a:pPr algn="ctr" latinLnBrk="0">
                  <a:defRPr/>
                </a:pPr>
                <a:r>
                  <a:rPr lang="en-US" altLang="ko-KR" sz="1050" kern="0">
                    <a:solidFill>
                      <a:prstClr val="black"/>
                    </a:solidFill>
                    <a:latin typeface="Arial" panose="020B0604020202020204" pitchFamily="34" charset="0"/>
                    <a:ea typeface="SamsungOne 700" panose="020B0803030303020204" pitchFamily="34" charset="0"/>
                  </a:rPr>
                  <a:t>mismo país</a:t>
                </a:r>
                <a:endParaRPr lang="ko-KR" altLang="en-US" sz="1050" kern="0" dirty="0">
                  <a:solidFill>
                    <a:prstClr val="black"/>
                  </a:solidFill>
                  <a:latin typeface="Arial" panose="020B0604020202020204" pitchFamily="34" charset="0"/>
                  <a:ea typeface="Arial Unicode MS" panose="020B0600000101010101" charset="-127"/>
                </a:endParaRPr>
              </a:p>
            </p:txBody>
          </p:sp>
          <p:cxnSp>
            <p:nvCxnSpPr>
              <p:cNvPr id="56" name="구부러진 연결선 55"/>
              <p:cNvCxnSpPr>
                <a:stCxn id="48" idx="0"/>
                <a:endCxn id="49" idx="0"/>
              </p:cNvCxnSpPr>
              <p:nvPr/>
            </p:nvCxnSpPr>
            <p:spPr>
              <a:xfrm rot="5400000" flipH="1" flipV="1">
                <a:off x="2332292" y="4445970"/>
                <a:ext cx="16933" cy="1654660"/>
              </a:xfrm>
              <a:prstGeom prst="curvedConnector3">
                <a:avLst>
                  <a:gd name="adj1" fmla="val 1800000"/>
                </a:avLst>
              </a:prstGeom>
              <a:noFill/>
              <a:ln w="9525" cap="flat" cmpd="sng" algn="ctr">
                <a:solidFill>
                  <a:srgbClr val="193EB0"/>
                </a:solidFill>
                <a:prstDash val="solid"/>
                <a:tailEnd type="triangle"/>
              </a:ln>
              <a:effectLst/>
            </p:spPr>
          </p:cxnSp>
          <p:cxnSp>
            <p:nvCxnSpPr>
              <p:cNvPr id="57" name="구부러진 연결선 56"/>
              <p:cNvCxnSpPr>
                <a:stCxn id="48" idx="0"/>
                <a:endCxn id="50" idx="0"/>
              </p:cNvCxnSpPr>
              <p:nvPr/>
            </p:nvCxnSpPr>
            <p:spPr>
              <a:xfrm rot="5400000" flipH="1" flipV="1">
                <a:off x="3376409" y="3401853"/>
                <a:ext cx="16933" cy="3742894"/>
              </a:xfrm>
              <a:prstGeom prst="curvedConnector3">
                <a:avLst>
                  <a:gd name="adj1" fmla="val 1800000"/>
                </a:avLst>
              </a:prstGeom>
              <a:noFill/>
              <a:ln w="9525" cap="flat" cmpd="sng" algn="ctr">
                <a:solidFill>
                  <a:srgbClr val="193EB0"/>
                </a:solidFill>
                <a:prstDash val="solid"/>
                <a:tailEnd type="triangle"/>
              </a:ln>
              <a:effectLst/>
            </p:spPr>
          </p:cxnSp>
          <p:cxnSp>
            <p:nvCxnSpPr>
              <p:cNvPr id="58" name="구부러진 연결선 57"/>
              <p:cNvCxnSpPr>
                <a:stCxn id="48" idx="0"/>
                <a:endCxn id="51" idx="0"/>
              </p:cNvCxnSpPr>
              <p:nvPr/>
            </p:nvCxnSpPr>
            <p:spPr>
              <a:xfrm rot="5400000" flipH="1" flipV="1">
                <a:off x="4362269" y="2415993"/>
                <a:ext cx="16933" cy="5714613"/>
              </a:xfrm>
              <a:prstGeom prst="curvedConnector3">
                <a:avLst>
                  <a:gd name="adj1" fmla="val 1800000"/>
                </a:avLst>
              </a:prstGeom>
              <a:noFill/>
              <a:ln w="9525" cap="flat" cmpd="sng" algn="ctr">
                <a:solidFill>
                  <a:srgbClr val="193EB0"/>
                </a:solidFill>
                <a:prstDash val="solid"/>
                <a:tailEnd type="triangle"/>
              </a:ln>
              <a:effectLst/>
            </p:spPr>
          </p:cxnSp>
        </p:grpSp>
      </p:grpSp>
      <p:sp>
        <p:nvSpPr>
          <p:cNvPr id="24" name="직사각형 23">
            <a:extLst>
              <a:ext uri="{FF2B5EF4-FFF2-40B4-BE49-F238E27FC236}">
                <a16:creationId xmlns:a16="http://schemas.microsoft.com/office/drawing/2014/main" id="{368AC0E2-5236-4B99-A9AA-F578E1FACA33}"/>
              </a:ext>
            </a:extLst>
          </p:cNvPr>
          <p:cNvSpPr/>
          <p:nvPr/>
        </p:nvSpPr>
        <p:spPr>
          <a:xfrm>
            <a:off x="1407519" y="1624021"/>
            <a:ext cx="6474619" cy="901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incluye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To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formato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identificador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absoluto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SP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CSE.
Target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naturaleza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API RESTful.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hospeda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CSE, que es un CSE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hospedaje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nvGrpSpPr>
          <p:cNvPr id="25" name="그룹 24">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26" name="직사각형 25">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4" name="직사각형 33">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Solicitar información de destino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5" name="직사각형 3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ID de recurso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2056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40278" y="1972805"/>
            <a:ext cx="5373989" cy="242374"/>
            <a:chOff x="1469169" y="3089668"/>
            <a:chExt cx="7165318" cy="323165"/>
          </a:xfrm>
        </p:grpSpPr>
        <p:sp>
          <p:nvSpPr>
            <p:cNvPr id="36" name="TextBox 35">
              <a:extLst>
                <a:ext uri="{FF2B5EF4-FFF2-40B4-BE49-F238E27FC236}">
                  <a16:creationId xmlns:a16="http://schemas.microsoft.com/office/drawing/2014/main" id="{AC6CD641-72AA-4DFA-B906-D8A1061A7519}"/>
                </a:ext>
              </a:extLst>
            </p:cNvPr>
            <p:cNvSpPr txBox="1"/>
            <p:nvPr/>
          </p:nvSpPr>
          <p:spPr>
            <a:xfrm>
              <a:off x="1553292" y="3089668"/>
              <a:ext cx="7081195" cy="323165"/>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apt-get update</a:t>
              </a:r>
            </a:p>
          </p:txBody>
        </p:sp>
        <p:sp>
          <p:nvSpPr>
            <p:cNvPr id="37" name="직사각형 36">
              <a:extLst>
                <a:ext uri="{FF2B5EF4-FFF2-40B4-BE49-F238E27FC236}">
                  <a16:creationId xmlns:a16="http://schemas.microsoft.com/office/drawing/2014/main" id="{D7E1DF26-A3F0-4D2D-BD6D-BD4518BA3DD8}"/>
                </a:ext>
              </a:extLst>
            </p:cNvPr>
            <p:cNvSpPr/>
            <p:nvPr/>
          </p:nvSpPr>
          <p:spPr>
            <a:xfrm>
              <a:off x="1469169" y="3089668"/>
              <a:ext cx="84122" cy="292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latin typeface="D2Coding" panose="020B0609020101020101" pitchFamily="49" charset="-127"/>
                <a:ea typeface="D2Coding" panose="020B0609020101020101" pitchFamily="49" charset="-127"/>
              </a:endParaRPr>
            </a:p>
          </p:txBody>
        </p:sp>
      </p:grpSp>
      <p:grpSp>
        <p:nvGrpSpPr>
          <p:cNvPr id="3" name="그룹 2"/>
          <p:cNvGrpSpPr/>
          <p:nvPr/>
        </p:nvGrpSpPr>
        <p:grpSpPr>
          <a:xfrm>
            <a:off x="1640278" y="2623956"/>
            <a:ext cx="5373989" cy="242374"/>
            <a:chOff x="1469169" y="3979181"/>
            <a:chExt cx="7165318" cy="323165"/>
          </a:xfrm>
        </p:grpSpPr>
        <p:sp>
          <p:nvSpPr>
            <p:cNvPr id="39" name="TextBox 38">
              <a:extLst>
                <a:ext uri="{FF2B5EF4-FFF2-40B4-BE49-F238E27FC236}">
                  <a16:creationId xmlns:a16="http://schemas.microsoft.com/office/drawing/2014/main" id="{328DB8D0-16A9-4256-9478-55AC6EA93D8E}"/>
                </a:ext>
              </a:extLst>
            </p:cNvPr>
            <p:cNvSpPr txBox="1"/>
            <p:nvPr/>
          </p:nvSpPr>
          <p:spPr>
            <a:xfrm>
              <a:off x="1553292" y="3979181"/>
              <a:ext cx="7081195" cy="323165"/>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apt-get install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a:t>
              </a:r>
              <a:endPar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40" name="직사각형 39">
              <a:extLst>
                <a:ext uri="{FF2B5EF4-FFF2-40B4-BE49-F238E27FC236}">
                  <a16:creationId xmlns:a16="http://schemas.microsoft.com/office/drawing/2014/main" id="{26153B2E-4E14-459D-9379-934D659C9383}"/>
                </a:ext>
              </a:extLst>
            </p:cNvPr>
            <p:cNvSpPr/>
            <p:nvPr/>
          </p:nvSpPr>
          <p:spPr>
            <a:xfrm>
              <a:off x="1469169" y="3979181"/>
              <a:ext cx="84122" cy="292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latin typeface="D2Coding" panose="020B0609020101020101" pitchFamily="49" charset="-127"/>
                <a:ea typeface="D2Coding" panose="020B0609020101020101" pitchFamily="49" charset="-127"/>
              </a:endParaRPr>
            </a:p>
          </p:txBody>
        </p:sp>
      </p:grpSp>
      <p:grpSp>
        <p:nvGrpSpPr>
          <p:cNvPr id="4" name="그룹 3"/>
          <p:cNvGrpSpPr/>
          <p:nvPr/>
        </p:nvGrpSpPr>
        <p:grpSpPr>
          <a:xfrm>
            <a:off x="1640278" y="3284910"/>
            <a:ext cx="5373989" cy="392415"/>
            <a:chOff x="1469169" y="4841839"/>
            <a:chExt cx="7165318" cy="523220"/>
          </a:xfrm>
        </p:grpSpPr>
        <p:sp>
          <p:nvSpPr>
            <p:cNvPr id="42" name="TextBox 41">
              <a:extLst>
                <a:ext uri="{FF2B5EF4-FFF2-40B4-BE49-F238E27FC236}">
                  <a16:creationId xmlns:a16="http://schemas.microsoft.com/office/drawing/2014/main" id="{BBBB12AA-F870-4D35-B38E-9FF0056FB4C1}"/>
                </a:ext>
              </a:extLst>
            </p:cNvPr>
            <p:cNvSpPr txBox="1"/>
            <p:nvPr/>
          </p:nvSpPr>
          <p:spPr>
            <a:xfrm>
              <a:off x="1553292" y="4841839"/>
              <a:ext cx="7081195" cy="523220"/>
            </a:xfrm>
            <a:prstGeom prst="rect">
              <a:avLst/>
            </a:prstGeom>
            <a:solidFill>
              <a:schemeClr val="tx1"/>
            </a:solidFill>
          </p:spPr>
          <p:txBody>
            <a:bodyPr wrap="square" rtlCol="0">
              <a:spAutoFit/>
            </a:bodyPr>
            <a:lstStyle/>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service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restart</a:t>
              </a:r>
            </a:p>
            <a:p>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975"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nginx</a:t>
              </a:r>
              <a:r>
                <a:rPr lang="en-US" altLang="ko-KR" sz="975"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-v</a:t>
              </a:r>
            </a:p>
          </p:txBody>
        </p:sp>
        <p:sp>
          <p:nvSpPr>
            <p:cNvPr id="43" name="직사각형 42">
              <a:extLst>
                <a:ext uri="{FF2B5EF4-FFF2-40B4-BE49-F238E27FC236}">
                  <a16:creationId xmlns:a16="http://schemas.microsoft.com/office/drawing/2014/main" id="{155CF1CF-5076-4C44-AEC1-43844297C8E9}"/>
                </a:ext>
              </a:extLst>
            </p:cNvPr>
            <p:cNvSpPr/>
            <p:nvPr/>
          </p:nvSpPr>
          <p:spPr>
            <a:xfrm>
              <a:off x="1469169" y="4841839"/>
              <a:ext cx="84122" cy="4924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latin typeface="D2Coding" panose="020B0609020101020101" pitchFamily="49" charset="-127"/>
                <a:ea typeface="D2Coding" panose="020B0609020101020101" pitchFamily="49" charset="-127"/>
              </a:endParaRP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Nginx</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0" name="그룹 19">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21" name="직사각형 20">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pPr>
              <a:r>
                <a:rPr lang="en-US" altLang="ko-KR" sz="1050">
                  <a:solidFill>
                    <a:schemeClr val="tx1"/>
                  </a:solidFill>
                  <a:latin typeface="Arial" panose="020B0604020202020204" pitchFamily="34" charset="0"/>
                  <a:ea typeface="SamsungOne 400" panose="020B0503030303020204" pitchFamily="34" charset="0"/>
                </a:rPr>
                <a:t>Descripción general e instalación de Nginx</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25" name="내용 개체 틀 2">
            <a:extLst>
              <a:ext uri="{FF2B5EF4-FFF2-40B4-BE49-F238E27FC236}">
                <a16:creationId xmlns:a16="http://schemas.microsoft.com/office/drawing/2014/main" id="{8CEE8639-DC73-47C8-BF95-1073ED6314DD}"/>
              </a:ext>
            </a:extLst>
          </p:cNvPr>
          <p:cNvSpPr txBox="1">
            <a:spLocks/>
          </p:cNvSpPr>
          <p:nvPr/>
        </p:nvSpPr>
        <p:spPr>
          <a:xfrm>
            <a:off x="1448941" y="1721835"/>
            <a:ext cx="6500738" cy="283421"/>
          </a:xfrm>
          <a:prstGeom prst="rect">
            <a:avLst/>
          </a:prstGeom>
        </p:spPr>
        <p:txBody>
          <a:bodyPr vert="horz" lIns="68580" tIns="34290" rIns="68580" bIns="34290" rtlCol="0">
            <a:normAutofit/>
          </a:bodyPr>
          <a:lstStyle>
            <a:lvl1pPr marL="281361" indent="-281361" algn="l" defTabSz="1125444" rtl="0" eaLnBrk="1" latinLnBrk="0" hangingPunct="1">
              <a:lnSpc>
                <a:spcPct val="110000"/>
              </a:lnSpc>
              <a:spcBef>
                <a:spcPts val="1231"/>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1pPr>
            <a:lvl2pPr marL="844083"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2pPr>
            <a:lvl3pPr marL="1406804"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3pPr>
            <a:lvl4pPr marL="1969526"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4pPr>
            <a:lvl5pPr marL="2532248"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5pPr>
            <a:lvl6pPr marL="3094970"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lvl="1" indent="0" defTabSz="685800">
              <a:lnSpc>
                <a:spcPct val="100000"/>
              </a:lnSpc>
              <a:spcBef>
                <a:spcPts val="450"/>
              </a:spcBef>
              <a:spcAft>
                <a:spcPts val="450"/>
              </a:spcAft>
              <a:buClr>
                <a:srgbClr val="193EB0"/>
              </a:buClr>
              <a:buNone/>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3. Actualizar la información del paquete fuente APT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6" name="내용 개체 틀 2">
            <a:extLst>
              <a:ext uri="{FF2B5EF4-FFF2-40B4-BE49-F238E27FC236}">
                <a16:creationId xmlns:a16="http://schemas.microsoft.com/office/drawing/2014/main" id="{8CEE8639-DC73-47C8-BF95-1073ED6314DD}"/>
              </a:ext>
            </a:extLst>
          </p:cNvPr>
          <p:cNvSpPr txBox="1">
            <a:spLocks/>
          </p:cNvSpPr>
          <p:nvPr/>
        </p:nvSpPr>
        <p:spPr>
          <a:xfrm>
            <a:off x="1448941" y="2375959"/>
            <a:ext cx="6500738" cy="283421"/>
          </a:xfrm>
          <a:prstGeom prst="rect">
            <a:avLst/>
          </a:prstGeom>
        </p:spPr>
        <p:txBody>
          <a:bodyPr vert="horz" lIns="68580" tIns="34290" rIns="68580" bIns="34290" rtlCol="0">
            <a:normAutofit/>
          </a:bodyPr>
          <a:lstStyle>
            <a:lvl1pPr marL="281361" indent="-281361" algn="l" defTabSz="1125444" rtl="0" eaLnBrk="1" latinLnBrk="0" hangingPunct="1">
              <a:lnSpc>
                <a:spcPct val="110000"/>
              </a:lnSpc>
              <a:spcBef>
                <a:spcPts val="1231"/>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1pPr>
            <a:lvl2pPr marL="844083"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2pPr>
            <a:lvl3pPr marL="1406804"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3pPr>
            <a:lvl4pPr marL="1969526"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4pPr>
            <a:lvl5pPr marL="2532248"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5pPr>
            <a:lvl6pPr marL="3094970"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lvl="1" indent="0" defTabSz="685800">
              <a:lnSpc>
                <a:spcPct val="100000"/>
              </a:lnSpc>
              <a:spcBef>
                <a:spcPts val="450"/>
              </a:spcBef>
              <a:spcAft>
                <a:spcPts val="450"/>
              </a:spcAft>
              <a:buClr>
                <a:srgbClr val="193EB0"/>
              </a:buClr>
              <a:buNone/>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4. Instalar Nginx</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7" name="내용 개체 틀 2">
            <a:extLst>
              <a:ext uri="{FF2B5EF4-FFF2-40B4-BE49-F238E27FC236}">
                <a16:creationId xmlns:a16="http://schemas.microsoft.com/office/drawing/2014/main" id="{8CEE8639-DC73-47C8-BF95-1073ED6314DD}"/>
              </a:ext>
            </a:extLst>
          </p:cNvPr>
          <p:cNvSpPr txBox="1">
            <a:spLocks/>
          </p:cNvSpPr>
          <p:nvPr/>
        </p:nvSpPr>
        <p:spPr>
          <a:xfrm>
            <a:off x="1448941" y="3027749"/>
            <a:ext cx="6500738" cy="283421"/>
          </a:xfrm>
          <a:prstGeom prst="rect">
            <a:avLst/>
          </a:prstGeom>
        </p:spPr>
        <p:txBody>
          <a:bodyPr vert="horz" lIns="68580" tIns="34290" rIns="68580" bIns="34290" rtlCol="0">
            <a:normAutofit/>
          </a:bodyPr>
          <a:lstStyle>
            <a:lvl1pPr marL="281361" indent="-281361" algn="l" defTabSz="1125444" rtl="0" eaLnBrk="1" latinLnBrk="0" hangingPunct="1">
              <a:lnSpc>
                <a:spcPct val="110000"/>
              </a:lnSpc>
              <a:spcBef>
                <a:spcPts val="1231"/>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1pPr>
            <a:lvl2pPr marL="844083"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2pPr>
            <a:lvl3pPr marL="1406804"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3pPr>
            <a:lvl4pPr marL="1969526"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4pPr>
            <a:lvl5pPr marL="2532248"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5pPr>
            <a:lvl6pPr marL="3094970"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lvl="1" indent="0" defTabSz="685800">
              <a:lnSpc>
                <a:spcPct val="100000"/>
              </a:lnSpc>
              <a:spcBef>
                <a:spcPts val="450"/>
              </a:spcBef>
              <a:spcAft>
                <a:spcPts val="450"/>
              </a:spcAft>
              <a:buClr>
                <a:srgbClr val="193EB0"/>
              </a:buClr>
              <a:buNone/>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5. Ejecutar Nginx</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3428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E420747-CFD0-492C-B1EE-080E9E6736A2}"/>
              </a:ext>
            </a:extLst>
          </p:cNvPr>
          <p:cNvPicPr>
            <a:picLocks noChangeAspect="1"/>
          </p:cNvPicPr>
          <p:nvPr/>
        </p:nvPicPr>
        <p:blipFill>
          <a:blip r:embed="rId3"/>
          <a:stretch>
            <a:fillRect/>
          </a:stretch>
        </p:blipFill>
        <p:spPr>
          <a:xfrm>
            <a:off x="1508342" y="2080408"/>
            <a:ext cx="4329369" cy="2601419"/>
          </a:xfrm>
          <a:prstGeom prst="rect">
            <a:avLst/>
          </a:prstGeom>
        </p:spPr>
      </p:pic>
      <p:sp>
        <p:nvSpPr>
          <p:cNvPr id="14" name="직사각형 1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Nginx</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5" name="그룹 14">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16" name="직사각형 15">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pPr>
              <a:r>
                <a:rPr lang="en-US" altLang="ko-KR" sz="1050">
                  <a:solidFill>
                    <a:schemeClr val="tx1"/>
                  </a:solidFill>
                  <a:latin typeface="Arial" panose="020B0604020202020204" pitchFamily="34" charset="0"/>
                  <a:ea typeface="SamsungOne 400" panose="020B0503030303020204" pitchFamily="34" charset="0"/>
                </a:rPr>
                <a:t>Configuración de nginx.conf</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B16091E-9066-4261-A10A-1215AC41DB75}"/>
              </a:ext>
            </a:extLst>
          </p:cNvPr>
          <p:cNvSpPr/>
          <p:nvPr/>
        </p:nvSpPr>
        <p:spPr>
          <a:xfrm>
            <a:off x="1391842" y="1571466"/>
            <a:ext cx="6557837"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latinLnBrk="0">
              <a:spcAft>
                <a:spcPts val="450"/>
              </a:spcAft>
              <a:buClr>
                <a:srgbClr val="193EB0"/>
              </a:buClr>
              <a:buFont typeface="SamsungOne 400" panose="020B0503030303020204" pitchFamily="34" charset="0"/>
              <a:buChar char="‣"/>
            </a:pPr>
            <a:r>
              <a:rPr lang="en-US" altLang="ko-KR" sz="975" dirty="0">
                <a:solidFill>
                  <a:srgbClr val="1429A0"/>
                </a:solidFill>
                <a:latin typeface="Arial" panose="020B0604020202020204" pitchFamily="34" charset="0"/>
                <a:ea typeface="SamsungOne 400" panose="020B0503030303020204" pitchFamily="34" charset="0"/>
              </a:rPr>
              <a:t>/</a:t>
            </a:r>
            <a:r>
              <a:rPr lang="en-US" altLang="ko-KR" sz="975" dirty="0" err="1">
                <a:solidFill>
                  <a:srgbClr val="1429A0"/>
                </a:solidFill>
                <a:latin typeface="Arial" panose="020B0604020202020204" pitchFamily="34" charset="0"/>
                <a:ea typeface="SamsungOne 400" panose="020B0503030303020204" pitchFamily="34" charset="0"/>
              </a:rPr>
              <a:t>etc</a:t>
            </a:r>
            <a:r>
              <a:rPr lang="en-US" altLang="ko-KR" sz="975" dirty="0">
                <a:solidFill>
                  <a:srgbClr val="1429A0"/>
                </a:solidFill>
                <a:latin typeface="Arial" panose="020B0604020202020204" pitchFamily="34" charset="0"/>
                <a:ea typeface="SamsungOne 400" panose="020B0503030303020204" pitchFamily="34" charset="0"/>
              </a:rPr>
              <a:t>/nginx/</a:t>
            </a:r>
            <a:r>
              <a:rPr lang="en-US" altLang="ko-KR" sz="975" dirty="0" err="1">
                <a:solidFill>
                  <a:srgbClr val="1429A0"/>
                </a:solidFill>
                <a:latin typeface="Arial" panose="020B0604020202020204" pitchFamily="34" charset="0"/>
                <a:ea typeface="SamsungOne 400" panose="020B0503030303020204" pitchFamily="34" charset="0"/>
              </a:rPr>
              <a:t>nginx.conf</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lvl="1" indent="-136922" latinLnBrk="0">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ubicada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dentro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77305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CB4E3B6E-E097-4250-93A3-7FD8342D384D}"/>
              </a:ext>
            </a:extLst>
          </p:cNvPr>
          <p:cNvSpPr txBox="1"/>
          <p:nvPr/>
        </p:nvSpPr>
        <p:spPr>
          <a:xfrm>
            <a:off x="4412789" y="1813703"/>
            <a:ext cx="3453069" cy="2943113"/>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en-US" altLang="ko-KR" sz="975" dirty="0">
                <a:latin typeface="D2Coding" panose="020B0609020101020101" pitchFamily="49" charset="-127"/>
                <a:ea typeface="D2Coding" panose="020B0609020101020101" pitchFamily="49" charset="-127"/>
              </a:rPr>
              <a:t># /etc/nginx/sites-available/example.com</a:t>
            </a:r>
          </a:p>
          <a:p>
            <a:endParaRPr lang="en-US" altLang="ko-KR" sz="975" dirty="0">
              <a:latin typeface="D2Coding" panose="020B0609020101020101" pitchFamily="49" charset="-127"/>
              <a:ea typeface="D2Coding" panose="020B0609020101020101" pitchFamily="49" charset="-127"/>
            </a:endParaRPr>
          </a:p>
          <a:p>
            <a:r>
              <a:rPr lang="en-US" altLang="ko-KR" sz="975" dirty="0">
                <a:latin typeface="D2Coding" panose="020B0609020101020101" pitchFamily="49" charset="-127"/>
                <a:ea typeface="D2Coding" panose="020B0609020101020101" pitchFamily="49" charset="-127"/>
              </a:rPr>
              <a:t>server {</a:t>
            </a:r>
          </a:p>
          <a:p>
            <a:r>
              <a:rPr lang="en-US" altLang="ko-KR" sz="975" dirty="0">
                <a:latin typeface="D2Coding" panose="020B0609020101020101" pitchFamily="49" charset="-127"/>
                <a:ea typeface="D2Coding" panose="020B0609020101020101" pitchFamily="49" charset="-127"/>
              </a:rPr>
              <a:t>    location /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    location /images/ {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    location /blog/ {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    location /planet/ {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    location /planet/blog/ {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a:t>
            </a:r>
            <a:endParaRPr lang="ko-KR" altLang="en-US" sz="975" dirty="0">
              <a:latin typeface="D2Coding" panose="020B0609020101020101" pitchFamily="49" charset="-127"/>
              <a:ea typeface="D2Coding" panose="020B0609020101020101" pitchFamily="49" charset="-127"/>
            </a:endParaRPr>
          </a:p>
        </p:txBody>
      </p:sp>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Nginx</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6" name="그룹 15">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17" name="직사각형 16">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pPr>
              <a:r>
                <a:rPr lang="en-US" altLang="ko-KR" sz="1050" dirty="0" err="1">
                  <a:solidFill>
                    <a:schemeClr val="tx1"/>
                  </a:solidFill>
                  <a:latin typeface="Arial" panose="020B0604020202020204" pitchFamily="34" charset="0"/>
                  <a:ea typeface="SamsungOne 400" panose="020B0503030303020204" pitchFamily="34" charset="0"/>
                </a:rPr>
                <a:t>nginx.conf</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Configuración</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B16091E-9066-4261-A10A-1215AC41DB75}"/>
              </a:ext>
            </a:extLst>
          </p:cNvPr>
          <p:cNvSpPr/>
          <p:nvPr/>
        </p:nvSpPr>
        <p:spPr>
          <a:xfrm>
            <a:off x="1391842" y="1583497"/>
            <a:ext cx="6557837"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fontAlgn="base" latinLnBrk="0">
              <a:spcBef>
                <a:spcPct val="0"/>
              </a:spcBef>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Bloque de ubicación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1" name="직사각형 20">
            <a:extLst>
              <a:ext uri="{FF2B5EF4-FFF2-40B4-BE49-F238E27FC236}">
                <a16:creationId xmlns:a16="http://schemas.microsoft.com/office/drawing/2014/main" id="{6B16091E-9066-4261-A10A-1215AC41DB75}"/>
              </a:ext>
            </a:extLst>
          </p:cNvPr>
          <p:cNvSpPr/>
          <p:nvPr/>
        </p:nvSpPr>
        <p:spPr>
          <a:xfrm>
            <a:off x="1399078" y="1827413"/>
            <a:ext cx="2929892" cy="1733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81000" rIns="108000" bIns="81000" rtlCol="0" anchor="ctr">
            <a:noAutofit/>
            <a:scene3d>
              <a:camera prst="orthographicFront"/>
              <a:lightRig rig="threePt" dir="t"/>
            </a:scene3d>
            <a:sp3d>
              <a:bevelT w="0" h="6350"/>
            </a:sp3d>
          </a:bodyPr>
          <a:lstStyle/>
          <a:p>
            <a:pPr eaLnBrk="0" fontAlgn="base" latinLnBrk="0" hangingPunct="0">
              <a:spcBef>
                <a:spcPct val="0"/>
              </a:spcBef>
              <a:spcAft>
                <a:spcPct val="0"/>
              </a:spcAft>
            </a:pPr>
            <a:endParaRPr lang="en-US" altLang="ko-KR" sz="975" dirty="0">
              <a:solidFill>
                <a:schemeClr val="tx1"/>
              </a:solidFill>
              <a:latin typeface="Arial" panose="020B0604020202020204" pitchFamily="34" charset="0"/>
              <a:ea typeface="SamsungOne 400" panose="020B0503030303020204" pitchFamily="34" charset="0"/>
            </a:endParaRPr>
          </a:p>
          <a:p>
            <a:pPr eaLnBrk="0" fontAlgn="base" latinLnBrk="0" hangingPunct="0">
              <a:spcBef>
                <a:spcPct val="0"/>
              </a:spcBef>
              <a:spcAft>
                <a:spcPct val="0"/>
              </a:spcAft>
            </a:pPr>
            <a:r>
              <a:rPr lang="en-US" altLang="ko-KR" sz="975" dirty="0">
                <a:solidFill>
                  <a:schemeClr val="tx1"/>
                </a:solidFill>
                <a:latin typeface="Arial" panose="020B0604020202020204" pitchFamily="34" charset="0"/>
                <a:ea typeface="SamsungOne 400" panose="020B0503030303020204" pitchFamily="34" charset="0"/>
              </a:rPr>
              <a:t>La </a:t>
            </a:r>
            <a:r>
              <a:rPr lang="en-US" altLang="ko-KR" sz="975" dirty="0" err="1">
                <a:solidFill>
                  <a:schemeClr val="tx1"/>
                </a:solidFill>
                <a:latin typeface="Arial" panose="020B0604020202020204" pitchFamily="34" charset="0"/>
                <a:ea typeface="SamsungOne 400" panose="020B0503030303020204" pitchFamily="34" charset="0"/>
              </a:rPr>
              <a:t>directiva</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a:solidFill>
                  <a:srgbClr val="1429A0"/>
                </a:solidFill>
                <a:latin typeface="Arial" panose="020B0604020202020204" pitchFamily="34" charset="0"/>
                <a:ea typeface="SamsungOne 400" panose="020B0503030303020204" pitchFamily="34" charset="0"/>
              </a:rPr>
              <a:t>location</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establece</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cómo</a:t>
            </a:r>
            <a:r>
              <a:rPr lang="en-US" altLang="ko-KR" sz="975" dirty="0">
                <a:solidFill>
                  <a:schemeClr val="tx1"/>
                </a:solidFill>
                <a:latin typeface="Arial" panose="020B0604020202020204" pitchFamily="34" charset="0"/>
                <a:ea typeface="SamsungOne 400" panose="020B0503030303020204" pitchFamily="34" charset="0"/>
              </a:rPr>
              <a:t> responder a las solicitudes de </a:t>
            </a:r>
            <a:r>
              <a:rPr lang="en-US" altLang="ko-KR" sz="975" dirty="0" err="1">
                <a:solidFill>
                  <a:schemeClr val="tx1"/>
                </a:solidFill>
                <a:latin typeface="Arial" panose="020B0604020202020204" pitchFamily="34" charset="0"/>
                <a:ea typeface="SamsungOne 400" panose="020B0503030303020204" pitchFamily="34" charset="0"/>
              </a:rPr>
              <a:t>recursos</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en</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el</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servidor</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Así</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como</a:t>
            </a:r>
            <a:r>
              <a:rPr lang="en-US" altLang="ko-KR" sz="975" dirty="0">
                <a:solidFill>
                  <a:schemeClr val="tx1"/>
                </a:solidFill>
                <a:latin typeface="Arial" panose="020B0604020202020204" pitchFamily="34" charset="0"/>
                <a:ea typeface="SamsungOne 400" panose="020B0503030303020204" pitchFamily="34" charset="0"/>
              </a:rPr>
              <a:t> la </a:t>
            </a:r>
            <a:r>
              <a:rPr lang="en-US" altLang="ko-KR" sz="975" dirty="0" err="1">
                <a:solidFill>
                  <a:schemeClr val="tx1"/>
                </a:solidFill>
                <a:latin typeface="Arial" panose="020B0604020202020204" pitchFamily="34" charset="0"/>
                <a:ea typeface="SamsungOne 400" panose="020B0503030303020204" pitchFamily="34" charset="0"/>
              </a:rPr>
              <a:t>directiva</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server_name</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establece</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cómo</a:t>
            </a:r>
            <a:r>
              <a:rPr lang="en-US" altLang="ko-KR" sz="975" dirty="0">
                <a:solidFill>
                  <a:schemeClr val="tx1"/>
                </a:solidFill>
                <a:latin typeface="Arial" panose="020B0604020202020204" pitchFamily="34" charset="0"/>
                <a:ea typeface="SamsungOne 400" panose="020B0503030303020204" pitchFamily="34" charset="0"/>
              </a:rPr>
              <a:t> nginx </a:t>
            </a:r>
            <a:r>
              <a:rPr lang="en-US" altLang="ko-KR" sz="975" dirty="0" err="1">
                <a:solidFill>
                  <a:schemeClr val="tx1"/>
                </a:solidFill>
                <a:latin typeface="Arial" panose="020B0604020202020204" pitchFamily="34" charset="0"/>
                <a:ea typeface="SamsungOne 400" panose="020B0503030303020204" pitchFamily="34" charset="0"/>
              </a:rPr>
              <a:t>debe</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manejar</a:t>
            </a:r>
            <a:r>
              <a:rPr lang="en-US" altLang="ko-KR" sz="975" dirty="0">
                <a:solidFill>
                  <a:schemeClr val="tx1"/>
                </a:solidFill>
                <a:latin typeface="Arial" panose="020B0604020202020204" pitchFamily="34" charset="0"/>
                <a:ea typeface="SamsungOne 400" panose="020B0503030303020204" pitchFamily="34" charset="0"/>
              </a:rPr>
              <a:t> las solicitudes para ese </a:t>
            </a:r>
            <a:r>
              <a:rPr lang="en-US" altLang="ko-KR" sz="975" dirty="0" err="1">
                <a:solidFill>
                  <a:schemeClr val="tx1"/>
                </a:solidFill>
                <a:latin typeface="Arial" panose="020B0604020202020204" pitchFamily="34" charset="0"/>
                <a:ea typeface="SamsungOne 400" panose="020B0503030303020204" pitchFamily="34" charset="0"/>
              </a:rPr>
              <a:t>dominio</a:t>
            </a:r>
            <a:r>
              <a:rPr lang="en-US" altLang="ko-KR" sz="975" dirty="0">
                <a:solidFill>
                  <a:schemeClr val="tx1"/>
                </a:solidFill>
                <a:latin typeface="Arial" panose="020B0604020202020204" pitchFamily="34" charset="0"/>
                <a:ea typeface="SamsungOne 400" panose="020B0503030303020204" pitchFamily="34" charset="0"/>
              </a:rPr>
              <a:t>, la </a:t>
            </a:r>
            <a:r>
              <a:rPr lang="en-US" altLang="ko-KR" sz="975" dirty="0" err="1">
                <a:solidFill>
                  <a:schemeClr val="tx1"/>
                </a:solidFill>
                <a:latin typeface="Arial" panose="020B0604020202020204" pitchFamily="34" charset="0"/>
                <a:ea typeface="SamsungOne 400" panose="020B0503030303020204" pitchFamily="34" charset="0"/>
              </a:rPr>
              <a:t>directiva</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a:solidFill>
                  <a:srgbClr val="1429A0"/>
                </a:solidFill>
                <a:latin typeface="Arial" panose="020B0604020202020204" pitchFamily="34" charset="0"/>
                <a:ea typeface="SamsungOne 400" panose="020B0503030303020204" pitchFamily="34" charset="0"/>
              </a:rPr>
              <a:t>location </a:t>
            </a:r>
            <a:r>
              <a:rPr lang="en-US" altLang="ko-KR" sz="975" dirty="0" err="1">
                <a:solidFill>
                  <a:schemeClr val="tx1"/>
                </a:solidFill>
                <a:latin typeface="Arial" panose="020B0604020202020204" pitchFamily="34" charset="0"/>
                <a:ea typeface="SamsungOne 400" panose="020B0503030303020204" pitchFamily="34" charset="0"/>
              </a:rPr>
              <a:t>maneja</a:t>
            </a:r>
            <a:r>
              <a:rPr lang="en-US" altLang="ko-KR" sz="975" dirty="0">
                <a:solidFill>
                  <a:schemeClr val="tx1"/>
                </a:solidFill>
                <a:latin typeface="Arial" panose="020B0604020202020204" pitchFamily="34" charset="0"/>
                <a:ea typeface="SamsungOne 400" panose="020B0503030303020204" pitchFamily="34" charset="0"/>
              </a:rPr>
              <a:t> las solicitudes de </a:t>
            </a:r>
            <a:r>
              <a:rPr lang="en-US" altLang="ko-KR" sz="975" dirty="0" err="1">
                <a:solidFill>
                  <a:schemeClr val="tx1"/>
                </a:solidFill>
                <a:latin typeface="Arial" panose="020B0604020202020204" pitchFamily="34" charset="0"/>
                <a:ea typeface="SamsungOne 400" panose="020B0503030303020204" pitchFamily="34" charset="0"/>
              </a:rPr>
              <a:t>archivos</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específicos</a:t>
            </a:r>
            <a:r>
              <a:rPr lang="en-US" altLang="ko-KR" sz="975" dirty="0">
                <a:solidFill>
                  <a:schemeClr val="tx1"/>
                </a:solidFill>
                <a:latin typeface="Arial" panose="020B0604020202020204" pitchFamily="34" charset="0"/>
                <a:ea typeface="SamsungOne 400" panose="020B0503030303020204" pitchFamily="34" charset="0"/>
              </a:rPr>
              <a:t> y </a:t>
            </a:r>
            <a:r>
              <a:rPr lang="en-US" altLang="ko-KR" sz="975" dirty="0" err="1">
                <a:solidFill>
                  <a:schemeClr val="tx1"/>
                </a:solidFill>
                <a:latin typeface="Arial" panose="020B0604020202020204" pitchFamily="34" charset="0"/>
                <a:ea typeface="SamsungOne 400" panose="020B0503030303020204" pitchFamily="34" charset="0"/>
              </a:rPr>
              <a:t>directorios</a:t>
            </a:r>
            <a:r>
              <a:rPr lang="en-US" altLang="ko-KR" sz="975" dirty="0">
                <a:solidFill>
                  <a:schemeClr val="tx1"/>
                </a:solidFill>
                <a:latin typeface="Arial" panose="020B0604020202020204" pitchFamily="34" charset="0"/>
                <a:ea typeface="SamsungOne 400" panose="020B0503030303020204" pitchFamily="34" charset="0"/>
              </a:rPr>
              <a:t> </a:t>
            </a:r>
            <a:r>
              <a:rPr lang="en-US" altLang="ko-KR" sz="975" dirty="0" err="1">
                <a:solidFill>
                  <a:schemeClr val="tx1"/>
                </a:solidFill>
                <a:latin typeface="Arial" panose="020B0604020202020204" pitchFamily="34" charset="0"/>
                <a:ea typeface="SamsungOne 400" panose="020B0503030303020204" pitchFamily="34" charset="0"/>
              </a:rPr>
              <a:t>específicos</a:t>
            </a:r>
            <a:r>
              <a:rPr lang="en-US" altLang="ko-KR" sz="975" dirty="0">
                <a:solidFill>
                  <a:schemeClr val="tx1"/>
                </a:solidFill>
                <a:latin typeface="Arial" panose="020B0604020202020204" pitchFamily="34" charset="0"/>
                <a:ea typeface="SamsungOne 400" panose="020B0503030303020204" pitchFamily="34" charset="0"/>
              </a:rPr>
              <a:t>..</a:t>
            </a:r>
          </a:p>
          <a:p>
            <a:pPr eaLnBrk="0" fontAlgn="base" latinLnBrk="0" hangingPunct="0">
              <a:spcBef>
                <a:spcPct val="0"/>
              </a:spcBef>
              <a:spcAft>
                <a:spcPct val="0"/>
              </a:spcAft>
            </a:pPr>
            <a:endParaRPr lang="en-US" altLang="ko-KR" sz="975" dirty="0">
              <a:solidFill>
                <a:schemeClr val="tx1"/>
              </a:solidFill>
              <a:latin typeface="Arial" panose="020B0604020202020204" pitchFamily="34" charset="0"/>
              <a:ea typeface="SamsungOne 400" panose="020B0503030303020204" pitchFamily="34" charset="0"/>
            </a:endParaRPr>
          </a:p>
          <a:p>
            <a:pPr eaLnBrk="0" fontAlgn="base" latinLnBrk="0" hangingPunct="0">
              <a:spcBef>
                <a:spcPct val="0"/>
              </a:spcBef>
              <a:spcAft>
                <a:spcPct val="0"/>
              </a:spcAft>
            </a:pPr>
            <a:endParaRPr lang="en-US" altLang="ko-KR" sz="975" dirty="0">
              <a:solidFill>
                <a:schemeClr val="tx1"/>
              </a:solidFill>
              <a:latin typeface="Arial" panose="020B0604020202020204" pitchFamily="34" charset="0"/>
              <a:ea typeface="SamsungOne 400" panose="020B0503030303020204" pitchFamily="34" charset="0"/>
            </a:endParaRPr>
          </a:p>
          <a:p>
            <a:pPr eaLnBrk="0" fontAlgn="base" latinLnBrk="0" hangingPunct="0">
              <a:spcBef>
                <a:spcPct val="0"/>
              </a:spcBef>
              <a:spcAft>
                <a:spcPct val="0"/>
              </a:spcAft>
            </a:pPr>
            <a:endParaRPr lang="en-US" altLang="ko-KR" sz="975" dirty="0">
              <a:solidFill>
                <a:schemeClr val="tx1"/>
              </a:solidFill>
              <a:latin typeface="Arial" panose="020B0604020202020204" pitchFamily="34" charset="0"/>
              <a:ea typeface="SamsungOne 400" panose="020B0503030303020204" pitchFamily="34" charset="0"/>
            </a:endParaRPr>
          </a:p>
          <a:p>
            <a:pPr eaLnBrk="0" fontAlgn="base" latinLnBrk="0" hangingPunct="0">
              <a:spcBef>
                <a:spcPct val="0"/>
              </a:spcBef>
              <a:spcAft>
                <a:spcPct val="0"/>
              </a:spcAft>
            </a:pPr>
            <a:endParaRPr lang="en-US" altLang="ko-KR" sz="975" dirty="0">
              <a:solidFill>
                <a:schemeClr val="tx1"/>
              </a:solidFill>
              <a:latin typeface="Arial" panose="020B0604020202020204" pitchFamily="34" charset="0"/>
              <a:ea typeface="SamsungOne 400" panose="020B0503030303020204" pitchFamily="34" charset="0"/>
            </a:endParaRPr>
          </a:p>
          <a:p>
            <a:pPr eaLnBrk="0" fontAlgn="base" latinLnBrk="0" hangingPunct="0">
              <a:spcBef>
                <a:spcPct val="0"/>
              </a:spcBef>
              <a:spcAft>
                <a:spcPct val="0"/>
              </a:spcAft>
            </a:pPr>
            <a:endParaRPr lang="en-US" altLang="ko-KR" sz="975" dirty="0">
              <a:solidFill>
                <a:schemeClr val="tx1"/>
              </a:solidFill>
              <a:latin typeface="Arial" panose="020B0604020202020204" pitchFamily="34" charset="0"/>
              <a:ea typeface="SamsungOne 400" panose="020B0503030303020204" pitchFamily="34" charset="0"/>
            </a:endParaRPr>
          </a:p>
        </p:txBody>
      </p:sp>
      <p:grpSp>
        <p:nvGrpSpPr>
          <p:cNvPr id="3" name="그룹 2"/>
          <p:cNvGrpSpPr/>
          <p:nvPr/>
        </p:nvGrpSpPr>
        <p:grpSpPr>
          <a:xfrm>
            <a:off x="1536859" y="2907898"/>
            <a:ext cx="2834021" cy="559178"/>
            <a:chOff x="5450838" y="3541152"/>
            <a:chExt cx="3778695" cy="745570"/>
          </a:xfrm>
        </p:grpSpPr>
        <p:sp>
          <p:nvSpPr>
            <p:cNvPr id="22" name="직사각형 21">
              <a:extLst>
                <a:ext uri="{FF2B5EF4-FFF2-40B4-BE49-F238E27FC236}">
                  <a16:creationId xmlns:a16="http://schemas.microsoft.com/office/drawing/2014/main" id="{6B16091E-9066-4261-A10A-1215AC41DB75}"/>
                </a:ext>
              </a:extLst>
            </p:cNvPr>
            <p:cNvSpPr/>
            <p:nvPr/>
          </p:nvSpPr>
          <p:spPr>
            <a:xfrm>
              <a:off x="5800023" y="3541152"/>
              <a:ext cx="3429510" cy="745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eaLnBrk="0" fontAlgn="base" latinLnBrk="0" hangingPunct="0">
                <a:spcBef>
                  <a:spcPct val="0"/>
                </a:spcBef>
                <a:spcAft>
                  <a:spcPct val="0"/>
                </a:spcAft>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procesamiento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solicitudes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rgbClr val="1429A0"/>
                  </a:solidFill>
                  <a:latin typeface="Arial" panose="020B0604020202020204" pitchFamily="34" charset="0"/>
                  <a:ea typeface="SamsungOne 400" panose="020B0503030303020204" pitchFamily="34" charset="0"/>
                </a:rPr>
                <a:t>http://example.com/blog/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siguiente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ejemplo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derecha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3" name="모서리가 둥근 직사각형 22"/>
            <p:cNvSpPr/>
            <p:nvPr/>
          </p:nvSpPr>
          <p:spPr>
            <a:xfrm>
              <a:off x="5450838" y="3641557"/>
              <a:ext cx="279610" cy="169545"/>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25" dirty="0" err="1">
                  <a:latin typeface="Arial" panose="020B0604020202020204" pitchFamily="34" charset="0"/>
                  <a:ea typeface="SamsungOne 400" panose="020B0503030303020204" pitchFamily="34" charset="0"/>
                </a:rPr>
                <a:t>Ej</a:t>
              </a:r>
              <a:endParaRPr lang="ko-KR" altLang="en-US" sz="825" dirty="0">
                <a:latin typeface="Arial" panose="020B0604020202020204" pitchFamily="34" charset="0"/>
              </a:endParaRPr>
            </a:p>
          </p:txBody>
        </p:sp>
      </p:gr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9806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16D193E-C462-44F7-91F4-AB23D2BD0E11}"/>
              </a:ext>
            </a:extLst>
          </p:cNvPr>
          <p:cNvSpPr txBox="1"/>
          <p:nvPr/>
        </p:nvSpPr>
        <p:spPr>
          <a:xfrm>
            <a:off x="1530208" y="2267875"/>
            <a:ext cx="4008567" cy="670696"/>
          </a:xfrm>
          <a:prstGeom prst="rect">
            <a:avLst/>
          </a:prstGeom>
          <a:solidFill>
            <a:schemeClr val="bg1">
              <a:lumMod val="85000"/>
            </a:schemeClr>
          </a:solidFill>
          <a:ln>
            <a:solidFill>
              <a:schemeClr val="tx1">
                <a:lumMod val="50000"/>
                <a:lumOff val="50000"/>
              </a:schemeClr>
            </a:solidFill>
          </a:ln>
        </p:spPr>
        <p:txBody>
          <a:bodyPr wrap="square">
            <a:spAutoFit/>
          </a:bodyPr>
          <a:lstStyle/>
          <a:p>
            <a:pPr>
              <a:spcAft>
                <a:spcPts val="450"/>
              </a:spcAft>
            </a:pPr>
            <a:r>
              <a:rPr lang="en-US" altLang="ko-KR" sz="975" dirty="0">
                <a:latin typeface="D2Coding" panose="020B0609020101020101" pitchFamily="49" charset="-127"/>
                <a:ea typeface="D2Coding" panose="020B0609020101020101" pitchFamily="49" charset="-127"/>
              </a:rPr>
              <a:t>location /images/something/ { </a:t>
            </a:r>
          </a:p>
          <a:p>
            <a:pPr>
              <a:spcAft>
                <a:spcPts val="450"/>
              </a:spcAft>
            </a:pPr>
            <a:r>
              <a:rPr lang="en-US" altLang="ko-KR" sz="975" dirty="0">
                <a:latin typeface="D2Coding" panose="020B0609020101020101" pitchFamily="49" charset="-127"/>
                <a:ea typeface="D2Coding" panose="020B0609020101020101" pitchFamily="49" charset="-127"/>
              </a:rPr>
              <a:t>   alias /var/www/something/; </a:t>
            </a:r>
          </a:p>
          <a:p>
            <a:pPr>
              <a:spcAft>
                <a:spcPts val="450"/>
              </a:spcAft>
            </a:pPr>
            <a:r>
              <a:rPr lang="en-US" altLang="ko-KR" sz="975" dirty="0">
                <a:latin typeface="D2Coding" panose="020B0609020101020101" pitchFamily="49" charset="-127"/>
                <a:ea typeface="D2Coding" panose="020B0609020101020101" pitchFamily="49" charset="-127"/>
              </a:rPr>
              <a:t>} </a:t>
            </a:r>
          </a:p>
        </p:txBody>
      </p:sp>
      <p:sp>
        <p:nvSpPr>
          <p:cNvPr id="63" name="내용 개체 틀 40">
            <a:extLst>
              <a:ext uri="{FF2B5EF4-FFF2-40B4-BE49-F238E27FC236}">
                <a16:creationId xmlns:a16="http://schemas.microsoft.com/office/drawing/2014/main" id="{A8E1913E-F6A6-4397-83AE-C3D6D88904F7}"/>
              </a:ext>
            </a:extLst>
          </p:cNvPr>
          <p:cNvSpPr txBox="1">
            <a:spLocks/>
          </p:cNvSpPr>
          <p:nvPr/>
        </p:nvSpPr>
        <p:spPr>
          <a:xfrm>
            <a:off x="1460065" y="3026436"/>
            <a:ext cx="6499376" cy="935034"/>
          </a:xfrm>
          <a:prstGeom prst="rect">
            <a:avLst/>
          </a:prstGeom>
        </p:spPr>
        <p:txBody>
          <a:bodyPr vert="horz" lIns="68580" tIns="34290" rIns="68580" bIns="34290" rtlCol="0">
            <a:noAutofit/>
          </a:bodyPr>
          <a:lstStyle>
            <a:lvl1pPr marL="281361" indent="-281361" algn="l" defTabSz="1125444" rtl="0" eaLnBrk="1" latinLnBrk="0" hangingPunct="1">
              <a:lnSpc>
                <a:spcPct val="110000"/>
              </a:lnSpc>
              <a:spcBef>
                <a:spcPts val="1231"/>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1pPr>
            <a:lvl2pPr marL="844083"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2pPr>
            <a:lvl3pPr marL="1406804"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3pPr>
            <a:lvl4pPr marL="1969526"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4pPr>
            <a:lvl5pPr marL="2532248" indent="-281361" algn="l" defTabSz="1125444" rtl="0" eaLnBrk="1" latinLnBrk="0" hangingPunct="1">
              <a:lnSpc>
                <a:spcPct val="110000"/>
              </a:lnSpc>
              <a:spcBef>
                <a:spcPts val="615"/>
              </a:spcBef>
              <a:buFont typeface="Arial" panose="020B0604020202020204" pitchFamily="34" charset="0"/>
              <a:buChar char="•"/>
              <a:defRPr sz="1600" kern="1200">
                <a:solidFill>
                  <a:schemeClr val="tx1"/>
                </a:solidFill>
                <a:latin typeface="SamsungOne 400" panose="02020603020101020101" pitchFamily="18" charset="-127"/>
                <a:ea typeface="SamsungOne 400" panose="02020603020101020101" pitchFamily="18" charset="-127"/>
                <a:cs typeface="+mn-cs"/>
              </a:defRPr>
            </a:lvl5pPr>
            <a:lvl6pPr marL="3094970"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136922" lvl="1" indent="-136922" defTabSz="685800" fontAlgn="base">
              <a:lnSpc>
                <a:spcPct val="100000"/>
              </a:lnSpc>
              <a:spcBef>
                <a:spcPct val="0"/>
              </a:spcBef>
              <a:spcAft>
                <a:spcPts val="450"/>
              </a:spcAft>
              <a:buClr>
                <a:srgbClr val="193EB0"/>
              </a:buCl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real de http://</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ejemplo.com</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imagenes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/algo/</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algunaruta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miarchivo.png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convierte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/var/www/algo/</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algunaruta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miarchivo.png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imagenes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/algo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descrito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medio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elimina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root /var/www/algo,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real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convierte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/var/www/algo/</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imagenes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/algo/</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algunaruta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miarchivo.png</a:t>
            </a:r>
            <a:endParaRPr lang="ko-KR"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Nginx</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5" name="그룹 14">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16" name="직사각형 15">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spcAft>
                  <a:spcPts val="450"/>
                </a:spcAft>
              </a:pPr>
              <a:r>
                <a:rPr lang="en-US" altLang="ko-KR" sz="1050" dirty="0" err="1">
                  <a:solidFill>
                    <a:schemeClr val="tx1"/>
                  </a:solidFill>
                  <a:latin typeface="Arial" panose="020B0604020202020204" pitchFamily="34" charset="0"/>
                  <a:ea typeface="SamsungOne 400" panose="020B0503030303020204" pitchFamily="34" charset="0"/>
                </a:rPr>
                <a:t>nginx.conf</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Configuración</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B16091E-9066-4261-A10A-1215AC41DB75}"/>
              </a:ext>
            </a:extLst>
          </p:cNvPr>
          <p:cNvSpPr/>
          <p:nvPr/>
        </p:nvSpPr>
        <p:spPr>
          <a:xfrm>
            <a:off x="1391842" y="1600041"/>
            <a:ext cx="6557837" cy="62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fontAlgn="base" latinLnBrk="0">
              <a:spcBef>
                <a:spcPct val="0"/>
              </a:spcBef>
              <a:spcAft>
                <a:spcPts val="450"/>
              </a:spcAft>
              <a:buClr>
                <a:srgbClr val="193EB0"/>
              </a:buClr>
              <a:buFont typeface="SamsungOne 400" panose="020B0503030303020204" pitchFamily="34" charset="0"/>
              <a:buChar char="‣"/>
              <a:defRP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Diferencia entre alias y root
Alias se utiliza para cambiar la ruta del archivo que se servirá mediante una URL específica. El rol es diferente del de root.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6710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329474" y="159731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sp>
        <p:nvSpPr>
          <p:cNvPr id="12" name="TextBox 11">
            <a:extLst>
              <a:ext uri="{FF2B5EF4-FFF2-40B4-BE49-F238E27FC236}">
                <a16:creationId xmlns:a16="http://schemas.microsoft.com/office/drawing/2014/main" id="{2221E1B1-324E-421D-B08F-5AC79748EFBA}"/>
              </a:ext>
            </a:extLst>
          </p:cNvPr>
          <p:cNvSpPr txBox="1"/>
          <p:nvPr/>
        </p:nvSpPr>
        <p:spPr>
          <a:xfrm>
            <a:off x="1517055" y="2369389"/>
            <a:ext cx="4008567" cy="1742785"/>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en-US" altLang="ko-KR" sz="975" dirty="0">
                <a:latin typeface="D2Coding" panose="020B0609020101020101" pitchFamily="49" charset="-127"/>
                <a:ea typeface="D2Coding" panose="020B0609020101020101" pitchFamily="49" charset="-127"/>
              </a:rPr>
              <a:t># /etc/nginx/sites-available/example.com</a:t>
            </a:r>
          </a:p>
          <a:p>
            <a:endParaRPr lang="en-US" altLang="ko-KR" sz="975" dirty="0">
              <a:latin typeface="D2Coding" panose="020B0609020101020101" pitchFamily="49" charset="-127"/>
              <a:ea typeface="D2Coding" panose="020B0609020101020101" pitchFamily="49" charset="-127"/>
            </a:endParaRPr>
          </a:p>
          <a:p>
            <a:r>
              <a:rPr lang="en-US" altLang="ko-KR" sz="975" dirty="0">
                <a:latin typeface="D2Coding" panose="020B0609020101020101" pitchFamily="49" charset="-127"/>
                <a:ea typeface="D2Coding" panose="020B0609020101020101" pitchFamily="49" charset="-127"/>
              </a:rPr>
              <a:t>server {</a:t>
            </a:r>
          </a:p>
          <a:p>
            <a:r>
              <a:rPr lang="en-US" altLang="ko-KR" sz="975" dirty="0">
                <a:latin typeface="D2Coding" panose="020B0609020101020101" pitchFamily="49" charset="-127"/>
                <a:ea typeface="D2Coding" panose="020B0609020101020101" pitchFamily="49" charset="-127"/>
              </a:rPr>
              <a:t>    location ^~ /images/</a:t>
            </a:r>
            <a:r>
              <a:rPr lang="en-US" altLang="ko-KR" sz="975" dirty="0" err="1">
                <a:latin typeface="D2Coding" panose="020B0609020101020101" pitchFamily="49" charset="-127"/>
                <a:ea typeface="D2Coding" panose="020B0609020101020101" pitchFamily="49" charset="-127"/>
              </a:rPr>
              <a:t>IndexPage</a:t>
            </a:r>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endParaRPr lang="en-US" altLang="ko-KR" sz="975" dirty="0">
              <a:latin typeface="D2Coding" panose="020B0609020101020101" pitchFamily="49" charset="-127"/>
              <a:ea typeface="D2Coding" panose="020B0609020101020101" pitchFamily="49" charset="-127"/>
            </a:endParaRPr>
          </a:p>
          <a:p>
            <a:r>
              <a:rPr lang="en-US" altLang="ko-KR" sz="975" dirty="0">
                <a:latin typeface="D2Coding" panose="020B0609020101020101" pitchFamily="49" charset="-127"/>
                <a:ea typeface="D2Coding" panose="020B0609020101020101" pitchFamily="49" charset="-127"/>
              </a:rPr>
              <a:t>    location ^~ /blog/</a:t>
            </a:r>
            <a:r>
              <a:rPr lang="en-US" altLang="ko-KR" sz="975" dirty="0" err="1">
                <a:latin typeface="D2Coding" panose="020B0609020101020101" pitchFamily="49" charset="-127"/>
                <a:ea typeface="D2Coding" panose="020B0609020101020101" pitchFamily="49" charset="-127"/>
              </a:rPr>
              <a:t>BlogPlanet</a:t>
            </a:r>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        . . .</a:t>
            </a:r>
          </a:p>
          <a:p>
            <a:r>
              <a:rPr lang="en-US" altLang="ko-KR" sz="975" dirty="0">
                <a:latin typeface="D2Coding" panose="020B0609020101020101" pitchFamily="49" charset="-127"/>
                <a:ea typeface="D2Coding" panose="020B0609020101020101" pitchFamily="49" charset="-127"/>
              </a:rPr>
              <a:t>    }</a:t>
            </a:r>
          </a:p>
          <a:p>
            <a:r>
              <a:rPr lang="en-US" altLang="ko-KR" sz="975" dirty="0">
                <a:latin typeface="D2Coding" panose="020B0609020101020101" pitchFamily="49" charset="-127"/>
                <a:ea typeface="D2Coding" panose="020B0609020101020101" pitchFamily="49" charset="-127"/>
              </a:rPr>
              <a:t>}</a:t>
            </a:r>
            <a:endParaRPr lang="ko-KR" altLang="en-US" sz="975" dirty="0">
              <a:latin typeface="D2Coding" panose="020B0609020101020101" pitchFamily="49" charset="-127"/>
              <a:ea typeface="D2Coding" panose="020B0609020101020101" pitchFamily="49" charset="-127"/>
            </a:endParaRPr>
          </a:p>
        </p:txBody>
      </p:sp>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 de Nginx</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6" name="그룹 15">
            <a:extLst>
              <a:ext uri="{FF2B5EF4-FFF2-40B4-BE49-F238E27FC236}">
                <a16:creationId xmlns:a16="http://schemas.microsoft.com/office/drawing/2014/main" id="{822BFE1D-E554-4074-A68B-E01B1055C866}"/>
              </a:ext>
            </a:extLst>
          </p:cNvPr>
          <p:cNvGrpSpPr/>
          <p:nvPr/>
        </p:nvGrpSpPr>
        <p:grpSpPr>
          <a:xfrm>
            <a:off x="1277541" y="1404183"/>
            <a:ext cx="6588919" cy="161583"/>
            <a:chOff x="1027113" y="2045625"/>
            <a:chExt cx="8785225" cy="215443"/>
          </a:xfrm>
        </p:grpSpPr>
        <p:sp>
          <p:nvSpPr>
            <p:cNvPr id="17" name="직사각형 16">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450"/>
                </a:spcBef>
                <a:spcAft>
                  <a:spcPts val="450"/>
                </a:spcAft>
              </a:pPr>
              <a:r>
                <a:rPr lang="en-US" altLang="ko-KR" sz="1050" dirty="0" err="1">
                  <a:solidFill>
                    <a:schemeClr val="tx1"/>
                  </a:solidFill>
                  <a:latin typeface="Arial" panose="020B0604020202020204" pitchFamily="34" charset="0"/>
                  <a:ea typeface="SamsungOne 400" panose="020B0503030303020204" pitchFamily="34" charset="0"/>
                </a:rPr>
                <a:t>nginx.conf</a:t>
              </a:r>
              <a:r>
                <a:rPr lang="en-US" altLang="ko-KR" sz="1050" dirty="0">
                  <a:solidFill>
                    <a:schemeClr val="tx1"/>
                  </a:solidFill>
                  <a:latin typeface="Arial" panose="020B0604020202020204" pitchFamily="34" charset="0"/>
                  <a:ea typeface="SamsungOne 400" panose="020B0503030303020204" pitchFamily="34" charset="0"/>
                </a:rPr>
                <a:t> </a:t>
              </a:r>
              <a:r>
                <a:rPr lang="en-US" altLang="ko-KR" sz="1050" dirty="0" err="1">
                  <a:solidFill>
                    <a:schemeClr val="tx1"/>
                  </a:solidFill>
                  <a:latin typeface="Arial" panose="020B0604020202020204" pitchFamily="34" charset="0"/>
                  <a:ea typeface="SamsungOne 400" panose="020B0503030303020204" pitchFamily="34" charset="0"/>
                </a:rPr>
                <a:t>Configuración</a:t>
              </a:r>
              <a:endParaRPr lang="ko-KR" altLang="en-US" sz="1050" dirty="0">
                <a:solidFill>
                  <a:schemeClr val="tx1"/>
                </a:solidFill>
                <a:latin typeface="Arial" panose="020B0604020202020204" pitchFamily="34" charset="0"/>
                <a:ea typeface="SamsungOne 400" panose="020B0503030303020204" pitchFamily="34" charset="0"/>
              </a:endParaRPr>
            </a:p>
          </p:txBody>
        </p:sp>
      </p:grpSp>
      <p:sp>
        <p:nvSpPr>
          <p:cNvPr id="21" name="직사각형 20">
            <a:extLst>
              <a:ext uri="{FF2B5EF4-FFF2-40B4-BE49-F238E27FC236}">
                <a16:creationId xmlns:a16="http://schemas.microsoft.com/office/drawing/2014/main" id="{6B16091E-9066-4261-A10A-1215AC41DB75}"/>
              </a:ext>
            </a:extLst>
          </p:cNvPr>
          <p:cNvSpPr/>
          <p:nvPr/>
        </p:nvSpPr>
        <p:spPr>
          <a:xfrm>
            <a:off x="1391842" y="1600041"/>
            <a:ext cx="6557837" cy="709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fontAlgn="base" latinLnBrk="0">
              <a:spcBef>
                <a:spcPct val="0"/>
              </a:spcBef>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coloca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símbolo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intercalación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tilde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directiva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nginx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usará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directiva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coincidencia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encuentra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coincidencia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particular,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lugar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buscar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otra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coincidencia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hay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directivas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específicamente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coincidentes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otros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lugares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solicitud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coincide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directivas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directiva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3110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CEA84EE-1CFD-4B57-A1C8-06A1AB4ACA44}"/>
              </a:ext>
            </a:extLst>
          </p:cNvPr>
          <p:cNvSpPr/>
          <p:nvPr/>
        </p:nvSpPr>
        <p:spPr>
          <a:xfrm>
            <a:off x="4640949" y="1854473"/>
            <a:ext cx="4139565" cy="659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171450" indent="-171450">
              <a:spcAft>
                <a:spcPts val="450"/>
              </a:spcAft>
              <a:buFont typeface="Arial" panose="020B0604020202020204" pitchFamily="34" charset="0"/>
              <a:buChar char="│"/>
            </a:pPr>
            <a:r>
              <a:rPr lang="en-US" altLang="ko-KR" sz="1151" dirty="0">
                <a:solidFill>
                  <a:schemeClr val="tx1">
                    <a:lumMod val="75000"/>
                    <a:lumOff val="25000"/>
                  </a:schemeClr>
                </a:solidFill>
                <a:latin typeface="Arial" panose="020B0604020202020204" pitchFamily="34" charset="0"/>
                <a:ea typeface="SamsungOne-700" panose="020B0803030303020204" pitchFamily="34" charset="0"/>
              </a:rPr>
              <a:t>3.1. </a:t>
            </a:r>
            <a:r>
              <a:rPr lang="en-US" altLang="ko-KR" sz="1151" dirty="0" err="1">
                <a:solidFill>
                  <a:schemeClr val="tx1">
                    <a:lumMod val="75000"/>
                    <a:lumOff val="25000"/>
                  </a:schemeClr>
                </a:solidFill>
                <a:latin typeface="Arial" panose="020B0604020202020204" pitchFamily="34" charset="0"/>
                <a:ea typeface="SamsungOne-700" panose="020B0803030303020204" pitchFamily="34" charset="0"/>
              </a:rPr>
              <a:t>Descripción</a:t>
            </a:r>
            <a:r>
              <a:rPr lang="en-US" altLang="ko-KR" sz="1151" dirty="0">
                <a:solidFill>
                  <a:schemeClr val="tx1">
                    <a:lumMod val="75000"/>
                    <a:lumOff val="25000"/>
                  </a:schemeClr>
                </a:solidFill>
                <a:latin typeface="Arial" panose="020B0604020202020204" pitchFamily="34" charset="0"/>
                <a:ea typeface="SamsungOne-700" panose="020B0803030303020204" pitchFamily="34" charset="0"/>
              </a:rPr>
              <a:t> General de </a:t>
            </a:r>
            <a:r>
              <a:rPr lang="en-US" altLang="ko-KR" sz="1151" dirty="0" err="1">
                <a:solidFill>
                  <a:schemeClr val="tx1">
                    <a:lumMod val="75000"/>
                    <a:lumOff val="25000"/>
                  </a:schemeClr>
                </a:solidFill>
                <a:latin typeface="Arial" panose="020B0604020202020204" pitchFamily="34" charset="0"/>
                <a:ea typeface="SamsungOne-700" panose="020B0803030303020204" pitchFamily="34" charset="0"/>
              </a:rPr>
              <a:t>OpenHAB</a:t>
            </a:r>
            <a:endParaRPr lang="en-US" altLang="ko-KR" sz="1151" dirty="0">
              <a:solidFill>
                <a:schemeClr val="tx1">
                  <a:lumMod val="75000"/>
                  <a:lumOff val="25000"/>
                </a:schemeClr>
              </a:solidFill>
              <a:latin typeface="Arial" panose="020B0604020202020204" pitchFamily="34" charset="0"/>
              <a:ea typeface="SamsungOne-700" panose="020B0803030303020204" pitchFamily="34" charset="0"/>
            </a:endParaRPr>
          </a:p>
          <a:p>
            <a:pPr marL="171450" indent="-171450">
              <a:spcAft>
                <a:spcPts val="450"/>
              </a:spcAft>
              <a:buFont typeface="Arial" panose="020B0604020202020204" pitchFamily="34" charset="0"/>
              <a:buChar char="│"/>
            </a:pPr>
            <a:r>
              <a:rPr lang="en-US" altLang="ko-KR" sz="1151" dirty="0">
                <a:solidFill>
                  <a:schemeClr val="bg1">
                    <a:lumMod val="65000"/>
                  </a:schemeClr>
                </a:solidFill>
                <a:latin typeface="Arial" panose="020B0604020202020204" pitchFamily="34" charset="0"/>
                <a:ea typeface="SamsungOne 400" panose="020B0503030303020204" pitchFamily="34" charset="0"/>
              </a:rPr>
              <a:t>3.2. </a:t>
            </a:r>
            <a:r>
              <a:rPr lang="en-US" altLang="ko-KR" sz="1151" dirty="0" err="1">
                <a:solidFill>
                  <a:schemeClr val="bg1">
                    <a:lumMod val="65000"/>
                  </a:schemeClr>
                </a:solidFill>
                <a:latin typeface="Arial" panose="020B0604020202020204" pitchFamily="34" charset="0"/>
                <a:ea typeface="SamsungOne 400" panose="020B0503030303020204" pitchFamily="34" charset="0"/>
              </a:rPr>
              <a:t>Instalación</a:t>
            </a:r>
            <a:r>
              <a:rPr lang="en-US" altLang="ko-KR" sz="1151" dirty="0">
                <a:solidFill>
                  <a:schemeClr val="bg1">
                    <a:lumMod val="65000"/>
                  </a:schemeClr>
                </a:solidFill>
                <a:latin typeface="Arial" panose="020B0604020202020204" pitchFamily="34" charset="0"/>
                <a:ea typeface="SamsungOne 400" panose="020B0503030303020204" pitchFamily="34" charset="0"/>
              </a:rPr>
              <a:t> y </a:t>
            </a:r>
            <a:r>
              <a:rPr lang="en-US" altLang="ko-KR" sz="1151" dirty="0" err="1">
                <a:solidFill>
                  <a:schemeClr val="bg1">
                    <a:lumMod val="65000"/>
                  </a:schemeClr>
                </a:solidFill>
                <a:latin typeface="Arial" panose="020B0604020202020204" pitchFamily="34" charset="0"/>
                <a:ea typeface="SamsungOne 400" panose="020B0503030303020204" pitchFamily="34" charset="0"/>
              </a:rPr>
              <a:t>Demostración</a:t>
            </a:r>
            <a:r>
              <a:rPr lang="en-US" altLang="ko-KR" sz="1151" dirty="0">
                <a:solidFill>
                  <a:schemeClr val="bg1">
                    <a:lumMod val="65000"/>
                  </a:schemeClr>
                </a:solidFill>
                <a:latin typeface="Arial" panose="020B0604020202020204" pitchFamily="34" charset="0"/>
                <a:ea typeface="SamsungOne 400" panose="020B0503030303020204" pitchFamily="34" charset="0"/>
              </a:rPr>
              <a:t> de </a:t>
            </a:r>
            <a:r>
              <a:rPr lang="en-US" altLang="ko-KR" sz="1151" dirty="0" err="1">
                <a:solidFill>
                  <a:schemeClr val="bg1">
                    <a:lumMod val="65000"/>
                  </a:schemeClr>
                </a:solidFill>
                <a:latin typeface="Arial" panose="020B0604020202020204" pitchFamily="34" charset="0"/>
                <a:ea typeface="SamsungOne 400" panose="020B0503030303020204" pitchFamily="34" charset="0"/>
              </a:rPr>
              <a:t>OpenHAB</a:t>
            </a:r>
            <a:endParaRPr lang="en-US" altLang="ko-KR" sz="1151" dirty="0">
              <a:solidFill>
                <a:schemeClr val="bg1">
                  <a:lumMod val="65000"/>
                </a:schemeClr>
              </a:solidFill>
              <a:latin typeface="Arial" panose="020B0604020202020204" pitchFamily="34" charset="0"/>
              <a:ea typeface="SamsungOne 400" panose="020B0503030303020204" pitchFamily="34" charset="0"/>
            </a:endParaRPr>
          </a:p>
          <a:p>
            <a:pPr marL="171450" indent="-171450">
              <a:spcAft>
                <a:spcPts val="450"/>
              </a:spcAft>
              <a:buFont typeface="Arial" panose="020B0604020202020204" pitchFamily="34" charset="0"/>
              <a:buChar char="│"/>
            </a:pPr>
            <a:r>
              <a:rPr lang="en-US" altLang="ko-KR" sz="1151" dirty="0">
                <a:solidFill>
                  <a:schemeClr val="bg1">
                    <a:lumMod val="65000"/>
                  </a:schemeClr>
                </a:solidFill>
                <a:latin typeface="Arial" panose="020B0604020202020204" pitchFamily="34" charset="0"/>
                <a:ea typeface="SamsungOne 400" panose="020B0503030303020204" pitchFamily="34" charset="0"/>
              </a:rPr>
              <a:t>3.3. </a:t>
            </a:r>
            <a:r>
              <a:rPr lang="en-US" altLang="ko-KR" sz="1151" dirty="0" err="1">
                <a:solidFill>
                  <a:schemeClr val="bg1">
                    <a:lumMod val="65000"/>
                  </a:schemeClr>
                </a:solidFill>
                <a:latin typeface="Arial" panose="020B0604020202020204" pitchFamily="34" charset="0"/>
                <a:ea typeface="SamsungOne 400" panose="020B0503030303020204" pitchFamily="34" charset="0"/>
              </a:rPr>
              <a:t>Configuración</a:t>
            </a:r>
            <a:r>
              <a:rPr lang="en-US" altLang="ko-KR" sz="1151" dirty="0">
                <a:solidFill>
                  <a:schemeClr val="bg1">
                    <a:lumMod val="65000"/>
                  </a:schemeClr>
                </a:solidFill>
                <a:latin typeface="Arial" panose="020B0604020202020204" pitchFamily="34" charset="0"/>
                <a:ea typeface="SamsungOne 400" panose="020B0503030303020204" pitchFamily="34" charset="0"/>
              </a:rPr>
              <a:t> de </a:t>
            </a:r>
            <a:r>
              <a:rPr lang="en-US" altLang="ko-KR" sz="1151" dirty="0" err="1">
                <a:solidFill>
                  <a:schemeClr val="bg1">
                    <a:lumMod val="65000"/>
                  </a:schemeClr>
                </a:solidFill>
                <a:latin typeface="Arial" panose="020B0604020202020204" pitchFamily="34" charset="0"/>
                <a:ea typeface="SamsungOne 400" panose="020B0503030303020204" pitchFamily="34" charset="0"/>
              </a:rPr>
              <a:t>OpenHAB</a:t>
            </a:r>
            <a:r>
              <a:rPr lang="en-US" altLang="ko-KR" sz="1151" dirty="0">
                <a:solidFill>
                  <a:schemeClr val="bg1">
                    <a:lumMod val="65000"/>
                  </a:schemeClr>
                </a:solidFill>
                <a:latin typeface="Arial" panose="020B0604020202020204" pitchFamily="34" charset="0"/>
                <a:ea typeface="SamsungOne 400" panose="020B0503030303020204" pitchFamily="34" charset="0"/>
              </a:rPr>
              <a:t> para </a:t>
            </a:r>
            <a:r>
              <a:rPr lang="en-US" altLang="ko-KR" sz="1151" dirty="0" err="1">
                <a:solidFill>
                  <a:schemeClr val="bg1">
                    <a:lumMod val="65000"/>
                  </a:schemeClr>
                </a:solidFill>
                <a:latin typeface="Arial" panose="020B0604020202020204" pitchFamily="34" charset="0"/>
                <a:ea typeface="SamsungOne 400" panose="020B0503030303020204" pitchFamily="34" charset="0"/>
              </a:rPr>
              <a:t>el</a:t>
            </a:r>
            <a:r>
              <a:rPr lang="en-US" altLang="ko-KR" sz="1151" dirty="0">
                <a:solidFill>
                  <a:schemeClr val="bg1">
                    <a:lumMod val="65000"/>
                  </a:schemeClr>
                </a:solidFill>
                <a:latin typeface="Arial" panose="020B0604020202020204" pitchFamily="34" charset="0"/>
                <a:ea typeface="SamsungOne 400" panose="020B0503030303020204" pitchFamily="34" charset="0"/>
              </a:rPr>
              <a:t> Enlace MQTT</a:t>
            </a:r>
          </a:p>
        </p:txBody>
      </p:sp>
      <p:sp>
        <p:nvSpPr>
          <p:cNvPr id="20" name="Google Shape;181;p4"/>
          <p:cNvSpPr/>
          <p:nvPr/>
        </p:nvSpPr>
        <p:spPr>
          <a:xfrm>
            <a:off x="497467" y="1878631"/>
            <a:ext cx="2826980" cy="492443"/>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OpenHAB</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(Open Home Automation Bus)</a:t>
            </a:r>
          </a:p>
        </p:txBody>
      </p:sp>
      <p:sp>
        <p:nvSpPr>
          <p:cNvPr id="21"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3. </a:t>
            </a:r>
            <a:endParaRPr sz="4049" dirty="0">
              <a:solidFill>
                <a:schemeClr val="bg1">
                  <a:lumMod val="85000"/>
                </a:schemeClr>
              </a:solidFill>
            </a:endParaRPr>
          </a:p>
        </p:txBody>
      </p:sp>
    </p:spTree>
    <p:extLst>
      <p:ext uri="{BB962C8B-B14F-4D97-AF65-F5344CB8AC3E}">
        <p14:creationId xmlns:p14="http://schemas.microsoft.com/office/powerpoint/2010/main" val="28608113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20C5B39-B6A2-4A6C-BC2E-D1803822DCB3}"/>
              </a:ext>
            </a:extLst>
          </p:cNvPr>
          <p:cNvGrpSpPr/>
          <p:nvPr/>
        </p:nvGrpSpPr>
        <p:grpSpPr>
          <a:xfrm>
            <a:off x="1277541" y="1785907"/>
            <a:ext cx="6588919" cy="323165"/>
            <a:chOff x="1027113" y="2045625"/>
            <a:chExt cx="8785225" cy="430886"/>
          </a:xfrm>
        </p:grpSpPr>
        <p:sp>
          <p:nvSpPr>
            <p:cNvPr id="13" name="직사각형 12">
              <a:extLst>
                <a:ext uri="{FF2B5EF4-FFF2-40B4-BE49-F238E27FC236}">
                  <a16:creationId xmlns:a16="http://schemas.microsoft.com/office/drawing/2014/main" id="{6CB75E19-E561-4D73-984C-C6422F77A2D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B2D1AD29-19F4-48D2-A55E-083E09C85318}"/>
                </a:ext>
              </a:extLst>
            </p:cNvPr>
            <p:cNvSpPr/>
            <p:nvPr/>
          </p:nvSpPr>
          <p:spPr>
            <a:xfrm>
              <a:off x="1179513" y="2045625"/>
              <a:ext cx="8632825"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Ejecuta un sitio web en su Pi donde puede ver el estado de todos sus sensores, así como una interfaz de Android e iOS, y tiene un motor de reglas para configurar la automatización.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5" name="그룹 14">
            <a:extLst>
              <a:ext uri="{FF2B5EF4-FFF2-40B4-BE49-F238E27FC236}">
                <a16:creationId xmlns:a16="http://schemas.microsoft.com/office/drawing/2014/main" id="{1DF24BE3-D871-4BEA-AB04-6575B573630F}"/>
              </a:ext>
            </a:extLst>
          </p:cNvPr>
          <p:cNvGrpSpPr/>
          <p:nvPr/>
        </p:nvGrpSpPr>
        <p:grpSpPr>
          <a:xfrm>
            <a:off x="1277541" y="2175948"/>
            <a:ext cx="6588919" cy="161583"/>
            <a:chOff x="1027113" y="2045625"/>
            <a:chExt cx="8785225" cy="215443"/>
          </a:xfrm>
        </p:grpSpPr>
        <p:sp>
          <p:nvSpPr>
            <p:cNvPr id="16" name="직사각형 15">
              <a:extLst>
                <a:ext uri="{FF2B5EF4-FFF2-40B4-BE49-F238E27FC236}">
                  <a16:creationId xmlns:a16="http://schemas.microsoft.com/office/drawing/2014/main" id="{A8E5E967-6BAF-4576-A4BC-D571368407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9684B946-7124-4138-AD4F-5BA1E2B70FD6}"/>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automatización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código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abierto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desarrollado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Kai Kreuzer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desde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2010</a:t>
              </a:r>
            </a:p>
          </p:txBody>
        </p:sp>
      </p:grpSp>
      <p:grpSp>
        <p:nvGrpSpPr>
          <p:cNvPr id="18" name="그룹 17">
            <a:extLst>
              <a:ext uri="{FF2B5EF4-FFF2-40B4-BE49-F238E27FC236}">
                <a16:creationId xmlns:a16="http://schemas.microsoft.com/office/drawing/2014/main" id="{61698919-C18C-46F8-94C2-BFB1E24E33AB}"/>
              </a:ext>
            </a:extLst>
          </p:cNvPr>
          <p:cNvGrpSpPr/>
          <p:nvPr/>
        </p:nvGrpSpPr>
        <p:grpSpPr>
          <a:xfrm>
            <a:off x="1277541" y="2404547"/>
            <a:ext cx="6588919" cy="484748"/>
            <a:chOff x="1027113" y="2045625"/>
            <a:chExt cx="8785225" cy="646330"/>
          </a:xfrm>
        </p:grpSpPr>
        <p:sp>
          <p:nvSpPr>
            <p:cNvPr id="19" name="직사각형 18">
              <a:extLst>
                <a:ext uri="{FF2B5EF4-FFF2-40B4-BE49-F238E27FC236}">
                  <a16:creationId xmlns:a16="http://schemas.microsoft.com/office/drawing/2014/main" id="{E1A868B1-AE07-4FA6-920E-C03CB59E8A7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5053651B-7D98-4948-9B93-3588D6C70C12}"/>
                </a:ext>
              </a:extLst>
            </p:cNvPr>
            <p:cNvSpPr/>
            <p:nvPr/>
          </p:nvSpPr>
          <p:spPr>
            <a:xfrm>
              <a:off x="1179514" y="2045625"/>
              <a:ext cx="8632824"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Home Gateway está diseñado para conectar y dar servicio a varios productos electrónicos en el hogar sin estar restringido a conexiones físicas (como serie, Ethernet y WiFi) o software (protocolo de software como XMPP, MQTT y API REST)</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1" name="그룹 20">
            <a:extLst>
              <a:ext uri="{FF2B5EF4-FFF2-40B4-BE49-F238E27FC236}">
                <a16:creationId xmlns:a16="http://schemas.microsoft.com/office/drawing/2014/main" id="{9303FC73-EB85-49BD-9E17-42FBC83698E5}"/>
              </a:ext>
            </a:extLst>
          </p:cNvPr>
          <p:cNvGrpSpPr/>
          <p:nvPr/>
        </p:nvGrpSpPr>
        <p:grpSpPr>
          <a:xfrm>
            <a:off x="1277541" y="2948833"/>
            <a:ext cx="6588919" cy="323165"/>
            <a:chOff x="1027113" y="2045625"/>
            <a:chExt cx="8785225" cy="430886"/>
          </a:xfrm>
        </p:grpSpPr>
        <p:sp>
          <p:nvSpPr>
            <p:cNvPr id="22" name="직사각형 21">
              <a:extLst>
                <a:ext uri="{FF2B5EF4-FFF2-40B4-BE49-F238E27FC236}">
                  <a16:creationId xmlns:a16="http://schemas.microsoft.com/office/drawing/2014/main" id="{83C68F57-9285-4B58-A7F2-A52A34447EE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ACE40025-D557-4688-B41C-C9900505E9A6}"/>
                </a:ext>
              </a:extLst>
            </p:cNvPr>
            <p:cNvSpPr/>
            <p:nvPr/>
          </p:nvSpPr>
          <p:spPr>
            <a:xfrm>
              <a:off x="1179514" y="2045625"/>
              <a:ext cx="8632824"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implementado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Java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framework de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iniciativa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Open Service Gateway (OSGi) de Equinox (Eclipse PDE), y ha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sido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desarrollado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muchos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desarrolladores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p>
          </p:txBody>
        </p:sp>
      </p:grpSp>
      <p:pic>
        <p:nvPicPr>
          <p:cNvPr id="24" name="Picture 2" descr="openHABì ëí ì´ë¯¸ì§ ê²ìê²°ê³¼">
            <a:extLst>
              <a:ext uri="{FF2B5EF4-FFF2-40B4-BE49-F238E27FC236}">
                <a16:creationId xmlns:a16="http://schemas.microsoft.com/office/drawing/2014/main" id="{B74CC03B-8982-4B48-8BC4-381E82C71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708" y="3485418"/>
            <a:ext cx="1632223" cy="1068577"/>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¿Qué es OpenHAB?</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35" name="그룹 34">
            <a:extLst>
              <a:ext uri="{FF2B5EF4-FFF2-40B4-BE49-F238E27FC236}">
                <a16:creationId xmlns:a16="http://schemas.microsoft.com/office/drawing/2014/main" id="{822BFE1D-E554-4074-A68B-E01B1055C866}"/>
              </a:ext>
            </a:extLst>
          </p:cNvPr>
          <p:cNvGrpSpPr/>
          <p:nvPr/>
        </p:nvGrpSpPr>
        <p:grpSpPr>
          <a:xfrm>
            <a:off x="1277541" y="1404182"/>
            <a:ext cx="6588919" cy="323165"/>
            <a:chOff x="1027113" y="2045625"/>
            <a:chExt cx="8785225" cy="430885"/>
          </a:xfrm>
        </p:grpSpPr>
        <p:sp>
          <p:nvSpPr>
            <p:cNvPr id="36" name="직사각형 35">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7" name="직사각형 36">
              <a:extLst>
                <a:ext uri="{FF2B5EF4-FFF2-40B4-BE49-F238E27FC236}">
                  <a16:creationId xmlns:a16="http://schemas.microsoft.com/office/drawing/2014/main" id="{9A2C5A73-318E-4A5B-9191-CD419BFC99BD}"/>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OpenHAB es un software gratuito de código abierto que puede comunicarse con muchos sistemas de automatización del hogar abiertos y cerrados.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871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22070A36-5C44-4F98-881A-73A6E55544BE}"/>
              </a:ext>
            </a:extLst>
          </p:cNvPr>
          <p:cNvGrpSpPr/>
          <p:nvPr/>
        </p:nvGrpSpPr>
        <p:grpSpPr>
          <a:xfrm>
            <a:off x="1277541" y="1074209"/>
            <a:ext cx="6588919" cy="2045732"/>
            <a:chOff x="558800" y="2232686"/>
            <a:chExt cx="8785225" cy="2727642"/>
          </a:xfrm>
        </p:grpSpPr>
        <p:grpSp>
          <p:nvGrpSpPr>
            <p:cNvPr id="16" name="그룹 15">
              <a:extLst>
                <a:ext uri="{FF2B5EF4-FFF2-40B4-BE49-F238E27FC236}">
                  <a16:creationId xmlns:a16="http://schemas.microsoft.com/office/drawing/2014/main" id="{F31E4AD0-1A46-42B2-866A-90D9FF46EB47}"/>
                </a:ext>
              </a:extLst>
            </p:cNvPr>
            <p:cNvGrpSpPr/>
            <p:nvPr/>
          </p:nvGrpSpPr>
          <p:grpSpPr>
            <a:xfrm>
              <a:off x="558800" y="2232686"/>
              <a:ext cx="8785225" cy="861774"/>
              <a:chOff x="1027113" y="2045625"/>
              <a:chExt cx="8785225" cy="861774"/>
            </a:xfrm>
          </p:grpSpPr>
          <p:sp>
            <p:nvSpPr>
              <p:cNvPr id="18" name="직사각형 17">
                <a:extLst>
                  <a:ext uri="{FF2B5EF4-FFF2-40B4-BE49-F238E27FC236}">
                    <a16:creationId xmlns:a16="http://schemas.microsoft.com/office/drawing/2014/main" id="{34A24C3A-AA05-4F6D-8B2A-1C11F8D8C8F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18F62DEF-56E2-470F-9BC7-4D1DD891FA91}"/>
                  </a:ext>
                </a:extLst>
              </p:cNvPr>
              <p:cNvSpPr/>
              <p:nvPr/>
            </p:nvSpPr>
            <p:spPr>
              <a:xfrm>
                <a:off x="1179513" y="2045625"/>
                <a:ext cx="8632825"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proyecto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rgbClr val="FF0000"/>
                    </a:solidFill>
                    <a:latin typeface="Arial" panose="020B0604020202020204" pitchFamily="34" charset="0"/>
                    <a:ea typeface="SamsungOne 400" panose="020B0503030303020204" pitchFamily="34" charset="0"/>
                  </a:rPr>
                  <a:t>openHAB</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ha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atraído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gran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comunidad</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desarrolladores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estudia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tema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hogar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inteligente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desde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perspectiva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usuario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hace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características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capacidad</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fuera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privacidad</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personalización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sean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principales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prioridades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solución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hogar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inteligente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p>
            </p:txBody>
          </p:sp>
        </p:grpSp>
        <p:sp>
          <p:nvSpPr>
            <p:cNvPr id="17" name="직사각형 16">
              <a:extLst>
                <a:ext uri="{FF2B5EF4-FFF2-40B4-BE49-F238E27FC236}">
                  <a16:creationId xmlns:a16="http://schemas.microsoft.com/office/drawing/2014/main" id="{55174FF6-6325-4077-A69E-E59DE6F43B06}"/>
                </a:ext>
              </a:extLst>
            </p:cNvPr>
            <p:cNvSpPr/>
            <p:nvPr/>
          </p:nvSpPr>
          <p:spPr>
            <a:xfrm>
              <a:off x="711200" y="3209355"/>
              <a:ext cx="8632825" cy="1750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rgbClr val="193EB0"/>
                  </a:solidFill>
                  <a:latin typeface="Arial" panose="020B0604020202020204" pitchFamily="34" charset="0"/>
                  <a:ea typeface="SamsungOne 700" panose="020B0803030303020204" pitchFamily="34" charset="0"/>
                </a:rPr>
                <a:t>Lo bueno: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proyecto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hace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características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capacidad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línea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privacidad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personalización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principales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prioridades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solución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hogar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inteligente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rgbClr val="193EB0"/>
                  </a:solidFill>
                  <a:latin typeface="Arial" panose="020B0604020202020204" pitchFamily="34" charset="0"/>
                  <a:ea typeface="SamsungOne 700" panose="020B0803030303020204" pitchFamily="34" charset="0"/>
                </a:rPr>
                <a:t>Lo no tan bueno: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inicial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complicada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curva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aprendizaje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empinada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Supone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nivel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competencia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técnica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permitir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exitosa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rgbClr val="193EB0"/>
                  </a:solidFill>
                  <a:latin typeface="Arial" panose="020B0604020202020204" pitchFamily="34" charset="0"/>
                  <a:ea typeface="SamsungOne 700" panose="020B0803030303020204" pitchFamily="34" charset="0"/>
                </a:rPr>
                <a:t>El </a:t>
              </a:r>
              <a:r>
                <a:rPr lang="en-US" altLang="ko-KR" sz="975" dirty="0" err="1">
                  <a:solidFill>
                    <a:srgbClr val="193EB0"/>
                  </a:solidFill>
                  <a:latin typeface="Arial" panose="020B0604020202020204" pitchFamily="34" charset="0"/>
                  <a:ea typeface="SamsungOne 700" panose="020B0803030303020204" pitchFamily="34" charset="0"/>
                </a:rPr>
                <a:t>veredicto</a:t>
              </a:r>
              <a:r>
                <a:rPr lang="en-US" altLang="ko-KR" sz="975" dirty="0">
                  <a:solidFill>
                    <a:srgbClr val="193EB0"/>
                  </a:solidFill>
                  <a:latin typeface="Arial" panose="020B0604020202020204" pitchFamily="34" charset="0"/>
                  <a:ea typeface="SamsungOne 700" panose="020B0803030303020204" pitchFamily="34" charset="0"/>
                </a:rPr>
                <a: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solución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hogar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inteligente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tiene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claros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beneficios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soluciones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actuales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hogar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inteligente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respecto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confiabilidad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latencia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tarda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señal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llegar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encender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apagar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dispositivo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privacidad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sp>
        <p:nvSpPr>
          <p:cNvPr id="20" name="object 6">
            <a:extLst>
              <a:ext uri="{FF2B5EF4-FFF2-40B4-BE49-F238E27FC236}">
                <a16:creationId xmlns:a16="http://schemas.microsoft.com/office/drawing/2014/main" id="{7A756E67-F4A0-4603-89C0-987A568DF780}"/>
              </a:ext>
            </a:extLst>
          </p:cNvPr>
          <p:cNvSpPr/>
          <p:nvPr/>
        </p:nvSpPr>
        <p:spPr>
          <a:xfrm>
            <a:off x="3525672" y="3056071"/>
            <a:ext cx="2092654" cy="1939445"/>
          </a:xfrm>
          <a:prstGeom prst="rect">
            <a:avLst/>
          </a:prstGeom>
          <a:blipFill>
            <a:blip r:embed="rId3" cstate="print"/>
            <a:stretch>
              <a:fillRect/>
            </a:stretch>
          </a:blipFill>
        </p:spPr>
        <p:txBody>
          <a:bodyPr wrap="square" lIns="0" tIns="0" rIns="0" bIns="0" rtlCol="0"/>
          <a:lstStyle/>
          <a:p>
            <a:pPr>
              <a:defRPr/>
            </a:pPr>
            <a:endParaRPr sz="1151">
              <a:solidFill>
                <a:srgbClr val="000000"/>
              </a:solidFill>
              <a:latin typeface="Calibri" panose="020F0502020204030204"/>
            </a:endParaRP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1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2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EE2000CB-1B3C-4B0C-AFF1-CF150C6F2327}"/>
              </a:ext>
            </a:extLst>
          </p:cNvPr>
          <p:cNvGrpSpPr/>
          <p:nvPr/>
        </p:nvGrpSpPr>
        <p:grpSpPr>
          <a:xfrm>
            <a:off x="1277541" y="1622787"/>
            <a:ext cx="6940908" cy="484748"/>
            <a:chOff x="1027113" y="2045625"/>
            <a:chExt cx="8785225" cy="646330"/>
          </a:xfrm>
        </p:grpSpPr>
        <p:sp>
          <p:nvSpPr>
            <p:cNvPr id="17" name="직사각형 16">
              <a:extLst>
                <a:ext uri="{FF2B5EF4-FFF2-40B4-BE49-F238E27FC236}">
                  <a16:creationId xmlns:a16="http://schemas.microsoft.com/office/drawing/2014/main" id="{6EAF7551-9CB9-4ED2-BF83-22F6DC24D55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6D9F6F94-310B-4F6B-A214-AE9A8FC823AF}"/>
                </a:ext>
              </a:extLst>
            </p:cNvPr>
            <p:cNvSpPr/>
            <p:nvPr/>
          </p:nvSpPr>
          <p:spPr>
            <a:xfrm>
              <a:off x="1179513" y="2045625"/>
              <a:ext cx="8632825"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openHAB</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runtime es 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tipo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programa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opera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componentes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paquete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framework OSGi (Open Service Gateway Initiative), que es 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estándar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plataforma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servicio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automatizado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basado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Java</a:t>
              </a:r>
            </a:p>
          </p:txBody>
        </p:sp>
      </p:grpSp>
      <p:grpSp>
        <p:nvGrpSpPr>
          <p:cNvPr id="19" name="그룹 18">
            <a:extLst>
              <a:ext uri="{FF2B5EF4-FFF2-40B4-BE49-F238E27FC236}">
                <a16:creationId xmlns:a16="http://schemas.microsoft.com/office/drawing/2014/main" id="{AD4E0D12-C1F6-4758-9024-660C4F9BA041}"/>
              </a:ext>
            </a:extLst>
          </p:cNvPr>
          <p:cNvGrpSpPr/>
          <p:nvPr/>
        </p:nvGrpSpPr>
        <p:grpSpPr>
          <a:xfrm>
            <a:off x="1277541" y="1993908"/>
            <a:ext cx="6588919" cy="161583"/>
            <a:chOff x="1027113" y="2045625"/>
            <a:chExt cx="8785225" cy="215443"/>
          </a:xfrm>
        </p:grpSpPr>
        <p:sp>
          <p:nvSpPr>
            <p:cNvPr id="20" name="직사각형 19">
              <a:extLst>
                <a:ext uri="{FF2B5EF4-FFF2-40B4-BE49-F238E27FC236}">
                  <a16:creationId xmlns:a16="http://schemas.microsoft.com/office/drawing/2014/main" id="{0849B53C-6DC1-44DF-ADCB-EE5521B2986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96E1F20D-73AE-420C-8D27-21423F44096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Este programa puede agregar dinámicamente funciones o eliminarlas mientras se ejecutan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8" name="직사각형 2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Estructura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9" name="그룹 28">
            <a:extLst>
              <a:ext uri="{FF2B5EF4-FFF2-40B4-BE49-F238E27FC236}">
                <a16:creationId xmlns:a16="http://schemas.microsoft.com/office/drawing/2014/main" id="{822BFE1D-E554-4074-A68B-E01B1055C866}"/>
              </a:ext>
            </a:extLst>
          </p:cNvPr>
          <p:cNvGrpSpPr/>
          <p:nvPr/>
        </p:nvGrpSpPr>
        <p:grpSpPr>
          <a:xfrm>
            <a:off x="1277541" y="1386599"/>
            <a:ext cx="6940908" cy="323165"/>
            <a:chOff x="1027113" y="2045625"/>
            <a:chExt cx="8785225" cy="430885"/>
          </a:xfrm>
        </p:grpSpPr>
        <p:sp>
          <p:nvSpPr>
            <p:cNvPr id="30" name="직사각형 29">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9A2C5A73-318E-4A5B-9191-CD419BFC99BD}"/>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software OpenHAB se compone de un servidor de tiempo de ejecución openHAB y una herramienta de diseño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0" name="그룹 9"/>
          <p:cNvGrpSpPr/>
          <p:nvPr/>
        </p:nvGrpSpPr>
        <p:grpSpPr>
          <a:xfrm>
            <a:off x="2050030" y="2280140"/>
            <a:ext cx="3380621" cy="2426429"/>
            <a:chOff x="2628230" y="3047999"/>
            <a:chExt cx="4507495" cy="3235239"/>
          </a:xfrm>
        </p:grpSpPr>
        <p:sp>
          <p:nvSpPr>
            <p:cNvPr id="4" name="직사각형 3"/>
            <p:cNvSpPr/>
            <p:nvPr/>
          </p:nvSpPr>
          <p:spPr>
            <a:xfrm>
              <a:off x="2628232" y="3047999"/>
              <a:ext cx="836863" cy="1243263"/>
            </a:xfrm>
            <a:prstGeom prst="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tx1">
                      <a:lumMod val="85000"/>
                      <a:lumOff val="15000"/>
                    </a:schemeClr>
                  </a:solidFill>
                  <a:latin typeface="Arial" panose="020B0604020202020204" pitchFamily="34" charset="0"/>
                  <a:ea typeface="SamsungOne 400" panose="020B0503030303020204" pitchFamily="34" charset="0"/>
                </a:rPr>
                <a:t>openHAB</a:t>
              </a:r>
              <a:br>
                <a:rPr lang="en-US" altLang="ko-KR" sz="825">
                  <a:solidFill>
                    <a:schemeClr val="tx1">
                      <a:lumMod val="85000"/>
                      <a:lumOff val="15000"/>
                    </a:schemeClr>
                  </a:solidFill>
                  <a:latin typeface="Arial" panose="020B0604020202020204" pitchFamily="34" charset="0"/>
                  <a:ea typeface="SamsungOne 400" panose="020B0503030303020204" pitchFamily="34" charset="0"/>
                </a:rPr>
              </a:br>
              <a:r>
                <a:rPr lang="en-US" altLang="ko-KR" sz="825">
                  <a:solidFill>
                    <a:schemeClr val="tx1">
                      <a:lumMod val="85000"/>
                      <a:lumOff val="15000"/>
                    </a:schemeClr>
                  </a:solidFill>
                  <a:latin typeface="Arial" panose="020B0604020202020204" pitchFamily="34" charset="0"/>
                  <a:ea typeface="SamsungOne 400" panose="020B0503030303020204" pitchFamily="34" charset="0"/>
                </a:rPr>
                <a:t>Proveedor de artículos</a:t>
              </a: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3" name="직사각형 22"/>
            <p:cNvSpPr/>
            <p:nvPr/>
          </p:nvSpPr>
          <p:spPr>
            <a:xfrm>
              <a:off x="3524368" y="3047999"/>
              <a:ext cx="836863" cy="1243263"/>
            </a:xfrm>
            <a:prstGeom prst="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openHAB</a:t>
              </a:r>
              <a:b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b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Protocolo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a:t>
              </a:r>
              <a:b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b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Enlaces</a:t>
              </a: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4" name="직사각형 23"/>
            <p:cNvSpPr/>
            <p:nvPr/>
          </p:nvSpPr>
          <p:spPr>
            <a:xfrm>
              <a:off x="4420504" y="3047999"/>
              <a:ext cx="869953" cy="800102"/>
            </a:xfrm>
            <a:prstGeom prst="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openHAB</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Lógica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a:t>
              </a:r>
              <a:b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b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Automatiza-ción</a:t>
              </a:r>
              <a:b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b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2" name="직사각형 31"/>
            <p:cNvSpPr/>
            <p:nvPr/>
          </p:nvSpPr>
          <p:spPr>
            <a:xfrm>
              <a:off x="5365659" y="3047999"/>
              <a:ext cx="1770065" cy="359230"/>
            </a:xfrm>
            <a:prstGeom prst="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tx1">
                      <a:lumMod val="85000"/>
                      <a:lumOff val="15000"/>
                    </a:schemeClr>
                  </a:solidFill>
                  <a:latin typeface="Arial" panose="020B0604020202020204" pitchFamily="34" charset="0"/>
                  <a:ea typeface="SamsungOne 400" panose="020B0503030303020204" pitchFamily="34" charset="0"/>
                </a:rPr>
                <a:t>Interfaces de usuario de openHAB</a:t>
              </a: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3" name="직사각형 32"/>
            <p:cNvSpPr/>
            <p:nvPr/>
          </p:nvSpPr>
          <p:spPr>
            <a:xfrm>
              <a:off x="2628232" y="4374679"/>
              <a:ext cx="3854211" cy="230987"/>
            </a:xfrm>
            <a:prstGeom prst="rect">
              <a:avLst/>
            </a:prstGeom>
            <a:solidFill>
              <a:schemeClr val="accent4">
                <a:lumMod val="60000"/>
                <a:lumOff val="4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Librerías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complementos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openHAB</a:t>
              </a: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4" name="직사각형 33"/>
            <p:cNvSpPr/>
            <p:nvPr/>
          </p:nvSpPr>
          <p:spPr>
            <a:xfrm>
              <a:off x="5365659" y="3493517"/>
              <a:ext cx="1770066" cy="354584"/>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bg1"/>
                  </a:solidFill>
                  <a:latin typeface="Arial" panose="020B0604020202020204" pitchFamily="34" charset="0"/>
                  <a:ea typeface="SamsungOne 400" panose="020B0503030303020204" pitchFamily="34" charset="0"/>
                </a:rPr>
                <a:t>Servicio openHAB REST</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35" name="직사각형 34"/>
            <p:cNvSpPr/>
            <p:nvPr/>
          </p:nvSpPr>
          <p:spPr>
            <a:xfrm>
              <a:off x="4420503" y="3942512"/>
              <a:ext cx="2061939" cy="348750"/>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bg1"/>
                  </a:solidFill>
                  <a:latin typeface="Arial" panose="020B0604020202020204" pitchFamily="34" charset="0"/>
                  <a:ea typeface="SamsungOne 400" panose="020B0503030303020204" pitchFamily="34" charset="0"/>
                </a:rPr>
                <a:t>Repositorio openHAB</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36" name="직사각형 35"/>
            <p:cNvSpPr/>
            <p:nvPr/>
          </p:nvSpPr>
          <p:spPr>
            <a:xfrm>
              <a:off x="2628232" y="4611009"/>
              <a:ext cx="3854210" cy="348750"/>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dirty="0" err="1">
                  <a:solidFill>
                    <a:schemeClr val="bg1"/>
                  </a:solidFill>
                  <a:latin typeface="Arial" panose="020B0604020202020204" pitchFamily="34" charset="0"/>
                  <a:ea typeface="SamsungOne 400" panose="020B0503030303020204" pitchFamily="34" charset="0"/>
                </a:rPr>
                <a:t>Librería</a:t>
              </a:r>
              <a:r>
                <a:rPr lang="en-US" altLang="ko-KR" sz="825" dirty="0">
                  <a:solidFill>
                    <a:schemeClr val="bg1"/>
                  </a:solidFill>
                  <a:latin typeface="Arial" panose="020B0604020202020204" pitchFamily="34" charset="0"/>
                  <a:ea typeface="SamsungOne 400" panose="020B0503030303020204" pitchFamily="34" charset="0"/>
                </a:rPr>
                <a:t> base </a:t>
              </a:r>
              <a:r>
                <a:rPr lang="en-US" altLang="ko-KR" sz="825" dirty="0" err="1">
                  <a:solidFill>
                    <a:schemeClr val="bg1"/>
                  </a:solidFill>
                  <a:latin typeface="Arial" panose="020B0604020202020204" pitchFamily="34" charset="0"/>
                  <a:ea typeface="SamsungOne 400" panose="020B0503030303020204" pitchFamily="34" charset="0"/>
                </a:rPr>
                <a:t>openHAB</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37" name="직사각형 36"/>
            <p:cNvSpPr/>
            <p:nvPr/>
          </p:nvSpPr>
          <p:spPr>
            <a:xfrm>
              <a:off x="2628232" y="5051259"/>
              <a:ext cx="3854210" cy="348750"/>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bg1"/>
                  </a:solidFill>
                  <a:latin typeface="Arial" panose="020B0604020202020204" pitchFamily="34" charset="0"/>
                  <a:ea typeface="SamsungOne 400" panose="020B0503030303020204" pitchFamily="34" charset="0"/>
                </a:rPr>
                <a:t>Núcleo openHAB</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38" name="직사각형 37"/>
            <p:cNvSpPr/>
            <p:nvPr/>
          </p:nvSpPr>
          <p:spPr>
            <a:xfrm>
              <a:off x="2628231" y="5489700"/>
              <a:ext cx="909625" cy="348750"/>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dirty="0">
                  <a:solidFill>
                    <a:schemeClr val="bg1"/>
                  </a:solidFill>
                  <a:latin typeface="Arial" panose="020B0604020202020204" pitchFamily="34" charset="0"/>
                  <a:ea typeface="SamsungOne 400" panose="020B0503030303020204" pitchFamily="34" charset="0"/>
                </a:rPr>
                <a:t>Logback / SLF4J</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39" name="직사각형 38"/>
            <p:cNvSpPr/>
            <p:nvPr/>
          </p:nvSpPr>
          <p:spPr>
            <a:xfrm>
              <a:off x="2628230" y="5934488"/>
              <a:ext cx="4507493" cy="348750"/>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dirty="0">
                  <a:solidFill>
                    <a:schemeClr val="bg1"/>
                  </a:solidFill>
                  <a:latin typeface="Arial" panose="020B0604020202020204" pitchFamily="34" charset="0"/>
                  <a:ea typeface="SamsungOne 400" panose="020B0503030303020204" pitchFamily="34" charset="0"/>
                </a:rPr>
                <a:t>OSGI Runtime</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40" name="직사각형 39"/>
            <p:cNvSpPr/>
            <p:nvPr/>
          </p:nvSpPr>
          <p:spPr>
            <a:xfrm>
              <a:off x="3589916" y="5489700"/>
              <a:ext cx="915001" cy="348750"/>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bg1"/>
                  </a:solidFill>
                  <a:latin typeface="Arial" panose="020B0604020202020204" pitchFamily="34" charset="0"/>
                  <a:ea typeface="SamsungOne 400" panose="020B0503030303020204" pitchFamily="34" charset="0"/>
                </a:rPr>
                <a:t>Servicios declarativos</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41" name="직사각형 40"/>
            <p:cNvSpPr/>
            <p:nvPr/>
          </p:nvSpPr>
          <p:spPr>
            <a:xfrm>
              <a:off x="4556977" y="5489700"/>
              <a:ext cx="936703" cy="348750"/>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825">
                  <a:solidFill>
                    <a:schemeClr val="bg1"/>
                  </a:solidFill>
                  <a:latin typeface="Arial" panose="020B0604020202020204" pitchFamily="34" charset="0"/>
                  <a:ea typeface="SamsungOne 400" panose="020B0503030303020204" pitchFamily="34" charset="0"/>
                </a:rPr>
                <a:t>Administrador de eventos</a:t>
              </a: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42" name="직사각형 41"/>
            <p:cNvSpPr/>
            <p:nvPr/>
          </p:nvSpPr>
          <p:spPr>
            <a:xfrm>
              <a:off x="5545739" y="5489700"/>
              <a:ext cx="936703" cy="348750"/>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r>
                <a:rPr lang="en-US" altLang="ko-KR" sz="700" dirty="0" err="1">
                  <a:solidFill>
                    <a:schemeClr val="bg1"/>
                  </a:solidFill>
                  <a:latin typeface="Arial" panose="020B0604020202020204" pitchFamily="34" charset="0"/>
                  <a:ea typeface="SamsungOne 400" panose="020B0503030303020204" pitchFamily="34" charset="0"/>
                </a:rPr>
                <a:t>Administrador</a:t>
              </a:r>
              <a:r>
                <a:rPr lang="en-US" altLang="ko-KR" sz="700" dirty="0">
                  <a:solidFill>
                    <a:schemeClr val="bg1"/>
                  </a:solidFill>
                  <a:latin typeface="Arial" panose="020B0604020202020204" pitchFamily="34" charset="0"/>
                  <a:ea typeface="SamsungOne 400" panose="020B0503030303020204" pitchFamily="34" charset="0"/>
                </a:rPr>
                <a:t> de </a:t>
              </a:r>
              <a:r>
                <a:rPr lang="en-US" altLang="ko-KR" sz="700" dirty="0" err="1">
                  <a:solidFill>
                    <a:schemeClr val="bg1"/>
                  </a:solidFill>
                  <a:latin typeface="Arial" panose="020B0604020202020204" pitchFamily="34" charset="0"/>
                  <a:ea typeface="SamsungOne 400" panose="020B0503030303020204" pitchFamily="34" charset="0"/>
                </a:rPr>
                <a:t>configuración</a:t>
              </a:r>
              <a:endParaRPr lang="ko-KR" altLang="en-US" sz="700" dirty="0">
                <a:solidFill>
                  <a:schemeClr val="bg1"/>
                </a:solidFill>
                <a:latin typeface="Arial" panose="020B0604020202020204" pitchFamily="34" charset="0"/>
                <a:ea typeface="SamsungOne 400" panose="020B0503030303020204" pitchFamily="34" charset="0"/>
              </a:endParaRPr>
            </a:p>
          </p:txBody>
        </p:sp>
        <p:sp>
          <p:nvSpPr>
            <p:cNvPr id="43" name="직사각형 42"/>
            <p:cNvSpPr/>
            <p:nvPr/>
          </p:nvSpPr>
          <p:spPr>
            <a:xfrm>
              <a:off x="6541714" y="3934388"/>
              <a:ext cx="594009" cy="1912536"/>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br>
                <a:rPr lang="en-US" altLang="ko-KR" sz="825" dirty="0">
                  <a:solidFill>
                    <a:schemeClr val="bg1"/>
                  </a:solidFill>
                  <a:latin typeface="Arial" panose="020B0604020202020204" pitchFamily="34" charset="0"/>
                  <a:ea typeface="SamsungOne 400" panose="020B0503030303020204" pitchFamily="34" charset="0"/>
                </a:rPr>
              </a:br>
              <a:r>
                <a:rPr lang="en-US" altLang="ko-KR" sz="825" dirty="0" err="1">
                  <a:solidFill>
                    <a:schemeClr val="bg1"/>
                  </a:solidFill>
                  <a:latin typeface="Arial" panose="020B0604020202020204" pitchFamily="34" charset="0"/>
                  <a:ea typeface="SamsungOne 400" panose="020B0503030303020204" pitchFamily="34" charset="0"/>
                </a:rPr>
                <a:t>ServicioHTTP</a:t>
              </a:r>
              <a:endParaRPr lang="ko-KR" altLang="en-US" sz="825" dirty="0">
                <a:solidFill>
                  <a:schemeClr val="bg1"/>
                </a:solidFill>
                <a:latin typeface="Arial" panose="020B0604020202020204" pitchFamily="34" charset="0"/>
                <a:ea typeface="SamsungOne 400" panose="020B0503030303020204" pitchFamily="34" charset="0"/>
              </a:endParaRPr>
            </a:p>
          </p:txBody>
        </p:sp>
      </p:grpSp>
      <p:grpSp>
        <p:nvGrpSpPr>
          <p:cNvPr id="12" name="그룹 11"/>
          <p:cNvGrpSpPr/>
          <p:nvPr/>
        </p:nvGrpSpPr>
        <p:grpSpPr>
          <a:xfrm>
            <a:off x="5538774" y="2974238"/>
            <a:ext cx="3076483" cy="922976"/>
            <a:chOff x="7318386" y="3318528"/>
            <a:chExt cx="4101978" cy="1230634"/>
          </a:xfrm>
        </p:grpSpPr>
        <p:grpSp>
          <p:nvGrpSpPr>
            <p:cNvPr id="9" name="그룹 8"/>
            <p:cNvGrpSpPr/>
            <p:nvPr/>
          </p:nvGrpSpPr>
          <p:grpSpPr>
            <a:xfrm>
              <a:off x="7437850" y="3718800"/>
              <a:ext cx="2134588" cy="307776"/>
              <a:chOff x="7444988" y="3680631"/>
              <a:chExt cx="2134588" cy="307776"/>
            </a:xfrm>
          </p:grpSpPr>
          <p:sp>
            <p:nvSpPr>
              <p:cNvPr id="44" name="직사각형 43"/>
              <p:cNvSpPr/>
              <p:nvPr/>
            </p:nvSpPr>
            <p:spPr>
              <a:xfrm>
                <a:off x="7444988" y="3733798"/>
                <a:ext cx="169569" cy="179616"/>
              </a:xfrm>
              <a:prstGeom prst="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6" name="직사각형 5"/>
              <p:cNvSpPr/>
              <p:nvPr/>
            </p:nvSpPr>
            <p:spPr>
              <a:xfrm>
                <a:off x="7597837" y="3680631"/>
                <a:ext cx="1981739" cy="307776"/>
              </a:xfrm>
              <a:prstGeom prst="rect">
                <a:avLst/>
              </a:prstGeom>
            </p:spPr>
            <p:txBody>
              <a:bodyPr wrap="none">
                <a:spAutoFit/>
              </a:bodyPr>
              <a:lstStyle/>
              <a:p>
                <a:r>
                  <a:rPr lang="en-US" altLang="ko-KR" sz="900">
                    <a:solidFill>
                      <a:prstClr val="black">
                        <a:lumMod val="85000"/>
                        <a:lumOff val="15000"/>
                      </a:prstClr>
                    </a:solidFill>
                    <a:latin typeface="Arial" panose="020B0604020202020204" pitchFamily="34" charset="0"/>
                    <a:ea typeface="SamsungOne 400" panose="020B0503030303020204" pitchFamily="34" charset="0"/>
                  </a:rPr>
                  <a:t>Complementos openHAB</a:t>
                </a:r>
                <a:endParaRPr lang="ko-KR" altLang="en-US" sz="1200" dirty="0"/>
              </a:p>
            </p:txBody>
          </p:sp>
        </p:grpSp>
        <p:grpSp>
          <p:nvGrpSpPr>
            <p:cNvPr id="8" name="그룹 7"/>
            <p:cNvGrpSpPr/>
            <p:nvPr/>
          </p:nvGrpSpPr>
          <p:grpSpPr>
            <a:xfrm>
              <a:off x="7444988" y="3984705"/>
              <a:ext cx="3052742" cy="307776"/>
              <a:chOff x="7444988" y="3984705"/>
              <a:chExt cx="3052742" cy="307776"/>
            </a:xfrm>
          </p:grpSpPr>
          <p:sp>
            <p:nvSpPr>
              <p:cNvPr id="45" name="직사각형 44"/>
              <p:cNvSpPr/>
              <p:nvPr/>
            </p:nvSpPr>
            <p:spPr>
              <a:xfrm>
                <a:off x="7444988" y="4027079"/>
                <a:ext cx="169569" cy="179616"/>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47" name="직사각형 46"/>
              <p:cNvSpPr/>
              <p:nvPr/>
            </p:nvSpPr>
            <p:spPr>
              <a:xfrm>
                <a:off x="7601209" y="3984705"/>
                <a:ext cx="2896521" cy="307776"/>
              </a:xfrm>
              <a:prstGeom prst="rect">
                <a:avLst/>
              </a:prstGeom>
            </p:spPr>
            <p:txBody>
              <a:bodyPr wrap="none">
                <a:spAutoFit/>
              </a:bodyPr>
              <a:lstStyle/>
              <a:p>
                <a:r>
                  <a:rPr lang="en-US" altLang="ko-KR" sz="900">
                    <a:solidFill>
                      <a:prstClr val="black">
                        <a:lumMod val="85000"/>
                        <a:lumOff val="15000"/>
                      </a:prstClr>
                    </a:solidFill>
                    <a:latin typeface="Arial" panose="020B0604020202020204" pitchFamily="34" charset="0"/>
                    <a:ea typeface="SamsungOne 400" panose="020B0503030303020204" pitchFamily="34" charset="0"/>
                  </a:rPr>
                  <a:t>Componentes principales de openHAB</a:t>
                </a:r>
                <a:endParaRPr lang="ko-KR" altLang="en-US" sz="1200" dirty="0"/>
              </a:p>
            </p:txBody>
          </p:sp>
        </p:grpSp>
        <p:grpSp>
          <p:nvGrpSpPr>
            <p:cNvPr id="7" name="그룹 6"/>
            <p:cNvGrpSpPr/>
            <p:nvPr/>
          </p:nvGrpSpPr>
          <p:grpSpPr>
            <a:xfrm>
              <a:off x="7444988" y="4241386"/>
              <a:ext cx="1598902" cy="307776"/>
              <a:chOff x="7458786" y="4242110"/>
              <a:chExt cx="1598902" cy="307776"/>
            </a:xfrm>
          </p:grpSpPr>
          <p:sp>
            <p:nvSpPr>
              <p:cNvPr id="46" name="직사각형 45"/>
              <p:cNvSpPr/>
              <p:nvPr/>
            </p:nvSpPr>
            <p:spPr>
              <a:xfrm>
                <a:off x="7458786" y="4291262"/>
                <a:ext cx="169569" cy="179616"/>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fontAlgn="base" latinLnBrk="0">
                  <a:spcBef>
                    <a:spcPct val="0"/>
                  </a:spcBef>
                  <a:spcAft>
                    <a:spcPts val="450"/>
                  </a:spcAft>
                  <a:buClr>
                    <a:srgbClr val="193EB0"/>
                  </a:buClr>
                </a:pPr>
                <a:endParaRPr lang="ko-KR" altLang="en-US" sz="825" dirty="0">
                  <a:solidFill>
                    <a:schemeClr val="bg1"/>
                  </a:solidFill>
                  <a:latin typeface="Arial" panose="020B0604020202020204" pitchFamily="34" charset="0"/>
                  <a:ea typeface="SamsungOne 400" panose="020B0503030303020204" pitchFamily="34" charset="0"/>
                </a:endParaRPr>
              </a:p>
            </p:txBody>
          </p:sp>
          <p:sp>
            <p:nvSpPr>
              <p:cNvPr id="48" name="직사각형 47"/>
              <p:cNvSpPr/>
              <p:nvPr/>
            </p:nvSpPr>
            <p:spPr>
              <a:xfrm>
                <a:off x="7614557" y="4242110"/>
                <a:ext cx="1443131" cy="307776"/>
              </a:xfrm>
              <a:prstGeom prst="rect">
                <a:avLst/>
              </a:prstGeom>
            </p:spPr>
            <p:txBody>
              <a:bodyPr wrap="none">
                <a:spAutoFit/>
              </a:bodyPr>
              <a:lstStyle/>
              <a:p>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OSGI Framework</a:t>
                </a:r>
                <a:endParaRPr lang="ko-KR" altLang="en-US" sz="1200" dirty="0"/>
              </a:p>
            </p:txBody>
          </p:sp>
        </p:grpSp>
        <p:sp>
          <p:nvSpPr>
            <p:cNvPr id="49" name="직사각형 48"/>
            <p:cNvSpPr/>
            <p:nvPr/>
          </p:nvSpPr>
          <p:spPr>
            <a:xfrm>
              <a:off x="7318386" y="3318528"/>
              <a:ext cx="4101978" cy="338554"/>
            </a:xfrm>
            <a:prstGeom prst="rect">
              <a:avLst/>
            </a:prstGeom>
          </p:spPr>
          <p:txBody>
            <a:bodyPr wrap="none">
              <a:spAutoFit/>
            </a:bodyPr>
            <a:lstStyle/>
            <a:p>
              <a:r>
                <a:rPr lang="en-US" altLang="ko-KR" sz="1050">
                  <a:solidFill>
                    <a:prstClr val="black">
                      <a:lumMod val="85000"/>
                      <a:lumOff val="15000"/>
                    </a:prstClr>
                  </a:solidFill>
                  <a:latin typeface="Arial" panose="020B0604020202020204" pitchFamily="34" charset="0"/>
                  <a:ea typeface="SamsungOne 400" panose="020B0503030303020204" pitchFamily="34" charset="0"/>
                </a:rPr>
                <a:t>Descripción general de la arquitectura openHAB</a:t>
              </a:r>
              <a:endParaRPr lang="ko-KR" altLang="en-US" sz="1151" b="1" dirty="0"/>
            </a:p>
          </p:txBody>
        </p:sp>
      </p:grpSp>
      <p:sp>
        <p:nvSpPr>
          <p:cNvPr id="5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5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97768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44F26E42-0551-4607-9275-CF0ADDA543DF}"/>
              </a:ext>
            </a:extLst>
          </p:cNvPr>
          <p:cNvGrpSpPr/>
          <p:nvPr/>
        </p:nvGrpSpPr>
        <p:grpSpPr>
          <a:xfrm>
            <a:off x="1277541" y="1751795"/>
            <a:ext cx="6588919" cy="323165"/>
            <a:chOff x="1027113" y="2045625"/>
            <a:chExt cx="8785225" cy="430886"/>
          </a:xfrm>
        </p:grpSpPr>
        <p:sp>
          <p:nvSpPr>
            <p:cNvPr id="24" name="직사각형 23">
              <a:extLst>
                <a:ext uri="{FF2B5EF4-FFF2-40B4-BE49-F238E27FC236}">
                  <a16:creationId xmlns:a16="http://schemas.microsoft.com/office/drawing/2014/main" id="{1036E318-28DA-44DE-B021-7FB3460D86A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4DC02587-D553-457A-8E08-ABEB26809BD4}"/>
                </a:ext>
              </a:extLst>
            </p:cNvPr>
            <p:cNvSpPr/>
            <p:nvPr/>
          </p:nvSpPr>
          <p:spPr>
            <a:xfrm>
              <a:off x="1179514" y="2045625"/>
              <a:ext cx="8632824"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El bus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eventos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EventAdmin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servicio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OSGi,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permite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módulos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internos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incluido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protocolo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interno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sincroniza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partes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varios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dispositivos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comuniquen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entre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sí</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직사각형 18">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Estructura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0" name="그룹 19">
            <a:extLst>
              <a:ext uri="{FF2B5EF4-FFF2-40B4-BE49-F238E27FC236}">
                <a16:creationId xmlns:a16="http://schemas.microsoft.com/office/drawing/2014/main" id="{822BFE1D-E554-4074-A68B-E01B1055C866}"/>
              </a:ext>
            </a:extLst>
          </p:cNvPr>
          <p:cNvGrpSpPr/>
          <p:nvPr/>
        </p:nvGrpSpPr>
        <p:grpSpPr>
          <a:xfrm>
            <a:off x="1277541" y="1386599"/>
            <a:ext cx="6588919" cy="323165"/>
            <a:chOff x="1027113" y="2045625"/>
            <a:chExt cx="8785225" cy="430886"/>
          </a:xfrm>
        </p:grpSpPr>
        <p:sp>
          <p:nvSpPr>
            <p:cNvPr id="21" name="직사각형 20">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9A2C5A73-318E-4A5B-9191-CD419BFC99BD}"/>
                </a:ext>
              </a:extLst>
            </p:cNvPr>
            <p:cNvSpPr/>
            <p:nvPr/>
          </p:nvSpPr>
          <p:spPr>
            <a:xfrm>
              <a:off x="1179513" y="2045625"/>
              <a:ext cx="8632825"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Las funciones principales del programa servidor son las siguientes. En primer lugar, el servidor tiene un canal de comunicación de tipo Pub-Sub ligero dentro de su bus de eventos.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85" name="그룹 84"/>
          <p:cNvGrpSpPr/>
          <p:nvPr/>
        </p:nvGrpSpPr>
        <p:grpSpPr>
          <a:xfrm>
            <a:off x="2868488" y="2214154"/>
            <a:ext cx="3282628" cy="2500916"/>
            <a:chOff x="2484120" y="2915920"/>
            <a:chExt cx="4376837" cy="3334555"/>
          </a:xfrm>
        </p:grpSpPr>
        <p:sp>
          <p:nvSpPr>
            <p:cNvPr id="2" name="직사각형 1"/>
            <p:cNvSpPr/>
            <p:nvPr/>
          </p:nvSpPr>
          <p:spPr>
            <a:xfrm>
              <a:off x="2538805" y="3103577"/>
              <a:ext cx="1296296" cy="247436"/>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800">
                  <a:solidFill>
                    <a:schemeClr val="bg1"/>
                  </a:solidFill>
                  <a:latin typeface="Arial" panose="020B0604020202020204" pitchFamily="34" charset="0"/>
                  <a:ea typeface="SamsungOne 400" panose="020B0503030303020204" pitchFamily="34" charset="0"/>
                </a:rPr>
                <a:t>Lógica de automatización</a:t>
              </a:r>
              <a:endParaRPr lang="ko-KR" altLang="en-US" sz="800" dirty="0">
                <a:solidFill>
                  <a:schemeClr val="bg1"/>
                </a:solidFill>
                <a:latin typeface="Arial" panose="020B0604020202020204" pitchFamily="34" charset="0"/>
                <a:ea typeface="SamsungOne 400" panose="020B0503030303020204" pitchFamily="34" charset="0"/>
              </a:endParaRPr>
            </a:p>
          </p:txBody>
        </p:sp>
        <p:sp>
          <p:nvSpPr>
            <p:cNvPr id="28" name="직사각형 27"/>
            <p:cNvSpPr/>
            <p:nvPr/>
          </p:nvSpPr>
          <p:spPr>
            <a:xfrm>
              <a:off x="2533426" y="3432637"/>
              <a:ext cx="1296296" cy="227602"/>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a:solidFill>
                    <a:schemeClr val="bg1"/>
                  </a:solidFill>
                  <a:latin typeface="Arial" panose="020B0604020202020204" pitchFamily="34" charset="0"/>
                  <a:ea typeface="SamsungOne 400" panose="020B0503030303020204" pitchFamily="34" charset="0"/>
                </a:rPr>
                <a:t>Interfaz de usuario</a:t>
              </a:r>
              <a:endParaRPr lang="ko-KR" altLang="en-US" sz="900" dirty="0">
                <a:solidFill>
                  <a:schemeClr val="bg1"/>
                </a:solidFill>
                <a:latin typeface="Arial" panose="020B0604020202020204" pitchFamily="34" charset="0"/>
                <a:ea typeface="SamsungOne 400" panose="020B0503030303020204" pitchFamily="34" charset="0"/>
              </a:endParaRPr>
            </a:p>
          </p:txBody>
        </p:sp>
        <p:cxnSp>
          <p:nvCxnSpPr>
            <p:cNvPr id="4" name="직선 화살표 연결선 3"/>
            <p:cNvCxnSpPr/>
            <p:nvPr/>
          </p:nvCxnSpPr>
          <p:spPr>
            <a:xfrm>
              <a:off x="3829722" y="3227295"/>
              <a:ext cx="441970"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a:off x="3835101" y="3546438"/>
              <a:ext cx="441970"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p:cNvSpPr/>
            <p:nvPr/>
          </p:nvSpPr>
          <p:spPr>
            <a:xfrm>
              <a:off x="4304343" y="3103577"/>
              <a:ext cx="983041" cy="546821"/>
            </a:xfrm>
            <a:prstGeom prst="rect">
              <a:avLst/>
            </a:prstGeom>
            <a:solidFill>
              <a:srgbClr val="1A8CB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openHAB</a:t>
              </a:r>
              <a:br>
                <a:rPr lang="en-US" altLang="ko-KR" sz="900" dirty="0">
                  <a:solidFill>
                    <a:schemeClr val="bg1"/>
                  </a:solidFill>
                  <a:latin typeface="Arial" panose="020B0604020202020204" pitchFamily="34" charset="0"/>
                  <a:ea typeface="SamsungOne 400" panose="020B0503030303020204" pitchFamily="34" charset="0"/>
                </a:rPr>
              </a:br>
              <a:r>
                <a:rPr lang="en-US" altLang="ko-KR" sz="900" dirty="0" err="1">
                  <a:solidFill>
                    <a:schemeClr val="bg1"/>
                  </a:solidFill>
                  <a:latin typeface="Arial" panose="020B0604020202020204" pitchFamily="34" charset="0"/>
                  <a:ea typeface="SamsungOne 400" panose="020B0503030303020204" pitchFamily="34" charset="0"/>
                </a:rPr>
                <a:t>Repositorio</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5" name="직사각형 4"/>
            <p:cNvSpPr/>
            <p:nvPr/>
          </p:nvSpPr>
          <p:spPr>
            <a:xfrm>
              <a:off x="2484120" y="2915920"/>
              <a:ext cx="2835012" cy="79248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22" name="직사각형 21"/>
            <p:cNvSpPr/>
            <p:nvPr/>
          </p:nvSpPr>
          <p:spPr>
            <a:xfrm>
              <a:off x="5376541" y="3107426"/>
              <a:ext cx="714379" cy="546821"/>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a:solidFill>
                    <a:schemeClr val="tx1"/>
                  </a:solidFill>
                  <a:latin typeface="Arial" panose="020B0604020202020204" pitchFamily="34" charset="0"/>
                  <a:ea typeface="SamsungOne 400" panose="020B0503030303020204" pitchFamily="34" charset="0"/>
                </a:rPr>
                <a:t>openHAB</a:t>
              </a:r>
              <a:br>
                <a:rPr lang="en-US" altLang="ko-KR" sz="900">
                  <a:solidFill>
                    <a:schemeClr val="tx1"/>
                  </a:solidFill>
                  <a:latin typeface="Arial" panose="020B0604020202020204" pitchFamily="34" charset="0"/>
                  <a:ea typeface="SamsungOne 400" panose="020B0503030303020204" pitchFamily="34" charset="0"/>
                </a:rPr>
              </a:br>
              <a:r>
                <a:rPr lang="en-US" altLang="ko-KR" sz="900">
                  <a:solidFill>
                    <a:schemeClr val="tx1"/>
                  </a:solidFill>
                  <a:latin typeface="Arial" panose="020B0604020202020204" pitchFamily="34" charset="0"/>
                  <a:ea typeface="SamsungOne 400" panose="020B0503030303020204" pitchFamily="34" charset="0"/>
                </a:rPr>
                <a:t>Registro</a:t>
              </a:r>
              <a:endParaRPr lang="ko-KR" altLang="en-US" sz="900" dirty="0">
                <a:solidFill>
                  <a:schemeClr val="tx1"/>
                </a:solidFill>
                <a:latin typeface="Arial" panose="020B0604020202020204" pitchFamily="34" charset="0"/>
                <a:ea typeface="SamsungOne 400" panose="020B0503030303020204" pitchFamily="34" charset="0"/>
              </a:endParaRPr>
            </a:p>
          </p:txBody>
        </p:sp>
        <p:sp>
          <p:nvSpPr>
            <p:cNvPr id="31" name="직사각형 30"/>
            <p:cNvSpPr/>
            <p:nvPr/>
          </p:nvSpPr>
          <p:spPr>
            <a:xfrm>
              <a:off x="6146578" y="3101116"/>
              <a:ext cx="714379" cy="546821"/>
            </a:xfrm>
            <a:prstGeom prst="rect">
              <a:avLst/>
            </a:prstGeom>
            <a:solidFill>
              <a:srgbClr val="13B9A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a:solidFill>
                    <a:schemeClr val="bg1"/>
                  </a:solidFill>
                  <a:latin typeface="Arial" panose="020B0604020202020204" pitchFamily="34" charset="0"/>
                  <a:ea typeface="SamsungOne 400" panose="020B0503030303020204" pitchFamily="34" charset="0"/>
                </a:rPr>
                <a:t>openHAB</a:t>
              </a:r>
              <a:br>
                <a:rPr lang="en-US" altLang="ko-KR" sz="900">
                  <a:solidFill>
                    <a:schemeClr val="bg1"/>
                  </a:solidFill>
                  <a:latin typeface="Arial" panose="020B0604020202020204" pitchFamily="34" charset="0"/>
                  <a:ea typeface="SamsungOne 400" panose="020B0503030303020204" pitchFamily="34" charset="0"/>
                </a:rPr>
              </a:br>
              <a:r>
                <a:rPr lang="en-US" altLang="ko-KR" sz="900">
                  <a:solidFill>
                    <a:schemeClr val="bg1"/>
                  </a:solidFill>
                  <a:latin typeface="Arial" panose="020B0604020202020204" pitchFamily="34" charset="0"/>
                  <a:ea typeface="SamsungOne 400" panose="020B0503030303020204" pitchFamily="34" charset="0"/>
                </a:rPr>
                <a:t>Registro</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3" name="왼쪽/오른쪽 화살표 2"/>
            <p:cNvSpPr/>
            <p:nvPr/>
          </p:nvSpPr>
          <p:spPr>
            <a:xfrm>
              <a:off x="2533426" y="4142377"/>
              <a:ext cx="4316615" cy="371487"/>
            </a:xfrm>
            <a:prstGeom prst="leftRightArrow">
              <a:avLst>
                <a:gd name="adj1" fmla="val 58205"/>
                <a:gd name="adj2" fmla="val 64927"/>
              </a:avLst>
            </a:prstGeom>
            <a:solidFill>
              <a:schemeClr val="accent6">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Bus de </a:t>
              </a:r>
              <a:r>
                <a:rPr lang="en-US" altLang="ko-KR" sz="900" dirty="0" err="1">
                  <a:solidFill>
                    <a:schemeClr val="tx1"/>
                  </a:solidFill>
                  <a:latin typeface="Arial" panose="020B0604020202020204" pitchFamily="34" charset="0"/>
                  <a:ea typeface="SamsungOne 400" panose="020B0503030303020204" pitchFamily="34" charset="0"/>
                </a:rPr>
                <a:t>eventos</a:t>
              </a:r>
              <a:r>
                <a:rPr lang="en-US" altLang="ko-KR" sz="900" dirty="0">
                  <a:solidFill>
                    <a:schemeClr val="tx1"/>
                  </a:solidFill>
                  <a:latin typeface="Arial" panose="020B0604020202020204" pitchFamily="34" charset="0"/>
                  <a:ea typeface="SamsungOne 400" panose="020B0503030303020204" pitchFamily="34" charset="0"/>
                </a:rPr>
                <a:t> </a:t>
              </a:r>
              <a:r>
                <a:rPr lang="en-US" altLang="ko-KR" sz="900" dirty="0" err="1">
                  <a:solidFill>
                    <a:schemeClr val="tx1"/>
                  </a:solidFill>
                  <a:latin typeface="Arial" panose="020B0604020202020204" pitchFamily="34" charset="0"/>
                  <a:ea typeface="SamsungOne 400" panose="020B0503030303020204" pitchFamily="34" charset="0"/>
                </a:rPr>
                <a:t>openHAB</a:t>
              </a:r>
              <a:endParaRPr lang="ko-KR" altLang="en-US" sz="900" dirty="0">
                <a:solidFill>
                  <a:schemeClr val="tx1"/>
                </a:solidFill>
                <a:latin typeface="Arial" panose="020B0604020202020204" pitchFamily="34" charset="0"/>
                <a:ea typeface="SamsungOne 400" panose="020B0503030303020204" pitchFamily="34" charset="0"/>
              </a:endParaRPr>
            </a:p>
          </p:txBody>
        </p:sp>
        <p:grpSp>
          <p:nvGrpSpPr>
            <p:cNvPr id="16" name="그룹 15"/>
            <p:cNvGrpSpPr/>
            <p:nvPr/>
          </p:nvGrpSpPr>
          <p:grpSpPr>
            <a:xfrm>
              <a:off x="4742533" y="3717117"/>
              <a:ext cx="103787" cy="478963"/>
              <a:chOff x="4742533" y="3717117"/>
              <a:chExt cx="103787" cy="478963"/>
            </a:xfrm>
          </p:grpSpPr>
          <p:cxnSp>
            <p:nvCxnSpPr>
              <p:cNvPr id="10" name="직선 화살표 연결선 9"/>
              <p:cNvCxnSpPr/>
              <p:nvPr/>
            </p:nvCxnSpPr>
            <p:spPr>
              <a:xfrm>
                <a:off x="4846320" y="3717117"/>
                <a:ext cx="0" cy="473883"/>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V="1">
                <a:off x="4742533" y="3717664"/>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4148173" y="4513180"/>
              <a:ext cx="103787" cy="478963"/>
              <a:chOff x="4742533" y="3717117"/>
              <a:chExt cx="103787" cy="478963"/>
            </a:xfrm>
          </p:grpSpPr>
          <p:cxnSp>
            <p:nvCxnSpPr>
              <p:cNvPr id="35" name="직선 화살표 연결선 34"/>
              <p:cNvCxnSpPr/>
              <p:nvPr/>
            </p:nvCxnSpPr>
            <p:spPr>
              <a:xfrm>
                <a:off x="4846320" y="3717117"/>
                <a:ext cx="0" cy="473883"/>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flipV="1">
                <a:off x="4742533" y="3717664"/>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3416653" y="4522900"/>
              <a:ext cx="103787" cy="478963"/>
              <a:chOff x="4742533" y="3717117"/>
              <a:chExt cx="103787" cy="478963"/>
            </a:xfrm>
          </p:grpSpPr>
          <p:cxnSp>
            <p:nvCxnSpPr>
              <p:cNvPr id="38" name="직선 화살표 연결선 37"/>
              <p:cNvCxnSpPr/>
              <p:nvPr/>
            </p:nvCxnSpPr>
            <p:spPr>
              <a:xfrm>
                <a:off x="4846320" y="3717117"/>
                <a:ext cx="0" cy="473883"/>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flipV="1">
                <a:off x="4742533" y="3717664"/>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0" name="그룹 39"/>
            <p:cNvGrpSpPr/>
            <p:nvPr/>
          </p:nvGrpSpPr>
          <p:grpSpPr>
            <a:xfrm>
              <a:off x="4880518" y="4532620"/>
              <a:ext cx="103787" cy="478963"/>
              <a:chOff x="4742533" y="3717117"/>
              <a:chExt cx="103787" cy="478963"/>
            </a:xfrm>
          </p:grpSpPr>
          <p:cxnSp>
            <p:nvCxnSpPr>
              <p:cNvPr id="41" name="직선 화살표 연결선 40"/>
              <p:cNvCxnSpPr/>
              <p:nvPr/>
            </p:nvCxnSpPr>
            <p:spPr>
              <a:xfrm>
                <a:off x="4846320" y="3717117"/>
                <a:ext cx="0" cy="473883"/>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V="1">
                <a:off x="4742533" y="3717664"/>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3" name="그룹 42"/>
            <p:cNvGrpSpPr/>
            <p:nvPr/>
          </p:nvGrpSpPr>
          <p:grpSpPr>
            <a:xfrm>
              <a:off x="5610112" y="4542340"/>
              <a:ext cx="103787" cy="478963"/>
              <a:chOff x="4742533" y="3717117"/>
              <a:chExt cx="103787" cy="478963"/>
            </a:xfrm>
          </p:grpSpPr>
          <p:cxnSp>
            <p:nvCxnSpPr>
              <p:cNvPr id="44" name="직선 화살표 연결선 43"/>
              <p:cNvCxnSpPr/>
              <p:nvPr/>
            </p:nvCxnSpPr>
            <p:spPr>
              <a:xfrm>
                <a:off x="4846320" y="3717117"/>
                <a:ext cx="0" cy="473883"/>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V="1">
                <a:off x="4742533" y="3717664"/>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 name="직선 화살표 연결선 45"/>
            <p:cNvCxnSpPr/>
            <p:nvPr/>
          </p:nvCxnSpPr>
          <p:spPr>
            <a:xfrm flipV="1">
              <a:off x="5618910" y="3712584"/>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p:nvPr/>
          </p:nvCxnSpPr>
          <p:spPr>
            <a:xfrm flipV="1">
              <a:off x="5734160" y="3707056"/>
              <a:ext cx="0" cy="478416"/>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a:off x="6399699" y="3711589"/>
              <a:ext cx="0" cy="473883"/>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6200000">
              <a:off x="6149068" y="3836088"/>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1" name="TextBox 50"/>
            <p:cNvSpPr txBox="1"/>
            <p:nvPr/>
          </p:nvSpPr>
          <p:spPr>
            <a:xfrm rot="16200000">
              <a:off x="5483020" y="3842107"/>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2" name="TextBox 51"/>
            <p:cNvSpPr txBox="1"/>
            <p:nvPr/>
          </p:nvSpPr>
          <p:spPr>
            <a:xfrm rot="16200000">
              <a:off x="5067589" y="3819872"/>
              <a:ext cx="889560" cy="294097"/>
            </a:xfrm>
            <a:prstGeom prst="rect">
              <a:avLst/>
            </a:prstGeom>
            <a:noFill/>
          </p:spPr>
          <p:txBody>
            <a:bodyPr wrap="none" rtlCol="0">
              <a:spAutoFit/>
            </a:bodyPr>
            <a:lstStyle/>
            <a:p>
              <a:pPr algn="ctr">
                <a:lnSpc>
                  <a:spcPts val="450"/>
                </a:lnSpc>
              </a:pP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Actualizaciones</a:t>
              </a: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 </a:t>
              </a:r>
            </a:p>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de </a:t>
              </a: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3" name="TextBox 52"/>
            <p:cNvSpPr txBox="1"/>
            <p:nvPr/>
          </p:nvSpPr>
          <p:spPr>
            <a:xfrm rot="16200000">
              <a:off x="4201570" y="3830708"/>
              <a:ext cx="863912" cy="294097"/>
            </a:xfrm>
            <a:prstGeom prst="rect">
              <a:avLst/>
            </a:prstGeom>
            <a:noFill/>
          </p:spPr>
          <p:txBody>
            <a:bodyPr wrap="none" rtlCol="0">
              <a:spAutoFit/>
            </a:bodyPr>
            <a:lstStyle/>
            <a:p>
              <a:pPr algn="ctr">
                <a:lnSpc>
                  <a:spcPts val="450"/>
                </a:lnSpc>
              </a:pP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Actualizaciones</a:t>
              </a:r>
              <a:endParaRPr lang="en-US" altLang="ko-KR" sz="525" dirty="0">
                <a:solidFill>
                  <a:schemeClr val="tx1">
                    <a:lumMod val="85000"/>
                    <a:lumOff val="15000"/>
                  </a:schemeClr>
                </a:solidFill>
                <a:latin typeface="Arial" panose="020B0604020202020204" pitchFamily="34" charset="0"/>
                <a:ea typeface="SamsungOne 400" panose="020B0503030303020204" pitchFamily="34" charset="0"/>
              </a:endParaRPr>
            </a:p>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4" name="TextBox 53"/>
            <p:cNvSpPr txBox="1"/>
            <p:nvPr/>
          </p:nvSpPr>
          <p:spPr>
            <a:xfrm rot="16200000">
              <a:off x="4591213" y="3837380"/>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5" name="TextBox 54"/>
            <p:cNvSpPr txBox="1"/>
            <p:nvPr/>
          </p:nvSpPr>
          <p:spPr>
            <a:xfrm rot="16200000">
              <a:off x="5447333" y="4650352"/>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6" name="TextBox 55"/>
            <p:cNvSpPr txBox="1"/>
            <p:nvPr/>
          </p:nvSpPr>
          <p:spPr>
            <a:xfrm rot="16200000">
              <a:off x="4723276" y="4643784"/>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7" name="TextBox 56"/>
            <p:cNvSpPr txBox="1"/>
            <p:nvPr/>
          </p:nvSpPr>
          <p:spPr>
            <a:xfrm rot="16200000">
              <a:off x="3995514" y="4650352"/>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8" name="TextBox 57"/>
            <p:cNvSpPr txBox="1"/>
            <p:nvPr/>
          </p:nvSpPr>
          <p:spPr>
            <a:xfrm rot="16200000">
              <a:off x="3274196" y="4656959"/>
              <a:ext cx="701475"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Comandos</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9" name="TextBox 58"/>
            <p:cNvSpPr txBox="1"/>
            <p:nvPr/>
          </p:nvSpPr>
          <p:spPr>
            <a:xfrm rot="16200000">
              <a:off x="2861641" y="4567326"/>
              <a:ext cx="863915" cy="294097"/>
            </a:xfrm>
            <a:prstGeom prst="rect">
              <a:avLst/>
            </a:prstGeom>
            <a:noFill/>
          </p:spPr>
          <p:txBody>
            <a:bodyPr wrap="square" rtlCol="0">
              <a:spAutoFit/>
            </a:bodyPr>
            <a:lstStyle/>
            <a:p>
              <a:pPr algn="ctr">
                <a:lnSpc>
                  <a:spcPts val="450"/>
                </a:lnSpc>
              </a:pP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Actualizaciones</a:t>
              </a:r>
              <a:endParaRPr lang="en-US" altLang="ko-KR" sz="525" dirty="0">
                <a:solidFill>
                  <a:schemeClr val="tx1">
                    <a:lumMod val="85000"/>
                    <a:lumOff val="15000"/>
                  </a:schemeClr>
                </a:solidFill>
                <a:latin typeface="Arial" panose="020B0604020202020204" pitchFamily="34" charset="0"/>
                <a:ea typeface="SamsungOne 400" panose="020B0503030303020204" pitchFamily="34" charset="0"/>
              </a:endParaRPr>
            </a:p>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60" name="TextBox 59"/>
            <p:cNvSpPr txBox="1"/>
            <p:nvPr/>
          </p:nvSpPr>
          <p:spPr>
            <a:xfrm rot="16200000">
              <a:off x="3599924" y="4525240"/>
              <a:ext cx="889560" cy="294097"/>
            </a:xfrm>
            <a:prstGeom prst="rect">
              <a:avLst/>
            </a:prstGeom>
            <a:noFill/>
          </p:spPr>
          <p:txBody>
            <a:bodyPr wrap="none" rtlCol="0">
              <a:spAutoFit/>
            </a:bodyPr>
            <a:lstStyle/>
            <a:p>
              <a:pPr algn="ctr">
                <a:lnSpc>
                  <a:spcPts val="450"/>
                </a:lnSpc>
              </a:pP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Actualizaciones</a:t>
              </a: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 </a:t>
              </a:r>
            </a:p>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de </a:t>
              </a: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61" name="TextBox 60"/>
            <p:cNvSpPr txBox="1"/>
            <p:nvPr/>
          </p:nvSpPr>
          <p:spPr>
            <a:xfrm rot="16200000">
              <a:off x="4335102" y="4539903"/>
              <a:ext cx="863912" cy="294097"/>
            </a:xfrm>
            <a:prstGeom prst="rect">
              <a:avLst/>
            </a:prstGeom>
            <a:noFill/>
          </p:spPr>
          <p:txBody>
            <a:bodyPr wrap="none" rtlCol="0">
              <a:spAutoFit/>
            </a:bodyPr>
            <a:lstStyle/>
            <a:p>
              <a:pPr algn="ctr">
                <a:lnSpc>
                  <a:spcPts val="450"/>
                </a:lnSpc>
              </a:pP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Actualizaciones</a:t>
              </a:r>
              <a:endParaRPr lang="en-US" altLang="ko-KR" sz="525" dirty="0">
                <a:solidFill>
                  <a:schemeClr val="tx1">
                    <a:lumMod val="85000"/>
                    <a:lumOff val="15000"/>
                  </a:schemeClr>
                </a:solidFill>
                <a:latin typeface="Arial" panose="020B0604020202020204" pitchFamily="34" charset="0"/>
                <a:ea typeface="SamsungOne 400" panose="020B0503030303020204" pitchFamily="34" charset="0"/>
              </a:endParaRPr>
            </a:p>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62" name="TextBox 61"/>
            <p:cNvSpPr txBox="1"/>
            <p:nvPr/>
          </p:nvSpPr>
          <p:spPr>
            <a:xfrm rot="16200000">
              <a:off x="5044261" y="4566578"/>
              <a:ext cx="889560" cy="294097"/>
            </a:xfrm>
            <a:prstGeom prst="rect">
              <a:avLst/>
            </a:prstGeom>
            <a:noFill/>
          </p:spPr>
          <p:txBody>
            <a:bodyPr wrap="none" rtlCol="0">
              <a:spAutoFit/>
            </a:bodyPr>
            <a:lstStyle/>
            <a:p>
              <a:pPr algn="ctr">
                <a:lnSpc>
                  <a:spcPts val="450"/>
                </a:lnSpc>
              </a:pP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Actualizaciones</a:t>
              </a: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 </a:t>
              </a:r>
            </a:p>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de </a:t>
              </a:r>
              <a:r>
                <a:rPr lang="en-US" altLang="ko-KR" sz="525" dirty="0" err="1">
                  <a:solidFill>
                    <a:schemeClr val="tx1">
                      <a:lumMod val="85000"/>
                      <a:lumOff val="15000"/>
                    </a:schemeClr>
                  </a:solidFill>
                  <a:latin typeface="Arial" panose="020B0604020202020204" pitchFamily="34" charset="0"/>
                  <a:ea typeface="SamsungOne 400" panose="020B0503030303020204" pitchFamily="34" charset="0"/>
                </a:rPr>
                <a:t>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63" name="TextBox 62"/>
            <p:cNvSpPr txBox="1"/>
            <p:nvPr/>
          </p:nvSpPr>
          <p:spPr>
            <a:xfrm>
              <a:off x="4305091" y="2915995"/>
              <a:ext cx="1069097" cy="230832"/>
            </a:xfrm>
            <a:prstGeom prst="rect">
              <a:avLst/>
            </a:prstGeom>
            <a:noFill/>
          </p:spPr>
          <p:txBody>
            <a:bodyPr wrap="none" rtlCol="0">
              <a:spAutoFit/>
            </a:bodyPr>
            <a:lstStyle/>
            <a:p>
              <a:r>
                <a:rPr lang="en-US" altLang="ko-KR" sz="525">
                  <a:solidFill>
                    <a:schemeClr val="tx1">
                      <a:lumMod val="85000"/>
                      <a:lumOff val="15000"/>
                    </a:schemeClr>
                  </a:solidFill>
                  <a:latin typeface="Arial" panose="020B0604020202020204" pitchFamily="34" charset="0"/>
                  <a:ea typeface="SamsungOne 400" panose="020B0503030303020204" pitchFamily="34" charset="0"/>
                </a:rPr>
                <a:t>Servicios con estado</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65" name="직사각형 64"/>
            <p:cNvSpPr/>
            <p:nvPr/>
          </p:nvSpPr>
          <p:spPr>
            <a:xfrm>
              <a:off x="3152432" y="5023255"/>
              <a:ext cx="621697" cy="546821"/>
            </a:xfrm>
            <a:prstGeom prst="rect">
              <a:avLst/>
            </a:prstGeom>
            <a:solidFill>
              <a:srgbClr val="6087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KNX</a:t>
              </a:r>
              <a:br>
                <a:rPr lang="en-US" altLang="ko-KR" sz="900" dirty="0">
                  <a:solidFill>
                    <a:schemeClr val="bg1"/>
                  </a:solidFill>
                  <a:latin typeface="Arial" panose="020B0604020202020204" pitchFamily="34" charset="0"/>
                  <a:ea typeface="SamsungOne 400" panose="020B0503030303020204" pitchFamily="34" charset="0"/>
                </a:rPr>
              </a:br>
              <a:r>
                <a:rPr lang="en-US" altLang="ko-KR" sz="900" dirty="0">
                  <a:solidFill>
                    <a:schemeClr val="bg1"/>
                  </a:solidFill>
                  <a:latin typeface="Arial" panose="020B0604020202020204" pitchFamily="34" charset="0"/>
                  <a:ea typeface="SamsungOne 400" panose="020B0503030303020204" pitchFamily="34" charset="0"/>
                </a:rPr>
                <a:t>Enlace</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66" name="직사각형 65"/>
            <p:cNvSpPr/>
            <p:nvPr/>
          </p:nvSpPr>
          <p:spPr>
            <a:xfrm>
              <a:off x="3901626" y="5019939"/>
              <a:ext cx="621697" cy="546821"/>
            </a:xfrm>
            <a:prstGeom prst="rect">
              <a:avLst/>
            </a:prstGeom>
            <a:solidFill>
              <a:srgbClr val="6087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dirty="0" err="1">
                  <a:solidFill>
                    <a:schemeClr val="bg1"/>
                  </a:solidFill>
                  <a:latin typeface="Arial" panose="020B0604020202020204" pitchFamily="34" charset="0"/>
                  <a:ea typeface="SamsungOne 400" panose="020B0503030303020204" pitchFamily="34" charset="0"/>
                </a:rPr>
                <a:t>xPL</a:t>
              </a:r>
              <a:br>
                <a:rPr lang="en-US" altLang="ko-KR" sz="900" dirty="0">
                  <a:solidFill>
                    <a:schemeClr val="bg1"/>
                  </a:solidFill>
                  <a:latin typeface="Arial" panose="020B0604020202020204" pitchFamily="34" charset="0"/>
                  <a:ea typeface="SamsungOne 400" panose="020B0503030303020204" pitchFamily="34" charset="0"/>
                </a:rPr>
              </a:br>
              <a:r>
                <a:rPr lang="en-US" altLang="ko-KR" sz="900" dirty="0">
                  <a:solidFill>
                    <a:schemeClr val="bg1"/>
                  </a:solidFill>
                  <a:latin typeface="Arial" panose="020B0604020202020204" pitchFamily="34" charset="0"/>
                  <a:ea typeface="SamsungOne 400" panose="020B0503030303020204" pitchFamily="34" charset="0"/>
                </a:rPr>
                <a:t>Enlace</a:t>
              </a:r>
            </a:p>
          </p:txBody>
        </p:sp>
        <p:sp>
          <p:nvSpPr>
            <p:cNvPr id="67" name="직사각형 66"/>
            <p:cNvSpPr/>
            <p:nvPr/>
          </p:nvSpPr>
          <p:spPr>
            <a:xfrm>
              <a:off x="4638001" y="5019939"/>
              <a:ext cx="621697" cy="546821"/>
            </a:xfrm>
            <a:prstGeom prst="rect">
              <a:avLst/>
            </a:prstGeom>
            <a:solidFill>
              <a:srgbClr val="6087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VSCP</a:t>
              </a:r>
              <a:br>
                <a:rPr lang="en-US" altLang="ko-KR" sz="900" dirty="0">
                  <a:solidFill>
                    <a:schemeClr val="bg1"/>
                  </a:solidFill>
                  <a:latin typeface="Arial" panose="020B0604020202020204" pitchFamily="34" charset="0"/>
                  <a:ea typeface="SamsungOne 400" panose="020B0503030303020204" pitchFamily="34" charset="0"/>
                </a:rPr>
              </a:br>
              <a:r>
                <a:rPr lang="en-US" altLang="ko-KR" sz="900" dirty="0">
                  <a:solidFill>
                    <a:schemeClr val="bg1"/>
                  </a:solidFill>
                  <a:latin typeface="Arial" panose="020B0604020202020204" pitchFamily="34" charset="0"/>
                  <a:ea typeface="SamsungOne 400" panose="020B0503030303020204" pitchFamily="34" charset="0"/>
                </a:rPr>
                <a:t>Enlace</a:t>
              </a:r>
            </a:p>
          </p:txBody>
        </p:sp>
        <p:sp>
          <p:nvSpPr>
            <p:cNvPr id="68" name="직사각형 67"/>
            <p:cNvSpPr/>
            <p:nvPr/>
          </p:nvSpPr>
          <p:spPr>
            <a:xfrm>
              <a:off x="5358152" y="5014064"/>
              <a:ext cx="621697" cy="546821"/>
            </a:xfrm>
            <a:prstGeom prst="rect">
              <a:avLst/>
            </a:prstGeom>
            <a:solidFill>
              <a:srgbClr val="6087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ct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RS-232</a:t>
              </a:r>
              <a:br>
                <a:rPr lang="en-US" altLang="ko-KR" sz="900" dirty="0">
                  <a:solidFill>
                    <a:schemeClr val="bg1"/>
                  </a:solidFill>
                  <a:latin typeface="Arial" panose="020B0604020202020204" pitchFamily="34" charset="0"/>
                  <a:ea typeface="SamsungOne 400" panose="020B0503030303020204" pitchFamily="34" charset="0"/>
                </a:rPr>
              </a:br>
              <a:r>
                <a:rPr lang="en-US" altLang="ko-KR" sz="900" dirty="0">
                  <a:solidFill>
                    <a:schemeClr val="bg1"/>
                  </a:solidFill>
                  <a:latin typeface="Arial" panose="020B0604020202020204" pitchFamily="34" charset="0"/>
                  <a:ea typeface="SamsungOne 400" panose="020B0503030303020204" pitchFamily="34" charset="0"/>
                </a:rPr>
                <a:t>Enlace</a:t>
              </a:r>
            </a:p>
          </p:txBody>
        </p:sp>
        <p:sp>
          <p:nvSpPr>
            <p:cNvPr id="69" name="TextBox 68"/>
            <p:cNvSpPr txBox="1"/>
            <p:nvPr/>
          </p:nvSpPr>
          <p:spPr>
            <a:xfrm>
              <a:off x="6022673" y="5156670"/>
              <a:ext cx="393699" cy="292388"/>
            </a:xfrm>
            <a:prstGeom prst="rect">
              <a:avLst/>
            </a:prstGeom>
            <a:noFill/>
          </p:spPr>
          <p:txBody>
            <a:bodyPr wrap="none" rtlCol="0">
              <a:spAutoFit/>
            </a:bodyPr>
            <a:lstStyle/>
            <a:p>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71" name="그룹 70"/>
            <p:cNvGrpSpPr/>
            <p:nvPr/>
          </p:nvGrpSpPr>
          <p:grpSpPr>
            <a:xfrm>
              <a:off x="3458200" y="5549564"/>
              <a:ext cx="216942" cy="430032"/>
              <a:chOff x="2326691" y="5792541"/>
              <a:chExt cx="216942" cy="430032"/>
            </a:xfrm>
          </p:grpSpPr>
          <p:cxnSp>
            <p:nvCxnSpPr>
              <p:cNvPr id="49" name="직선 화살표 연결선 48"/>
              <p:cNvCxnSpPr/>
              <p:nvPr/>
            </p:nvCxnSpPr>
            <p:spPr>
              <a:xfrm flipV="1">
                <a:off x="2326691" y="5829254"/>
                <a:ext cx="0" cy="339762"/>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2223289" y="5902229"/>
                <a:ext cx="430032" cy="210656"/>
              </a:xfrm>
              <a:prstGeom prst="rect">
                <a:avLst/>
              </a:prstGeom>
              <a:noFill/>
            </p:spPr>
            <p:txBody>
              <a:bodyPr wrap="none" rtlCol="0">
                <a:spAutoFit/>
              </a:bodyPr>
              <a:lstStyle/>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KNX</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72" name="그룹 71"/>
            <p:cNvGrpSpPr/>
            <p:nvPr/>
          </p:nvGrpSpPr>
          <p:grpSpPr>
            <a:xfrm>
              <a:off x="4204967" y="5549564"/>
              <a:ext cx="216942" cy="430032"/>
              <a:chOff x="2326691" y="5792541"/>
              <a:chExt cx="216942" cy="430032"/>
            </a:xfrm>
          </p:grpSpPr>
          <p:cxnSp>
            <p:nvCxnSpPr>
              <p:cNvPr id="73" name="직선 화살표 연결선 72"/>
              <p:cNvCxnSpPr/>
              <p:nvPr/>
            </p:nvCxnSpPr>
            <p:spPr>
              <a:xfrm flipV="1">
                <a:off x="2326691" y="5829254"/>
                <a:ext cx="0" cy="339762"/>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16200000">
                <a:off x="2223289" y="5902229"/>
                <a:ext cx="430032" cy="210656"/>
              </a:xfrm>
              <a:prstGeom prst="rect">
                <a:avLst/>
              </a:prstGeom>
              <a:noFill/>
            </p:spPr>
            <p:txBody>
              <a:bodyPr wrap="none" rtlCol="0">
                <a:spAutoFit/>
              </a:bodyPr>
              <a:lstStyle/>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KNX</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75" name="그룹 74"/>
            <p:cNvGrpSpPr/>
            <p:nvPr/>
          </p:nvGrpSpPr>
          <p:grpSpPr>
            <a:xfrm>
              <a:off x="4948849" y="5549564"/>
              <a:ext cx="216942" cy="430032"/>
              <a:chOff x="2326691" y="5792541"/>
              <a:chExt cx="216942" cy="430032"/>
            </a:xfrm>
          </p:grpSpPr>
          <p:cxnSp>
            <p:nvCxnSpPr>
              <p:cNvPr id="76" name="직선 화살표 연결선 75"/>
              <p:cNvCxnSpPr/>
              <p:nvPr/>
            </p:nvCxnSpPr>
            <p:spPr>
              <a:xfrm flipV="1">
                <a:off x="2326691" y="5829254"/>
                <a:ext cx="0" cy="339762"/>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rot="16200000">
                <a:off x="2223289" y="5902229"/>
                <a:ext cx="430032" cy="210656"/>
              </a:xfrm>
              <a:prstGeom prst="rect">
                <a:avLst/>
              </a:prstGeom>
              <a:noFill/>
            </p:spPr>
            <p:txBody>
              <a:bodyPr wrap="none" rtlCol="0">
                <a:spAutoFit/>
              </a:bodyPr>
              <a:lstStyle/>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KNX</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78" name="그룹 77"/>
            <p:cNvGrpSpPr/>
            <p:nvPr/>
          </p:nvGrpSpPr>
          <p:grpSpPr>
            <a:xfrm>
              <a:off x="5667514" y="5549564"/>
              <a:ext cx="216942" cy="430032"/>
              <a:chOff x="2326691" y="5792541"/>
              <a:chExt cx="216942" cy="430032"/>
            </a:xfrm>
          </p:grpSpPr>
          <p:cxnSp>
            <p:nvCxnSpPr>
              <p:cNvPr id="79" name="직선 화살표 연결선 78"/>
              <p:cNvCxnSpPr/>
              <p:nvPr/>
            </p:nvCxnSpPr>
            <p:spPr>
              <a:xfrm flipV="1">
                <a:off x="2326691" y="5829254"/>
                <a:ext cx="0" cy="339762"/>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6200000">
                <a:off x="2223289" y="5902229"/>
                <a:ext cx="430032" cy="210656"/>
              </a:xfrm>
              <a:prstGeom prst="rect">
                <a:avLst/>
              </a:prstGeom>
              <a:noFill/>
            </p:spPr>
            <p:txBody>
              <a:bodyPr wrap="none" rtlCol="0">
                <a:spAutoFit/>
              </a:bodyPr>
              <a:lstStyle/>
              <a:p>
                <a:pPr algn="ctr">
                  <a:lnSpc>
                    <a:spcPts val="450"/>
                  </a:lnSpc>
                </a:pPr>
                <a:r>
                  <a:rPr lang="en-US" altLang="ko-KR" sz="525" dirty="0">
                    <a:solidFill>
                      <a:schemeClr val="tx1">
                        <a:lumMod val="85000"/>
                        <a:lumOff val="15000"/>
                      </a:schemeClr>
                    </a:solidFill>
                    <a:latin typeface="Arial" panose="020B0604020202020204" pitchFamily="34" charset="0"/>
                    <a:ea typeface="SamsungOne 400" panose="020B0503030303020204" pitchFamily="34" charset="0"/>
                  </a:rPr>
                  <a:t>KNX</a:t>
                </a:r>
                <a:endParaRPr lang="ko-KR" altLang="en-US" sz="525" dirty="0">
                  <a:solidFill>
                    <a:schemeClr val="tx1">
                      <a:lumMod val="85000"/>
                      <a:lumOff val="15000"/>
                    </a:schemeClr>
                  </a:solidFill>
                  <a:latin typeface="Arial" panose="020B0604020202020204" pitchFamily="34" charset="0"/>
                  <a:ea typeface="SamsungOne 400" panose="020B0503030303020204" pitchFamily="34" charset="0"/>
                </a:endParaRPr>
              </a:p>
            </p:txBody>
          </p:sp>
        </p:grpSp>
        <p:pic>
          <p:nvPicPr>
            <p:cNvPr id="81" name="그림 80"/>
            <p:cNvPicPr>
              <a:picLocks noChangeAspect="1"/>
            </p:cNvPicPr>
            <p:nvPr/>
          </p:nvPicPr>
          <p:blipFill>
            <a:blip r:embed="rId3"/>
            <a:stretch>
              <a:fillRect/>
            </a:stretch>
          </p:blipFill>
          <p:spPr>
            <a:xfrm>
              <a:off x="3342327" y="5925360"/>
              <a:ext cx="231746" cy="323040"/>
            </a:xfrm>
            <a:prstGeom prst="rect">
              <a:avLst/>
            </a:prstGeom>
          </p:spPr>
        </p:pic>
        <p:pic>
          <p:nvPicPr>
            <p:cNvPr id="82" name="그림 81"/>
            <p:cNvPicPr>
              <a:picLocks noChangeAspect="1"/>
            </p:cNvPicPr>
            <p:nvPr/>
          </p:nvPicPr>
          <p:blipFill>
            <a:blip r:embed="rId3"/>
            <a:stretch>
              <a:fillRect/>
            </a:stretch>
          </p:blipFill>
          <p:spPr>
            <a:xfrm>
              <a:off x="4084833" y="5927435"/>
              <a:ext cx="231746" cy="323040"/>
            </a:xfrm>
            <a:prstGeom prst="rect">
              <a:avLst/>
            </a:prstGeom>
          </p:spPr>
        </p:pic>
        <p:pic>
          <p:nvPicPr>
            <p:cNvPr id="83" name="그림 82"/>
            <p:cNvPicPr>
              <a:picLocks noChangeAspect="1"/>
            </p:cNvPicPr>
            <p:nvPr/>
          </p:nvPicPr>
          <p:blipFill>
            <a:blip r:embed="rId3"/>
            <a:stretch>
              <a:fillRect/>
            </a:stretch>
          </p:blipFill>
          <p:spPr>
            <a:xfrm>
              <a:off x="4827339" y="5925743"/>
              <a:ext cx="231746" cy="323040"/>
            </a:xfrm>
            <a:prstGeom prst="rect">
              <a:avLst/>
            </a:prstGeom>
          </p:spPr>
        </p:pic>
        <p:pic>
          <p:nvPicPr>
            <p:cNvPr id="84" name="그림 83"/>
            <p:cNvPicPr>
              <a:picLocks noChangeAspect="1"/>
            </p:cNvPicPr>
            <p:nvPr/>
          </p:nvPicPr>
          <p:blipFill>
            <a:blip r:embed="rId3"/>
            <a:stretch>
              <a:fillRect/>
            </a:stretch>
          </p:blipFill>
          <p:spPr>
            <a:xfrm>
              <a:off x="5551641" y="5927139"/>
              <a:ext cx="231746" cy="323040"/>
            </a:xfrm>
            <a:prstGeom prst="rect">
              <a:avLst/>
            </a:prstGeom>
          </p:spPr>
        </p:pic>
      </p:grpSp>
      <p:sp>
        <p:nvSpPr>
          <p:cNvPr id="8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8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415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1660651" y="2584252"/>
            <a:ext cx="6390045" cy="1935606"/>
            <a:chOff x="2338315" y="3460783"/>
            <a:chExt cx="8520059" cy="2580808"/>
          </a:xfrm>
        </p:grpSpPr>
        <p:grpSp>
          <p:nvGrpSpPr>
            <p:cNvPr id="47" name="그룹 46"/>
            <p:cNvGrpSpPr/>
            <p:nvPr/>
          </p:nvGrpSpPr>
          <p:grpSpPr>
            <a:xfrm>
              <a:off x="2338315" y="3460783"/>
              <a:ext cx="3077208" cy="2426140"/>
              <a:chOff x="251520" y="2564904"/>
              <a:chExt cx="3026725" cy="2880256"/>
            </a:xfrm>
          </p:grpSpPr>
          <p:sp>
            <p:nvSpPr>
              <p:cNvPr id="48" name="직사각형 47"/>
              <p:cNvSpPr/>
              <p:nvPr/>
            </p:nvSpPr>
            <p:spPr bwMode="auto">
              <a:xfrm>
                <a:off x="251520" y="2564904"/>
                <a:ext cx="792088" cy="288000"/>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Hogar</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49" name="직사각형 48"/>
              <p:cNvSpPr/>
              <p:nvPr/>
            </p:nvSpPr>
            <p:spPr bwMode="auto">
              <a:xfrm>
                <a:off x="843788" y="3083355"/>
                <a:ext cx="905658" cy="287999"/>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Habitación1</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0" name="직사각형 49"/>
              <p:cNvSpPr/>
              <p:nvPr/>
            </p:nvSpPr>
            <p:spPr bwMode="auto">
              <a:xfrm>
                <a:off x="1444793" y="3601806"/>
                <a:ext cx="792089" cy="288000"/>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Temp</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1" name="직사각형 50"/>
              <p:cNvSpPr/>
              <p:nvPr/>
            </p:nvSpPr>
            <p:spPr bwMode="auto">
              <a:xfrm>
                <a:off x="1444793" y="4120257"/>
                <a:ext cx="792089" cy="288000"/>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Humedad</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2" name="직사각형 51"/>
              <p:cNvSpPr/>
              <p:nvPr/>
            </p:nvSpPr>
            <p:spPr bwMode="auto">
              <a:xfrm>
                <a:off x="2008443" y="4638708"/>
                <a:ext cx="976209" cy="288000"/>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2014-09-04</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3" name="직사각형 52"/>
              <p:cNvSpPr/>
              <p:nvPr/>
            </p:nvSpPr>
            <p:spPr bwMode="auto">
              <a:xfrm>
                <a:off x="2630173" y="5157160"/>
                <a:ext cx="648072" cy="288000"/>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11am</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54" name="꺾인 연결선 53"/>
              <p:cNvCxnSpPr>
                <a:cxnSpLocks/>
                <a:stCxn id="48" idx="2"/>
                <a:endCxn id="49" idx="1"/>
              </p:cNvCxnSpPr>
              <p:nvPr/>
            </p:nvCxnSpPr>
            <p:spPr bwMode="auto">
              <a:xfrm rot="16200000" flipH="1">
                <a:off x="558450" y="2942016"/>
                <a:ext cx="374451" cy="196224"/>
              </a:xfrm>
              <a:prstGeom prst="bentConnector2">
                <a:avLst/>
              </a:prstGeom>
              <a:noFill/>
              <a:ln w="9525" cap="flat" cmpd="sng" algn="ctr">
                <a:solidFill>
                  <a:srgbClr val="000000"/>
                </a:solidFill>
                <a:prstDash val="solid"/>
                <a:round/>
                <a:headEnd type="none" w="med" len="med"/>
                <a:tailEnd type="none" w="med" len="med"/>
              </a:ln>
              <a:effectLst/>
            </p:spPr>
          </p:cxnSp>
          <p:cxnSp>
            <p:nvCxnSpPr>
              <p:cNvPr id="55" name="꺾인 연결선 54"/>
              <p:cNvCxnSpPr>
                <a:cxnSpLocks/>
                <a:stCxn id="49" idx="2"/>
                <a:endCxn id="50" idx="1"/>
              </p:cNvCxnSpPr>
              <p:nvPr/>
            </p:nvCxnSpPr>
            <p:spPr bwMode="auto">
              <a:xfrm rot="16200000" flipH="1">
                <a:off x="1183479" y="3484492"/>
                <a:ext cx="374451" cy="148175"/>
              </a:xfrm>
              <a:prstGeom prst="bentConnector2">
                <a:avLst/>
              </a:prstGeom>
              <a:noFill/>
              <a:ln w="9525" cap="flat" cmpd="sng" algn="ctr">
                <a:solidFill>
                  <a:srgbClr val="000000"/>
                </a:solidFill>
                <a:prstDash val="solid"/>
                <a:round/>
                <a:headEnd type="none" w="med" len="med"/>
                <a:tailEnd type="none" w="med" len="med"/>
              </a:ln>
              <a:effectLst/>
            </p:spPr>
          </p:cxnSp>
          <p:cxnSp>
            <p:nvCxnSpPr>
              <p:cNvPr id="56" name="꺾인 연결선 55"/>
              <p:cNvCxnSpPr>
                <a:cxnSpLocks/>
                <a:stCxn id="49" idx="2"/>
                <a:endCxn id="51" idx="1"/>
              </p:cNvCxnSpPr>
              <p:nvPr/>
            </p:nvCxnSpPr>
            <p:spPr bwMode="auto">
              <a:xfrm rot="16200000" flipH="1">
                <a:off x="924254" y="3743717"/>
                <a:ext cx="892902" cy="148175"/>
              </a:xfrm>
              <a:prstGeom prst="bentConnector2">
                <a:avLst/>
              </a:prstGeom>
              <a:noFill/>
              <a:ln w="9525" cap="flat" cmpd="sng" algn="ctr">
                <a:solidFill>
                  <a:srgbClr val="000000"/>
                </a:solidFill>
                <a:prstDash val="solid"/>
                <a:round/>
                <a:headEnd type="none" w="med" len="med"/>
                <a:tailEnd type="none" w="med" len="med"/>
              </a:ln>
              <a:effectLst/>
            </p:spPr>
          </p:cxnSp>
          <p:cxnSp>
            <p:nvCxnSpPr>
              <p:cNvPr id="57" name="꺾인 연결선 56"/>
              <p:cNvCxnSpPr>
                <a:cxnSpLocks/>
                <a:stCxn id="51" idx="2"/>
                <a:endCxn id="52" idx="1"/>
              </p:cNvCxnSpPr>
              <p:nvPr/>
            </p:nvCxnSpPr>
            <p:spPr bwMode="auto">
              <a:xfrm rot="16200000" flipH="1">
                <a:off x="1737414" y="4511679"/>
                <a:ext cx="374451" cy="167605"/>
              </a:xfrm>
              <a:prstGeom prst="bentConnector2">
                <a:avLst/>
              </a:prstGeom>
              <a:noFill/>
              <a:ln w="9525" cap="flat" cmpd="sng" algn="ctr">
                <a:solidFill>
                  <a:srgbClr val="000000"/>
                </a:solidFill>
                <a:prstDash val="solid"/>
                <a:round/>
                <a:headEnd type="none" w="med" len="med"/>
                <a:tailEnd type="none" w="med" len="med"/>
              </a:ln>
              <a:effectLst/>
            </p:spPr>
          </p:cxnSp>
          <p:cxnSp>
            <p:nvCxnSpPr>
              <p:cNvPr id="58" name="꺾인 연결선 57"/>
              <p:cNvCxnSpPr>
                <a:cxnSpLocks/>
                <a:stCxn id="52" idx="2"/>
                <a:endCxn id="53" idx="1"/>
              </p:cNvCxnSpPr>
              <p:nvPr/>
            </p:nvCxnSpPr>
            <p:spPr bwMode="auto">
              <a:xfrm rot="16200000" flipH="1">
                <a:off x="2376134" y="5047120"/>
                <a:ext cx="374452" cy="133626"/>
              </a:xfrm>
              <a:prstGeom prst="bentConnector2">
                <a:avLst/>
              </a:prstGeom>
              <a:noFill/>
              <a:ln w="9525" cap="flat" cmpd="sng" algn="ctr">
                <a:solidFill>
                  <a:srgbClr val="000000"/>
                </a:solidFill>
                <a:prstDash val="solid"/>
                <a:round/>
                <a:headEnd type="none" w="med" len="med"/>
                <a:tailEnd type="none" w="med" len="med"/>
              </a:ln>
              <a:effectLst/>
            </p:spPr>
          </p:cxnSp>
        </p:grpSp>
        <p:sp>
          <p:nvSpPr>
            <p:cNvPr id="59" name="TextBox 58"/>
            <p:cNvSpPr txBox="1"/>
            <p:nvPr/>
          </p:nvSpPr>
          <p:spPr>
            <a:xfrm>
              <a:off x="5902036" y="5518371"/>
              <a:ext cx="4956338" cy="523220"/>
            </a:xfrm>
            <a:prstGeom prst="rect">
              <a:avLst/>
            </a:prstGeom>
            <a:noFill/>
          </p:spPr>
          <p:txBody>
            <a:bodyPr wrap="square" rtlCol="0">
              <a:spAutoFit/>
            </a:bodyPr>
            <a:lstStyle/>
            <a:p>
              <a:pPr latinLnBrk="0">
                <a:defRPr/>
              </a:pPr>
              <a:r>
                <a:rPr lang="en-US" altLang="ko-KR" sz="975" kern="0" dirty="0" err="1">
                  <a:solidFill>
                    <a:srgbClr val="000000"/>
                  </a:solidFill>
                  <a:latin typeface="Arial" panose="020B0604020202020204" pitchFamily="34" charset="0"/>
                  <a:ea typeface="SamsungOne 400" panose="020B0503030303020204" pitchFamily="34" charset="0"/>
                </a:rPr>
                <a:t>Estructurado</a:t>
              </a:r>
              <a:r>
                <a:rPr lang="en-US" altLang="ko-KR" sz="975" kern="0" dirty="0">
                  <a:solidFill>
                    <a:srgbClr val="000000"/>
                  </a:solidFill>
                  <a:latin typeface="Arial" panose="020B0604020202020204" pitchFamily="34" charset="0"/>
                  <a:ea typeface="SamsungOne 400" panose="020B0503030303020204" pitchFamily="34" charset="0"/>
                </a:rPr>
                <a:t> </a:t>
              </a:r>
              <a:r>
                <a:rPr lang="en-US" altLang="ko-KR" sz="975" kern="0" dirty="0">
                  <a:solidFill>
                    <a:srgbClr val="000000"/>
                  </a:solidFill>
                  <a:latin typeface="Arial" panose="020B0604020202020204" pitchFamily="34" charset="0"/>
                  <a:ea typeface="SamsungOne 400" panose="020B0503030303020204" pitchFamily="34" charset="0"/>
                  <a:sym typeface="Wingdings" panose="05000000000000000000" pitchFamily="2" charset="2"/>
                </a:rPr>
                <a:t>→</a:t>
              </a:r>
              <a:r>
                <a:rPr lang="en-US" altLang="ko-KR" sz="975" kern="0" dirty="0">
                  <a:solidFill>
                    <a:srgbClr val="000000"/>
                  </a:solidFill>
                  <a:latin typeface="Arial" panose="020B0604020202020204" pitchFamily="34" charset="0"/>
                  <a:ea typeface="SamsungOne 400" panose="020B0503030303020204" pitchFamily="34" charset="0"/>
                </a:rPr>
                <a:t> Hogar/Habitación1/</a:t>
              </a:r>
              <a:r>
                <a:rPr lang="en-US" altLang="ko-KR" sz="975" kern="0" dirty="0" err="1">
                  <a:solidFill>
                    <a:srgbClr val="000000"/>
                  </a:solidFill>
                  <a:latin typeface="Arial" panose="020B0604020202020204" pitchFamily="34" charset="0"/>
                  <a:ea typeface="SamsungOne 400" panose="020B0503030303020204" pitchFamily="34" charset="0"/>
                </a:rPr>
                <a:t>Humedad</a:t>
              </a:r>
              <a:r>
                <a:rPr lang="en-US" altLang="ko-KR" sz="975" kern="0" dirty="0">
                  <a:solidFill>
                    <a:srgbClr val="000000"/>
                  </a:solidFill>
                  <a:latin typeface="Arial" panose="020B0604020202020204" pitchFamily="34" charset="0"/>
                  <a:ea typeface="SamsungOne 400" panose="020B0503030303020204" pitchFamily="34" charset="0"/>
                </a:rPr>
                <a:t>/2014-09-04/11am</a:t>
              </a:r>
            </a:p>
            <a:p>
              <a:pPr latinLnBrk="0">
                <a:defRPr/>
              </a:pPr>
              <a:r>
                <a:rPr lang="en-US" altLang="ko-KR" sz="975" kern="0" dirty="0">
                  <a:solidFill>
                    <a:srgbClr val="000000"/>
                  </a:solidFill>
                  <a:latin typeface="Arial" panose="020B0604020202020204" pitchFamily="34" charset="0"/>
                  <a:ea typeface="SamsungOne 400" panose="020B0503030303020204" pitchFamily="34" charset="0"/>
                </a:rPr>
                <a:t>No </a:t>
              </a:r>
              <a:r>
                <a:rPr lang="en-US" altLang="ko-KR" sz="975" kern="0" dirty="0" err="1">
                  <a:solidFill>
                    <a:srgbClr val="000000"/>
                  </a:solidFill>
                  <a:latin typeface="Arial" panose="020B0604020202020204" pitchFamily="34" charset="0"/>
                  <a:ea typeface="SamsungOne 400" panose="020B0503030303020204" pitchFamily="34" charset="0"/>
                </a:rPr>
                <a:t>Estructurado</a:t>
              </a:r>
              <a:r>
                <a:rPr lang="en-US" altLang="ko-KR" sz="975" kern="0" dirty="0">
                  <a:solidFill>
                    <a:srgbClr val="000000"/>
                  </a:solidFill>
                  <a:latin typeface="Arial" panose="020B0604020202020204" pitchFamily="34" charset="0"/>
                  <a:ea typeface="SamsungOne 400" panose="020B0503030303020204" pitchFamily="34" charset="0"/>
                </a:rPr>
                <a:t> </a:t>
              </a:r>
              <a:r>
                <a:rPr lang="en-US" altLang="ko-KR" sz="975" kern="0" dirty="0">
                  <a:solidFill>
                    <a:srgbClr val="000000"/>
                  </a:solidFill>
                  <a:latin typeface="Arial" panose="020B0604020202020204" pitchFamily="34" charset="0"/>
                  <a:ea typeface="SamsungOne 400" panose="020B0503030303020204" pitchFamily="34" charset="0"/>
                  <a:sym typeface="Wingdings" panose="05000000000000000000" pitchFamily="2" charset="2"/>
                </a:rPr>
                <a:t>→ inst1bc3d</a:t>
              </a:r>
              <a:endParaRPr lang="ko-KR" altLang="en-US" sz="975" kern="0" dirty="0">
                <a:solidFill>
                  <a:srgbClr val="000000"/>
                </a:solidFill>
                <a:latin typeface="Arial" panose="020B0604020202020204" pitchFamily="34" charset="0"/>
                <a:ea typeface="SamsungOne 400" panose="02020603020101020101" pitchFamily="18" charset="-127"/>
              </a:endParaRPr>
            </a:p>
          </p:txBody>
        </p:sp>
        <p:sp>
          <p:nvSpPr>
            <p:cNvPr id="60" name="오른쪽 화살표 59"/>
            <p:cNvSpPr/>
            <p:nvPr/>
          </p:nvSpPr>
          <p:spPr>
            <a:xfrm>
              <a:off x="5496709" y="5630855"/>
              <a:ext cx="405327" cy="267476"/>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1151" dirty="0">
                <a:solidFill>
                  <a:prstClr val="white"/>
                </a:solidFill>
                <a:ea typeface="Arial Unicode MS" panose="020B0600000101010101" charset="-127"/>
              </a:endParaRPr>
            </a:p>
          </p:txBody>
        </p:sp>
      </p:grpSp>
      <p:grpSp>
        <p:nvGrpSpPr>
          <p:cNvPr id="29" name="그룹 28">
            <a:extLst>
              <a:ext uri="{FF2B5EF4-FFF2-40B4-BE49-F238E27FC236}">
                <a16:creationId xmlns:a16="http://schemas.microsoft.com/office/drawing/2014/main" id="{AE8E24F5-B580-421E-BA6C-38372C86CE41}"/>
              </a:ext>
            </a:extLst>
          </p:cNvPr>
          <p:cNvGrpSpPr/>
          <p:nvPr/>
        </p:nvGrpSpPr>
        <p:grpSpPr>
          <a:xfrm>
            <a:off x="1277541" y="1945546"/>
            <a:ext cx="6588919" cy="447510"/>
            <a:chOff x="558800" y="2232686"/>
            <a:chExt cx="8785225" cy="596679"/>
          </a:xfrm>
        </p:grpSpPr>
        <p:grpSp>
          <p:nvGrpSpPr>
            <p:cNvPr id="30" name="그룹 29">
              <a:extLst>
                <a:ext uri="{FF2B5EF4-FFF2-40B4-BE49-F238E27FC236}">
                  <a16:creationId xmlns:a16="http://schemas.microsoft.com/office/drawing/2014/main" id="{AC06EACF-3041-440A-834A-DBF7C1D3396C}"/>
                </a:ext>
              </a:extLst>
            </p:cNvPr>
            <p:cNvGrpSpPr/>
            <p:nvPr/>
          </p:nvGrpSpPr>
          <p:grpSpPr>
            <a:xfrm>
              <a:off x="558800" y="2232686"/>
              <a:ext cx="8785225" cy="215443"/>
              <a:chOff x="1027113" y="2045625"/>
              <a:chExt cx="8785225" cy="215443"/>
            </a:xfrm>
          </p:grpSpPr>
          <p:sp>
            <p:nvSpPr>
              <p:cNvPr id="32" name="직사각형 31">
                <a:extLst>
                  <a:ext uri="{FF2B5EF4-FFF2-40B4-BE49-F238E27FC236}">
                    <a16:creationId xmlns:a16="http://schemas.microsoft.com/office/drawing/2014/main" id="{6992803B-243F-4BCF-9CC2-79F36C33617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E08443DE-2169-4555-9BFA-AFD9FE315B3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Método de direccionamiento no jerárquico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1" name="직사각형 30">
              <a:extLst>
                <a:ext uri="{FF2B5EF4-FFF2-40B4-BE49-F238E27FC236}">
                  <a16:creationId xmlns:a16="http://schemas.microsoft.com/office/drawing/2014/main" id="{19680D80-D320-48CA-A4AE-54FDC790920C}"/>
                </a:ext>
              </a:extLst>
            </p:cNvPr>
            <p:cNvSpPr/>
            <p:nvPr/>
          </p:nvSpPr>
          <p:spPr>
            <a:xfrm>
              <a:off x="711200" y="248390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Identificador de recursos no estructurados (dirección)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7" name="직사각형 36">
            <a:extLst>
              <a:ext uri="{FF2B5EF4-FFF2-40B4-BE49-F238E27FC236}">
                <a16:creationId xmlns:a16="http://schemas.microsoft.com/office/drawing/2014/main" id="{368AC0E2-5236-4B99-A9AA-F578E1FACA33}"/>
              </a:ext>
            </a:extLst>
          </p:cNvPr>
          <p:cNvSpPr/>
          <p:nvPr/>
        </p:nvSpPr>
        <p:spPr>
          <a:xfrm>
            <a:off x="1407519" y="1624021"/>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Identificador de recursos estructurados (dirección)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8" name="그룹 37">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39" name="직사각형 38">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0" name="직사각형 39">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Método de direccionamiento jerárquico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1" name="직사각형 4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Esquemas de direccionamiento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4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3703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23D1482-7929-4A39-B5A8-2572072B7CD6}"/>
              </a:ext>
            </a:extLst>
          </p:cNvPr>
          <p:cNvGrpSpPr/>
          <p:nvPr/>
        </p:nvGrpSpPr>
        <p:grpSpPr>
          <a:xfrm>
            <a:off x="1277541" y="1385787"/>
            <a:ext cx="6588919" cy="646331"/>
            <a:chOff x="1027113" y="2045625"/>
            <a:chExt cx="8785225" cy="861774"/>
          </a:xfrm>
        </p:grpSpPr>
        <p:sp>
          <p:nvSpPr>
            <p:cNvPr id="8" name="직사각형 7">
              <a:extLst>
                <a:ext uri="{FF2B5EF4-FFF2-40B4-BE49-F238E27FC236}">
                  <a16:creationId xmlns:a16="http://schemas.microsoft.com/office/drawing/2014/main" id="{3D1AD324-2A1C-4D9B-9F15-E000BE9EC37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 name="직사각형 8">
              <a:extLst>
                <a:ext uri="{FF2B5EF4-FFF2-40B4-BE49-F238E27FC236}">
                  <a16:creationId xmlns:a16="http://schemas.microsoft.com/office/drawing/2014/main" id="{A6C06B3F-BDC9-4121-B715-6B84443BA760}"/>
                </a:ext>
              </a:extLst>
            </p:cNvPr>
            <p:cNvSpPr/>
            <p:nvPr/>
          </p:nvSpPr>
          <p:spPr>
            <a:xfrm>
              <a:off x="1179514" y="2045625"/>
              <a:ext cx="8632824"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 mayoría de los objetos que tienen que estar conectados a openHAB se definen como elementos. El repositorio de elementos almacena dicha información sobre los elementos. Por ejemplo, la luz tiene que ser capaz de almacenar información de estado de encendido / apagado al mismo tiempo que muestra la información de estado cuando el usuario la controla o solicita.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4" name="그룹 13">
            <a:extLst>
              <a:ext uri="{FF2B5EF4-FFF2-40B4-BE49-F238E27FC236}">
                <a16:creationId xmlns:a16="http://schemas.microsoft.com/office/drawing/2014/main" id="{1F756D57-579F-48CD-9928-33FF8C24E6E4}"/>
              </a:ext>
            </a:extLst>
          </p:cNvPr>
          <p:cNvGrpSpPr/>
          <p:nvPr/>
        </p:nvGrpSpPr>
        <p:grpSpPr>
          <a:xfrm>
            <a:off x="1277541" y="2127321"/>
            <a:ext cx="6588919" cy="484748"/>
            <a:chOff x="1027113" y="2045625"/>
            <a:chExt cx="8785225" cy="646330"/>
          </a:xfrm>
        </p:grpSpPr>
        <p:sp>
          <p:nvSpPr>
            <p:cNvPr id="15" name="직사각형 14">
              <a:extLst>
                <a:ext uri="{FF2B5EF4-FFF2-40B4-BE49-F238E27FC236}">
                  <a16:creationId xmlns:a16="http://schemas.microsoft.com/office/drawing/2014/main" id="{F7F93970-503A-4D95-86EA-D40B026BA78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5A4CA0A9-79D0-4BDE-B2D4-DD49DFE2E41F}"/>
                </a:ext>
              </a:extLst>
            </p:cNvPr>
            <p:cNvSpPr/>
            <p:nvPr/>
          </p:nvSpPr>
          <p:spPr>
            <a:xfrm>
              <a:off x="1179514" y="2045625"/>
              <a:ext cx="8632824"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Además, el motor de ejecución de lógica de automatización de openHAB permite implementar la función de automatización basada en el estado actual de estos elementos mediante el uso de reglas y scripts preestablecidos.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7" name="그룹 16">
            <a:extLst>
              <a:ext uri="{FF2B5EF4-FFF2-40B4-BE49-F238E27FC236}">
                <a16:creationId xmlns:a16="http://schemas.microsoft.com/office/drawing/2014/main" id="{7B8A497A-B9FB-4C31-95DD-03ED7AABCBC5}"/>
              </a:ext>
            </a:extLst>
          </p:cNvPr>
          <p:cNvGrpSpPr/>
          <p:nvPr/>
        </p:nvGrpSpPr>
        <p:grpSpPr>
          <a:xfrm>
            <a:off x="1277541" y="2702088"/>
            <a:ext cx="6588919" cy="323165"/>
            <a:chOff x="1027113" y="2045625"/>
            <a:chExt cx="8785225" cy="430885"/>
          </a:xfrm>
        </p:grpSpPr>
        <p:sp>
          <p:nvSpPr>
            <p:cNvPr id="18" name="직사각형 17">
              <a:extLst>
                <a:ext uri="{FF2B5EF4-FFF2-40B4-BE49-F238E27FC236}">
                  <a16:creationId xmlns:a16="http://schemas.microsoft.com/office/drawing/2014/main" id="{1E5E1E26-7966-4C90-89AF-8F167E34B19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F60160C7-01AA-4142-9101-1CAB2A2FC3C7}"/>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programa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herramientas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Designer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permite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editar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archivos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incluyen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reglas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automatización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p>
          </p:txBody>
        </p:sp>
      </p:grpSp>
      <p:grpSp>
        <p:nvGrpSpPr>
          <p:cNvPr id="20" name="그룹 19">
            <a:extLst>
              <a:ext uri="{FF2B5EF4-FFF2-40B4-BE49-F238E27FC236}">
                <a16:creationId xmlns:a16="http://schemas.microsoft.com/office/drawing/2014/main" id="{4134E61A-939C-4105-9A55-792059057230}"/>
              </a:ext>
            </a:extLst>
          </p:cNvPr>
          <p:cNvGrpSpPr/>
          <p:nvPr/>
        </p:nvGrpSpPr>
        <p:grpSpPr>
          <a:xfrm>
            <a:off x="1277541" y="3177575"/>
            <a:ext cx="6588919" cy="484744"/>
            <a:chOff x="1027113" y="2045628"/>
            <a:chExt cx="8785225" cy="646326"/>
          </a:xfrm>
        </p:grpSpPr>
        <p:sp>
          <p:nvSpPr>
            <p:cNvPr id="21" name="직사각형 20">
              <a:extLst>
                <a:ext uri="{FF2B5EF4-FFF2-40B4-BE49-F238E27FC236}">
                  <a16:creationId xmlns:a16="http://schemas.microsoft.com/office/drawing/2014/main" id="{EAF7C53E-13B4-413A-9817-2C883B05B86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47510F08-8621-4CAD-83CC-D07FCE3C4668}"/>
                </a:ext>
              </a:extLst>
            </p:cNvPr>
            <p:cNvSpPr/>
            <p:nvPr/>
          </p:nvSpPr>
          <p:spPr>
            <a:xfrm>
              <a:off x="1179514" y="2045628"/>
              <a:ext cx="8632824" cy="646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openHAB proporciona una configuración de texto típica para la interfaz de usuario llamada Sitemap. En sitemap, los widgets que definen cada interfaz de usuario y contenido se componen en una estructura de árbol, y los widgets muestran información de estado relacionada con los elementos.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6" name="직사각형 2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Estructura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2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1851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Ejemplo de uso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5" name="그룹 4"/>
          <p:cNvGrpSpPr/>
          <p:nvPr/>
        </p:nvGrpSpPr>
        <p:grpSpPr>
          <a:xfrm>
            <a:off x="1205702" y="1937229"/>
            <a:ext cx="6753740" cy="1740205"/>
            <a:chOff x="615328" y="2758817"/>
            <a:chExt cx="9358603" cy="2411388"/>
          </a:xfrm>
        </p:grpSpPr>
        <p:sp>
          <p:nvSpPr>
            <p:cNvPr id="16" name="Text Box 36">
              <a:extLst>
                <a:ext uri="{FF2B5EF4-FFF2-40B4-BE49-F238E27FC236}">
                  <a16:creationId xmlns:a16="http://schemas.microsoft.com/office/drawing/2014/main" id="{F75478B0-306B-420F-9152-7AC7D387B9A8}"/>
                </a:ext>
              </a:extLst>
            </p:cNvPr>
            <p:cNvSpPr txBox="1">
              <a:spLocks noChangeArrowheads="1"/>
            </p:cNvSpPr>
            <p:nvPr/>
          </p:nvSpPr>
          <p:spPr bwMode="auto">
            <a:xfrm>
              <a:off x="615328" y="4605892"/>
              <a:ext cx="2751344" cy="543766"/>
            </a:xfrm>
            <a:prstGeom prst="rect">
              <a:avLst/>
            </a:prstGeom>
            <a:noFill/>
            <a:ln w="9525">
              <a:noFill/>
              <a:miter lim="800000"/>
              <a:headEnd/>
              <a:tailEnd/>
            </a:ln>
            <a:effectLst/>
          </p:spPr>
          <p:txBody>
            <a:bodyPr wrap="square">
              <a:spAutoFit/>
              <a:scene3d>
                <a:camera prst="orthographicFront"/>
                <a:lightRig rig="threePt" dir="t"/>
              </a:scene3d>
              <a:sp3d>
                <a:bevelT w="0" h="6350"/>
              </a:sp3d>
            </a:bodyPr>
            <a:lstStyle/>
            <a:p>
              <a:pPr algn="ctr" fontAlgn="base" latinLnBrk="0">
                <a:spcBef>
                  <a:spcPct val="0"/>
                </a:spcBef>
              </a:pPr>
              <a:r>
                <a:rPr lang="en-US" altLang="ko-KR" sz="975">
                  <a:solidFill>
                    <a:srgbClr val="000000"/>
                  </a:solidFill>
                  <a:latin typeface="Arial" panose="020B0604020202020204" pitchFamily="34" charset="0"/>
                  <a:ea typeface="SamsungOne 400" panose="020B0503030303020204" pitchFamily="34" charset="0"/>
                </a:rPr>
                <a:t>Rociadores, bombas, luces, niveles de cisternas, etc.</a:t>
              </a:r>
              <a:endParaRPr lang="en-US" altLang="ko-KR" sz="975" dirty="0">
                <a:solidFill>
                  <a:srgbClr val="000000"/>
                </a:solidFill>
                <a:latin typeface="Arial" panose="020B0604020202020204" pitchFamily="34" charset="0"/>
                <a:ea typeface="SamsungOne 400" panose="020B0503030303020204" pitchFamily="34" charset="0"/>
              </a:endParaRPr>
            </a:p>
          </p:txBody>
        </p:sp>
        <p:pic>
          <p:nvPicPr>
            <p:cNvPr id="2" name="그림 1"/>
            <p:cNvPicPr>
              <a:picLocks noChangeAspect="1"/>
            </p:cNvPicPr>
            <p:nvPr/>
          </p:nvPicPr>
          <p:blipFill>
            <a:blip r:embed="rId3"/>
            <a:stretch>
              <a:fillRect/>
            </a:stretch>
          </p:blipFill>
          <p:spPr>
            <a:xfrm>
              <a:off x="615328" y="2758817"/>
              <a:ext cx="2751344" cy="1815716"/>
            </a:xfrm>
            <a:prstGeom prst="rect">
              <a:avLst/>
            </a:prstGeom>
            <a:ln>
              <a:solidFill>
                <a:schemeClr val="bg1">
                  <a:lumMod val="75000"/>
                </a:schemeClr>
              </a:solidFill>
            </a:ln>
          </p:spPr>
        </p:pic>
        <p:sp>
          <p:nvSpPr>
            <p:cNvPr id="17" name="Text Box 36">
              <a:extLst>
                <a:ext uri="{FF2B5EF4-FFF2-40B4-BE49-F238E27FC236}">
                  <a16:creationId xmlns:a16="http://schemas.microsoft.com/office/drawing/2014/main" id="{3735907D-3E3C-4114-AB88-A61F055CB3AC}"/>
                </a:ext>
              </a:extLst>
            </p:cNvPr>
            <p:cNvSpPr txBox="1">
              <a:spLocks noChangeArrowheads="1"/>
            </p:cNvSpPr>
            <p:nvPr/>
          </p:nvSpPr>
          <p:spPr bwMode="auto">
            <a:xfrm>
              <a:off x="3366672" y="4626439"/>
              <a:ext cx="3255664" cy="543766"/>
            </a:xfrm>
            <a:prstGeom prst="rect">
              <a:avLst/>
            </a:prstGeom>
            <a:noFill/>
            <a:ln w="9525">
              <a:noFill/>
              <a:miter lim="800000"/>
              <a:headEnd/>
              <a:tailEnd/>
            </a:ln>
            <a:effectLst/>
          </p:spPr>
          <p:txBody>
            <a:bodyPr wrap="square">
              <a:spAutoFit/>
              <a:scene3d>
                <a:camera prst="orthographicFront"/>
                <a:lightRig rig="threePt" dir="t"/>
              </a:scene3d>
              <a:sp3d>
                <a:bevelT w="0" h="6350"/>
              </a:sp3d>
            </a:bodyPr>
            <a:lstStyle/>
            <a:p>
              <a:pPr algn="ctr" fontAlgn="base" latinLnBrk="0">
                <a:spcBef>
                  <a:spcPct val="0"/>
                </a:spcBef>
              </a:pPr>
              <a:r>
                <a:rPr lang="en-US" altLang="ko-KR" sz="975" dirty="0">
                  <a:solidFill>
                    <a:srgbClr val="000000"/>
                  </a:solidFill>
                  <a:latin typeface="Arial" panose="020B0604020202020204" pitchFamily="34" charset="0"/>
                  <a:ea typeface="SamsungOne 400" panose="020B0503030303020204" pitchFamily="34" charset="0"/>
                </a:rPr>
                <a:t>AVM Enlace De </a:t>
              </a:r>
              <a:r>
                <a:rPr lang="en-US" altLang="ko-KR" sz="975" dirty="0" err="1">
                  <a:solidFill>
                    <a:srgbClr val="000000"/>
                  </a:solidFill>
                  <a:latin typeface="Arial" panose="020B0604020202020204" pitchFamily="34" charset="0"/>
                  <a:ea typeface="SamsungOne 400" panose="020B0503030303020204" pitchFamily="34" charset="0"/>
                </a:rPr>
                <a:t>Automatización</a:t>
              </a:r>
              <a:r>
                <a:rPr lang="en-US" altLang="ko-KR" sz="975" dirty="0">
                  <a:solidFill>
                    <a:srgbClr val="000000"/>
                  </a:solidFill>
                  <a:latin typeface="Arial" panose="020B0604020202020204" pitchFamily="34" charset="0"/>
                  <a:ea typeface="SamsungOne 400" panose="020B0503030303020204" pitchFamily="34" charset="0"/>
                </a:rPr>
                <a:t> del Hogar</a:t>
              </a:r>
            </a:p>
          </p:txBody>
        </p:sp>
        <p:pic>
          <p:nvPicPr>
            <p:cNvPr id="3" name="그림 2"/>
            <p:cNvPicPr>
              <a:picLocks noChangeAspect="1"/>
            </p:cNvPicPr>
            <p:nvPr/>
          </p:nvPicPr>
          <p:blipFill>
            <a:blip r:embed="rId4"/>
            <a:stretch>
              <a:fillRect/>
            </a:stretch>
          </p:blipFill>
          <p:spPr>
            <a:xfrm>
              <a:off x="3490780" y="2758817"/>
              <a:ext cx="3255664" cy="1815716"/>
            </a:xfrm>
            <a:prstGeom prst="rect">
              <a:avLst/>
            </a:prstGeom>
            <a:ln w="6350">
              <a:solidFill>
                <a:schemeClr val="bg1">
                  <a:lumMod val="75000"/>
                </a:schemeClr>
              </a:solidFill>
            </a:ln>
          </p:spPr>
        </p:pic>
        <p:grpSp>
          <p:nvGrpSpPr>
            <p:cNvPr id="4" name="그룹 3"/>
            <p:cNvGrpSpPr/>
            <p:nvPr/>
          </p:nvGrpSpPr>
          <p:grpSpPr>
            <a:xfrm>
              <a:off x="6870552" y="2760230"/>
              <a:ext cx="3103379" cy="2202065"/>
              <a:chOff x="3413817" y="4368780"/>
              <a:chExt cx="3103379" cy="2202065"/>
            </a:xfrm>
          </p:grpSpPr>
          <p:sp>
            <p:nvSpPr>
              <p:cNvPr id="15" name="object 6">
                <a:extLst>
                  <a:ext uri="{FF2B5EF4-FFF2-40B4-BE49-F238E27FC236}">
                    <a16:creationId xmlns:a16="http://schemas.microsoft.com/office/drawing/2014/main" id="{2FD029AB-059F-4DF9-B66D-B9939D2FFEFF}"/>
                  </a:ext>
                </a:extLst>
              </p:cNvPr>
              <p:cNvSpPr/>
              <p:nvPr/>
            </p:nvSpPr>
            <p:spPr>
              <a:xfrm>
                <a:off x="3413817" y="4368780"/>
                <a:ext cx="3103379" cy="1815716"/>
              </a:xfrm>
              <a:prstGeom prst="rect">
                <a:avLst/>
              </a:prstGeom>
              <a:blipFill>
                <a:blip r:embed="rId5" cstate="print"/>
                <a:srcRect/>
                <a:stretch>
                  <a:fillRect l="-6246" t="-2908" r="-676" b="-1"/>
                </a:stretch>
              </a:blipFill>
              <a:ln>
                <a:noFill/>
              </a:ln>
            </p:spPr>
            <p:txBody>
              <a:bodyPr wrap="square" lIns="0" tIns="0" rIns="0" bIns="0" rtlCol="0"/>
              <a:lstStyle/>
              <a:p>
                <a:pPr>
                  <a:defRPr/>
                </a:pPr>
                <a:endParaRPr sz="1151">
                  <a:solidFill>
                    <a:srgbClr val="000000"/>
                  </a:solidFill>
                  <a:latin typeface="Calibri" panose="020F0502020204030204"/>
                </a:endParaRPr>
              </a:p>
            </p:txBody>
          </p:sp>
          <p:sp>
            <p:nvSpPr>
              <p:cNvPr id="12" name="Text Box 36">
                <a:extLst>
                  <a:ext uri="{FF2B5EF4-FFF2-40B4-BE49-F238E27FC236}">
                    <a16:creationId xmlns:a16="http://schemas.microsoft.com/office/drawing/2014/main" id="{3735907D-3E3C-4114-AB88-A61F055CB3AC}"/>
                  </a:ext>
                </a:extLst>
              </p:cNvPr>
              <p:cNvSpPr txBox="1">
                <a:spLocks noChangeArrowheads="1"/>
              </p:cNvSpPr>
              <p:nvPr/>
            </p:nvSpPr>
            <p:spPr bwMode="auto">
              <a:xfrm>
                <a:off x="4290057" y="6234989"/>
                <a:ext cx="1350899" cy="335856"/>
              </a:xfrm>
              <a:prstGeom prst="rect">
                <a:avLst/>
              </a:prstGeom>
              <a:noFill/>
              <a:ln w="9525">
                <a:noFill/>
                <a:miter lim="800000"/>
                <a:headEnd/>
                <a:tailEnd/>
              </a:ln>
              <a:effectLst/>
            </p:spPr>
            <p:txBody>
              <a:bodyPr wrap="square">
                <a:spAutoFit/>
                <a:scene3d>
                  <a:camera prst="orthographicFront"/>
                  <a:lightRig rig="threePt" dir="t"/>
                </a:scene3d>
                <a:sp3d>
                  <a:bevelT w="0" h="6350"/>
                </a:sp3d>
              </a:bodyPr>
              <a:lstStyle/>
              <a:p>
                <a:pPr algn="ctr" fontAlgn="base" latinLnBrk="0">
                  <a:spcBef>
                    <a:spcPct val="0"/>
                  </a:spcBef>
                </a:pPr>
                <a:r>
                  <a:rPr lang="en-US" altLang="ko-KR" sz="975" dirty="0">
                    <a:solidFill>
                      <a:srgbClr val="000000"/>
                    </a:solidFill>
                    <a:latin typeface="Arial" panose="020B0604020202020204" pitchFamily="34" charset="0"/>
                    <a:ea typeface="SamsungOne 400" panose="020B0503030303020204" pitchFamily="34" charset="0"/>
                  </a:rPr>
                  <a:t>Raspberry Pi</a:t>
                </a:r>
              </a:p>
            </p:txBody>
          </p:sp>
        </p:grpSp>
      </p:grpSp>
      <p:sp>
        <p:nvSpPr>
          <p:cNvPr id="1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5614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741A444-4768-4952-BEA9-27D8510B0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801" y="1431817"/>
            <a:ext cx="5154601" cy="3168758"/>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UI</a:t>
            </a:r>
          </a:p>
        </p:txBody>
      </p:sp>
      <p:sp>
        <p:nvSpPr>
          <p:cNvPr id="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91573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1277541" y="1406720"/>
            <a:ext cx="6588919" cy="161583"/>
            <a:chOff x="558800" y="2232686"/>
            <a:chExt cx="8785225" cy="215443"/>
          </a:xfrm>
        </p:grpSpPr>
        <p:sp>
          <p:nvSpPr>
            <p:cNvPr id="11" name="직사각형 10">
              <a:extLst>
                <a:ext uri="{FF2B5EF4-FFF2-40B4-BE49-F238E27FC236}">
                  <a16:creationId xmlns:a16="http://schemas.microsoft.com/office/drawing/2014/main" id="{28B2096B-E321-40F1-9779-0C8EF4F5028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62190BC7-E3AC-4D4B-98A5-8168305D0F65}"/>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Raspberry Pi Smart Home con OpenHAB2</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0" name="그룹 9">
            <a:extLst>
              <a:ext uri="{FF2B5EF4-FFF2-40B4-BE49-F238E27FC236}">
                <a16:creationId xmlns:a16="http://schemas.microsoft.com/office/drawing/2014/main" id="{BA36F14C-A632-4EEF-B7B5-551FF8851335}"/>
              </a:ext>
            </a:extLst>
          </p:cNvPr>
          <p:cNvGrpSpPr/>
          <p:nvPr/>
        </p:nvGrpSpPr>
        <p:grpSpPr>
          <a:xfrm>
            <a:off x="2041662" y="1558930"/>
            <a:ext cx="5120425" cy="3149085"/>
            <a:chOff x="2237047" y="2701152"/>
            <a:chExt cx="5436351" cy="3343381"/>
          </a:xfrm>
        </p:grpSpPr>
        <p:pic>
          <p:nvPicPr>
            <p:cNvPr id="9" name="Picture 2" descr="openHABì ëí ì´ë¯¸ì§ ê²ìê²°ê³¼">
              <a:extLst>
                <a:ext uri="{FF2B5EF4-FFF2-40B4-BE49-F238E27FC236}">
                  <a16:creationId xmlns:a16="http://schemas.microsoft.com/office/drawing/2014/main" id="{06E3FF06-7C19-493F-8300-F8C706D91C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69"/>
            <a:stretch/>
          </p:blipFill>
          <p:spPr bwMode="auto">
            <a:xfrm>
              <a:off x="2237047" y="2730502"/>
              <a:ext cx="5428731" cy="316698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2C7C7A04-7AF2-487A-BF36-0C4711E1708D}"/>
                </a:ext>
              </a:extLst>
            </p:cNvPr>
            <p:cNvSpPr/>
            <p:nvPr/>
          </p:nvSpPr>
          <p:spPr>
            <a:xfrm>
              <a:off x="2642773" y="5682045"/>
              <a:ext cx="659227" cy="147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900">
                  <a:solidFill>
                    <a:srgbClr val="193EB0"/>
                  </a:solidFill>
                  <a:latin typeface="Arial" panose="020B0604020202020204" pitchFamily="34" charset="0"/>
                  <a:ea typeface="SamsungOne 400" panose="020B0503030303020204" pitchFamily="34" charset="0"/>
                </a:rPr>
                <a:t>Cosas</a:t>
              </a:r>
              <a:endParaRPr lang="en-US" altLang="ko-KR" sz="900" dirty="0">
                <a:solidFill>
                  <a:srgbClr val="193EB0"/>
                </a:solidFill>
                <a:latin typeface="Arial" panose="020B0604020202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5E240B44-ACC0-458A-A77C-B0150E813F63}"/>
                </a:ext>
              </a:extLst>
            </p:cNvPr>
            <p:cNvSpPr/>
            <p:nvPr/>
          </p:nvSpPr>
          <p:spPr>
            <a:xfrm>
              <a:off x="5120746" y="5897489"/>
              <a:ext cx="2107027" cy="147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900">
                  <a:solidFill>
                    <a:srgbClr val="193EB0"/>
                  </a:solidFill>
                  <a:latin typeface="Arial" panose="020B0604020202020204" pitchFamily="34" charset="0"/>
                  <a:ea typeface="SamsungOne 400" panose="020B0503030303020204" pitchFamily="34" charset="0"/>
                </a:rPr>
                <a:t>Navegador</a:t>
              </a:r>
              <a:endParaRPr lang="en-US" altLang="ko-KR" sz="900" dirty="0">
                <a:solidFill>
                  <a:srgbClr val="193EB0"/>
                </a:solidFill>
                <a:latin typeface="Arial" panose="020B0604020202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7C714208-B4D2-4912-B029-146E4FDEF917}"/>
                </a:ext>
              </a:extLst>
            </p:cNvPr>
            <p:cNvSpPr/>
            <p:nvPr/>
          </p:nvSpPr>
          <p:spPr>
            <a:xfrm>
              <a:off x="3672896" y="4887871"/>
              <a:ext cx="1035786" cy="147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900" dirty="0">
                  <a:solidFill>
                    <a:srgbClr val="FF0000"/>
                  </a:solidFill>
                  <a:latin typeface="Arial" panose="020B0604020202020204" pitchFamily="34" charset="0"/>
                  <a:ea typeface="SamsungOne 400" panose="020B0503030303020204" pitchFamily="34" charset="0"/>
                </a:rPr>
                <a:t>Raspberry Pi</a:t>
              </a:r>
            </a:p>
          </p:txBody>
        </p:sp>
        <p:sp>
          <p:nvSpPr>
            <p:cNvPr id="3" name="직사각형 2">
              <a:extLst>
                <a:ext uri="{FF2B5EF4-FFF2-40B4-BE49-F238E27FC236}">
                  <a16:creationId xmlns:a16="http://schemas.microsoft.com/office/drawing/2014/main" id="{657E0EC9-62CC-4153-BC47-BD539EB9E4FC}"/>
                </a:ext>
              </a:extLst>
            </p:cNvPr>
            <p:cNvSpPr/>
            <p:nvPr/>
          </p:nvSpPr>
          <p:spPr>
            <a:xfrm>
              <a:off x="4550833" y="2701152"/>
              <a:ext cx="1287144" cy="80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grpSp>
          <p:nvGrpSpPr>
            <p:cNvPr id="4" name="그룹 3">
              <a:extLst>
                <a:ext uri="{FF2B5EF4-FFF2-40B4-BE49-F238E27FC236}">
                  <a16:creationId xmlns:a16="http://schemas.microsoft.com/office/drawing/2014/main" id="{A94F2F62-306D-473E-A311-70D23BD07CA3}"/>
                </a:ext>
              </a:extLst>
            </p:cNvPr>
            <p:cNvGrpSpPr/>
            <p:nvPr/>
          </p:nvGrpSpPr>
          <p:grpSpPr>
            <a:xfrm>
              <a:off x="4533899" y="2730502"/>
              <a:ext cx="1287144" cy="722406"/>
              <a:chOff x="3208656" y="2460828"/>
              <a:chExt cx="1287144" cy="722406"/>
            </a:xfrm>
          </p:grpSpPr>
          <p:sp>
            <p:nvSpPr>
              <p:cNvPr id="17" name="타원 196">
                <a:extLst>
                  <a:ext uri="{FF2B5EF4-FFF2-40B4-BE49-F238E27FC236}">
                    <a16:creationId xmlns:a16="http://schemas.microsoft.com/office/drawing/2014/main" id="{C9199602-1116-4932-8383-C9A6EE979AE6}"/>
                  </a:ext>
                </a:extLst>
              </p:cNvPr>
              <p:cNvSpPr/>
              <p:nvPr/>
            </p:nvSpPr>
            <p:spPr>
              <a:xfrm>
                <a:off x="3208656" y="2460828"/>
                <a:ext cx="1287144" cy="722406"/>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67" dirty="0">
                  <a:ea typeface="Arial Unicode MS" panose="020B0600000101010101" charset="-127"/>
                </a:endParaRPr>
              </a:p>
            </p:txBody>
          </p:sp>
          <p:sp>
            <p:nvSpPr>
              <p:cNvPr id="16" name="직사각형 15">
                <a:extLst>
                  <a:ext uri="{FF2B5EF4-FFF2-40B4-BE49-F238E27FC236}">
                    <a16:creationId xmlns:a16="http://schemas.microsoft.com/office/drawing/2014/main" id="{1A47DCD0-D683-4A60-BB07-19877BA4BEEA}"/>
                  </a:ext>
                </a:extLst>
              </p:cNvPr>
              <p:cNvSpPr/>
              <p:nvPr/>
            </p:nvSpPr>
            <p:spPr>
              <a:xfrm>
                <a:off x="3563567" y="2818390"/>
                <a:ext cx="577321" cy="147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900">
                    <a:solidFill>
                      <a:srgbClr val="193EB0"/>
                    </a:solidFill>
                    <a:latin typeface="Arial" panose="020B0604020202020204" pitchFamily="34" charset="0"/>
                    <a:ea typeface="SamsungOne 400" panose="020B0503030303020204" pitchFamily="34" charset="0"/>
                  </a:rPr>
                  <a:t>Nube</a:t>
                </a:r>
                <a:endParaRPr lang="en-US" altLang="ko-KR" sz="900" dirty="0">
                  <a:solidFill>
                    <a:srgbClr val="193EB0"/>
                  </a:solidFill>
                  <a:latin typeface="Arial" panose="020B0604020202020204" pitchFamily="34" charset="0"/>
                  <a:ea typeface="SamsungOne 400" panose="020B0503030303020204" pitchFamily="34" charset="0"/>
                </a:endParaRPr>
              </a:p>
            </p:txBody>
          </p:sp>
        </p:grpSp>
        <p:sp>
          <p:nvSpPr>
            <p:cNvPr id="6" name="직사각형 5">
              <a:extLst>
                <a:ext uri="{FF2B5EF4-FFF2-40B4-BE49-F238E27FC236}">
                  <a16:creationId xmlns:a16="http://schemas.microsoft.com/office/drawing/2014/main" id="{C5F2BB51-6DC1-4DB8-8DC5-F03A6828849D}"/>
                </a:ext>
              </a:extLst>
            </p:cNvPr>
            <p:cNvSpPr/>
            <p:nvPr/>
          </p:nvSpPr>
          <p:spPr>
            <a:xfrm>
              <a:off x="6454140" y="2744788"/>
              <a:ext cx="883920" cy="1659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grpSp>
          <p:nvGrpSpPr>
            <p:cNvPr id="5" name="그룹 4">
              <a:extLst>
                <a:ext uri="{FF2B5EF4-FFF2-40B4-BE49-F238E27FC236}">
                  <a16:creationId xmlns:a16="http://schemas.microsoft.com/office/drawing/2014/main" id="{F00E1960-AEF0-4201-BB74-20C6CF7B956F}"/>
                </a:ext>
              </a:extLst>
            </p:cNvPr>
            <p:cNvGrpSpPr/>
            <p:nvPr/>
          </p:nvGrpSpPr>
          <p:grpSpPr>
            <a:xfrm>
              <a:off x="6183574" y="2787907"/>
              <a:ext cx="1489824" cy="1489824"/>
              <a:chOff x="7976293" y="4078669"/>
              <a:chExt cx="1125334" cy="1125334"/>
            </a:xfrm>
          </p:grpSpPr>
          <p:pic>
            <p:nvPicPr>
              <p:cNvPr id="19" name="Picture 6" descr="갤럭시 S10 5G 크라운 실버 정면">
                <a:extLst>
                  <a:ext uri="{FF2B5EF4-FFF2-40B4-BE49-F238E27FC236}">
                    <a16:creationId xmlns:a16="http://schemas.microsoft.com/office/drawing/2014/main" id="{E19707C3-BA05-4456-9393-D262E8E19E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6293" y="4078669"/>
                <a:ext cx="1125334" cy="112533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8ACF9F12-F790-422D-A491-105CC48CF4E5}"/>
                  </a:ext>
                </a:extLst>
              </p:cNvPr>
              <p:cNvGrpSpPr/>
              <p:nvPr/>
            </p:nvGrpSpPr>
            <p:grpSpPr>
              <a:xfrm>
                <a:off x="8509031" y="4197350"/>
                <a:ext cx="419069" cy="881537"/>
                <a:chOff x="8512206" y="4190760"/>
                <a:chExt cx="418653" cy="914880"/>
              </a:xfrm>
            </p:grpSpPr>
            <p:pic>
              <p:nvPicPr>
                <p:cNvPr id="20" name="Picture 2" descr="openHABì ëí ì´ë¯¸ì§ ê²ìê²°ê³¼">
                  <a:extLst>
                    <a:ext uri="{FF2B5EF4-FFF2-40B4-BE49-F238E27FC236}">
                      <a16:creationId xmlns:a16="http://schemas.microsoft.com/office/drawing/2014/main" id="{30446586-8FAA-4CE8-86AD-9ECDFF16A70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8281" t="7318" r="8338" b="57519"/>
                <a:stretch/>
              </p:blipFill>
              <p:spPr bwMode="auto">
                <a:xfrm>
                  <a:off x="8512206" y="4190760"/>
                  <a:ext cx="418653" cy="6656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openHABì ëí ì´ë¯¸ì§ ê²ìê²°ê³¼">
                  <a:extLst>
                    <a:ext uri="{FF2B5EF4-FFF2-40B4-BE49-F238E27FC236}">
                      <a16:creationId xmlns:a16="http://schemas.microsoft.com/office/drawing/2014/main" id="{7776FB63-4FF8-4831-BC5A-9BE3D5C024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8281" t="23756" r="8338" b="61496"/>
                <a:stretch/>
              </p:blipFill>
              <p:spPr bwMode="auto">
                <a:xfrm>
                  <a:off x="8512206" y="4826485"/>
                  <a:ext cx="418653" cy="279155"/>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5" name="직사각형 24">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Componentes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2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06084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CEA84EE-1CFD-4B57-A1C8-06A1AB4ACA44}"/>
              </a:ext>
            </a:extLst>
          </p:cNvPr>
          <p:cNvSpPr/>
          <p:nvPr/>
        </p:nvSpPr>
        <p:spPr>
          <a:xfrm>
            <a:off x="4640949" y="1704625"/>
            <a:ext cx="4139565" cy="959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171450" indent="-1714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3.1.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Descripción</a:t>
            </a: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General de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OpenHAB</a:t>
            </a:r>
            <a:endPar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endParaRPr>
          </a:p>
          <a:p>
            <a:pPr marL="171450" indent="-171450">
              <a:spcAft>
                <a:spcPts val="450"/>
              </a:spcAft>
              <a:buFont typeface="Arial" panose="020B0604020202020204" pitchFamily="34" charset="0"/>
              <a:buChar cha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3.2.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Instalación</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y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Demostración</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OpenHAB</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a:p>
            <a:pPr marL="171450" indent="-1714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3.3.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Configuración</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OpenHAB</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para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el</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Enlace MQTT</a:t>
            </a:r>
          </a:p>
        </p:txBody>
      </p:sp>
      <p:sp>
        <p:nvSpPr>
          <p:cNvPr id="20" name="Google Shape;181;p4"/>
          <p:cNvSpPr/>
          <p:nvPr/>
        </p:nvSpPr>
        <p:spPr>
          <a:xfrm>
            <a:off x="497467" y="1878631"/>
            <a:ext cx="2826980" cy="492443"/>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OpenHAB</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(Open Home Automation Bus)</a:t>
            </a:r>
          </a:p>
        </p:txBody>
      </p:sp>
      <p:sp>
        <p:nvSpPr>
          <p:cNvPr id="21"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3. </a:t>
            </a:r>
            <a:endParaRPr sz="4049" dirty="0">
              <a:solidFill>
                <a:schemeClr val="bg1">
                  <a:lumMod val="85000"/>
                </a:schemeClr>
              </a:solidFill>
            </a:endParaRPr>
          </a:p>
        </p:txBody>
      </p:sp>
    </p:spTree>
    <p:extLst>
      <p:ext uri="{BB962C8B-B14F-4D97-AF65-F5344CB8AC3E}">
        <p14:creationId xmlns:p14="http://schemas.microsoft.com/office/powerpoint/2010/main" val="29473356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FF7C1681-4FB7-4873-9878-F863E7C70CBB}"/>
              </a:ext>
            </a:extLst>
          </p:cNvPr>
          <p:cNvGrpSpPr/>
          <p:nvPr/>
        </p:nvGrpSpPr>
        <p:grpSpPr>
          <a:xfrm>
            <a:off x="1277541" y="1404846"/>
            <a:ext cx="6588919" cy="161583"/>
            <a:chOff x="1027113" y="2045625"/>
            <a:chExt cx="8785225" cy="215443"/>
          </a:xfrm>
        </p:grpSpPr>
        <p:sp>
          <p:nvSpPr>
            <p:cNvPr id="19" name="직사각형 18">
              <a:extLst>
                <a:ext uri="{FF2B5EF4-FFF2-40B4-BE49-F238E27FC236}">
                  <a16:creationId xmlns:a16="http://schemas.microsoft.com/office/drawing/2014/main" id="{19AB1EA1-2FA3-4512-BE3B-0A38FABEC09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1852818E-AC8C-469F-88FE-7CFD6472001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Registrar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almacenamiento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descargar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openHAB</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Addon in</a:t>
              </a:r>
            </a:p>
          </p:txBody>
        </p:sp>
      </p:grpSp>
      <p:grpSp>
        <p:nvGrpSpPr>
          <p:cNvPr id="25" name="그룹 24">
            <a:extLst>
              <a:ext uri="{FF2B5EF4-FFF2-40B4-BE49-F238E27FC236}">
                <a16:creationId xmlns:a16="http://schemas.microsoft.com/office/drawing/2014/main" id="{1CA4EF9C-DC2B-4B35-A1A3-59966290D40D}"/>
              </a:ext>
            </a:extLst>
          </p:cNvPr>
          <p:cNvGrpSpPr/>
          <p:nvPr/>
        </p:nvGrpSpPr>
        <p:grpSpPr>
          <a:xfrm>
            <a:off x="1277541" y="1646175"/>
            <a:ext cx="6588919" cy="161583"/>
            <a:chOff x="1027113" y="2045625"/>
            <a:chExt cx="8785225" cy="215443"/>
          </a:xfrm>
        </p:grpSpPr>
        <p:sp>
          <p:nvSpPr>
            <p:cNvPr id="27" name="직사각형 26">
              <a:extLst>
                <a:ext uri="{FF2B5EF4-FFF2-40B4-BE49-F238E27FC236}">
                  <a16:creationId xmlns:a16="http://schemas.microsoft.com/office/drawing/2014/main" id="{5B4D799A-C595-457E-BB50-1E6FFE1795E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4B59002A-256A-4F32-8C85-B4CED7579AEE}"/>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Abra el archivo openhab.list</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9" name="그룹 28">
            <a:extLst>
              <a:ext uri="{FF2B5EF4-FFF2-40B4-BE49-F238E27FC236}">
                <a16:creationId xmlns:a16="http://schemas.microsoft.com/office/drawing/2014/main" id="{F61115E5-A10A-4953-A6B2-D86EE3C304A7}"/>
              </a:ext>
            </a:extLst>
          </p:cNvPr>
          <p:cNvGrpSpPr/>
          <p:nvPr/>
        </p:nvGrpSpPr>
        <p:grpSpPr>
          <a:xfrm>
            <a:off x="1277541" y="2240736"/>
            <a:ext cx="6588919" cy="161583"/>
            <a:chOff x="1027113" y="2045625"/>
            <a:chExt cx="8785225" cy="215443"/>
          </a:xfrm>
        </p:grpSpPr>
        <p:sp>
          <p:nvSpPr>
            <p:cNvPr id="30" name="직사각형 29">
              <a:extLst>
                <a:ext uri="{FF2B5EF4-FFF2-40B4-BE49-F238E27FC236}">
                  <a16:creationId xmlns:a16="http://schemas.microsoft.com/office/drawing/2014/main" id="{C7336F4C-00FA-4904-BEFA-F4C711DE3CF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51602027-10C0-4C1C-A0D7-3112BAEC0C9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Escriba el siguiente contenido en el archivo openhab.list</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4" name="Rectangle 12">
            <a:extLst>
              <a:ext uri="{FF2B5EF4-FFF2-40B4-BE49-F238E27FC236}">
                <a16:creationId xmlns:a16="http://schemas.microsoft.com/office/drawing/2014/main" id="{104E31AA-275B-4AAB-8EB2-076764662FA1}"/>
              </a:ext>
            </a:extLst>
          </p:cNvPr>
          <p:cNvSpPr/>
          <p:nvPr/>
        </p:nvSpPr>
        <p:spPr>
          <a:xfrm>
            <a:off x="1391842" y="1849439"/>
            <a:ext cx="6474618" cy="270000"/>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nb-NO" altLang="ko-KR" sz="975" dirty="0">
                <a:latin typeface="D2Coding" panose="020B0609020101020101" pitchFamily="49" charset="-127"/>
                <a:ea typeface="D2Coding" panose="020B0609020101020101" pitchFamily="49" charset="-127"/>
                <a:cs typeface="Tahoma" panose="020B0604030504040204" pitchFamily="34" charset="0"/>
              </a:rPr>
              <a:t>$ sudo vi /etc/apt/sources.list.d/openhab.list</a:t>
            </a:r>
          </a:p>
        </p:txBody>
      </p:sp>
      <p:sp>
        <p:nvSpPr>
          <p:cNvPr id="26" name="Rectangle 12">
            <a:extLst>
              <a:ext uri="{FF2B5EF4-FFF2-40B4-BE49-F238E27FC236}">
                <a16:creationId xmlns:a16="http://schemas.microsoft.com/office/drawing/2014/main" id="{B1921E83-4A89-44A0-9FD0-3A1C2B883672}"/>
              </a:ext>
            </a:extLst>
          </p:cNvPr>
          <p:cNvSpPr/>
          <p:nvPr/>
        </p:nvSpPr>
        <p:spPr>
          <a:xfrm>
            <a:off x="1391842" y="2448341"/>
            <a:ext cx="6474618" cy="270000"/>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da-DK" altLang="ko-KR" sz="975" dirty="0">
                <a:latin typeface="D2Coding" panose="020B0609020101020101" pitchFamily="49" charset="-127"/>
                <a:ea typeface="D2Coding" panose="020B0609020101020101" pitchFamily="49" charset="-127"/>
                <a:cs typeface="Tahoma" panose="020B0604030504040204" pitchFamily="34" charset="0"/>
              </a:rPr>
              <a:t>deb http://repository-openhab.forge.cloudbees.com/release/1.6.2/apt-repo/ </a:t>
            </a:r>
          </a:p>
        </p:txBody>
      </p:sp>
      <p:grpSp>
        <p:nvGrpSpPr>
          <p:cNvPr id="35" name="그룹 34">
            <a:extLst>
              <a:ext uri="{FF2B5EF4-FFF2-40B4-BE49-F238E27FC236}">
                <a16:creationId xmlns:a16="http://schemas.microsoft.com/office/drawing/2014/main" id="{7CF1F976-9404-45B9-B716-0A38B8E60BCA}"/>
              </a:ext>
            </a:extLst>
          </p:cNvPr>
          <p:cNvGrpSpPr/>
          <p:nvPr/>
        </p:nvGrpSpPr>
        <p:grpSpPr>
          <a:xfrm>
            <a:off x="1277541" y="2814326"/>
            <a:ext cx="6588919" cy="161583"/>
            <a:chOff x="1027113" y="2045625"/>
            <a:chExt cx="8785225" cy="215443"/>
          </a:xfrm>
        </p:grpSpPr>
        <p:sp>
          <p:nvSpPr>
            <p:cNvPr id="37" name="직사각형 36">
              <a:extLst>
                <a:ext uri="{FF2B5EF4-FFF2-40B4-BE49-F238E27FC236}">
                  <a16:creationId xmlns:a16="http://schemas.microsoft.com/office/drawing/2014/main" id="{12218BFD-1A77-4B79-A819-865160A34B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8" name="직사각형 37">
              <a:extLst>
                <a:ext uri="{FF2B5EF4-FFF2-40B4-BE49-F238E27FC236}">
                  <a16:creationId xmlns:a16="http://schemas.microsoft.com/office/drawing/2014/main" id="{41EA148A-BBC2-42C1-A568-2D40F42102D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Instalar OpenHAB y addon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9" name="Rectangle 12">
            <a:extLst>
              <a:ext uri="{FF2B5EF4-FFF2-40B4-BE49-F238E27FC236}">
                <a16:creationId xmlns:a16="http://schemas.microsoft.com/office/drawing/2014/main" id="{81B24A8E-E714-40F8-9DBE-1532EE0B86D5}"/>
              </a:ext>
            </a:extLst>
          </p:cNvPr>
          <p:cNvSpPr/>
          <p:nvPr/>
        </p:nvSpPr>
        <p:spPr>
          <a:xfrm>
            <a:off x="1391842" y="3021930"/>
            <a:ext cx="6474618" cy="687105"/>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da-DK" altLang="ko-KR" sz="975" dirty="0">
                <a:latin typeface="D2Coding" panose="020B0609020101020101" pitchFamily="49" charset="-127"/>
                <a:ea typeface="D2Coding" panose="020B0609020101020101" pitchFamily="49" charset="-127"/>
                <a:cs typeface="Tahoma" panose="020B0604030504040204" pitchFamily="34" charset="0"/>
              </a:rPr>
              <a:t>$ sudo apt-get update</a:t>
            </a:r>
          </a:p>
          <a:p>
            <a:pPr latinLnBrk="0"/>
            <a:r>
              <a:rPr lang="da-DK" altLang="ko-KR" sz="975" dirty="0">
                <a:latin typeface="D2Coding" panose="020B0609020101020101" pitchFamily="49" charset="-127"/>
                <a:ea typeface="D2Coding" panose="020B0609020101020101" pitchFamily="49" charset="-127"/>
                <a:cs typeface="Tahoma" panose="020B0604030504040204" pitchFamily="34" charset="0"/>
              </a:rPr>
              <a:t>$ sudo apt-get install openhab-runtime openhab-addon-binding-mqtt  openhab-addon-action-mail openhab-addon-binding-bluetooth openhab-  addon-binding-serial openhab-addon-binding-weather openhab-addon-  persistence-rrd4j</a:t>
            </a:r>
          </a:p>
        </p:txBody>
      </p:sp>
      <p:sp>
        <p:nvSpPr>
          <p:cNvPr id="32" name="직사각형 31">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OpenHAB</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Demo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verificación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(1/4)</a:t>
            </a:r>
          </a:p>
        </p:txBody>
      </p:sp>
      <p:sp>
        <p:nvSpPr>
          <p:cNvPr id="3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3.2. </a:t>
            </a:r>
            <a:r>
              <a:rPr lang="nn-NO" sz="1350" dirty="0" err="1">
                <a:solidFill>
                  <a:schemeClr val="lt1"/>
                </a:solidFill>
                <a:latin typeface="Arial" panose="020B0604020202020204" pitchFamily="34" charset="0"/>
                <a:cs typeface="Arial" panose="020B0604020202020204" pitchFamily="34" charset="0"/>
              </a:rPr>
              <a:t>Instalación</a:t>
            </a:r>
            <a:r>
              <a:rPr lang="nn-NO" sz="1350" dirty="0">
                <a:solidFill>
                  <a:schemeClr val="lt1"/>
                </a:solidFill>
                <a:latin typeface="Arial" panose="020B0604020202020204" pitchFamily="34" charset="0"/>
                <a:cs typeface="Arial" panose="020B0604020202020204" pitchFamily="34" charset="0"/>
              </a:rPr>
              <a:t> y </a:t>
            </a:r>
            <a:r>
              <a:rPr lang="nn-NO" sz="1350" dirty="0" err="1">
                <a:solidFill>
                  <a:schemeClr val="lt1"/>
                </a:solidFill>
                <a:latin typeface="Arial" panose="020B0604020202020204" pitchFamily="34" charset="0"/>
                <a:cs typeface="Arial" panose="020B0604020202020204" pitchFamily="34" charset="0"/>
              </a:rPr>
              <a:t>Demostración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3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68EBBA06-E296-4C34-B96E-830EF4359BF8}"/>
              </a:ext>
            </a:extLst>
          </p:cNvPr>
          <p:cNvGrpSpPr/>
          <p:nvPr/>
        </p:nvGrpSpPr>
        <p:grpSpPr>
          <a:xfrm>
            <a:off x="1277541" y="1407559"/>
            <a:ext cx="6588919" cy="161583"/>
            <a:chOff x="1027113" y="2045625"/>
            <a:chExt cx="8785225" cy="215443"/>
          </a:xfrm>
        </p:grpSpPr>
        <p:sp>
          <p:nvSpPr>
            <p:cNvPr id="18" name="직사각형 17">
              <a:extLst>
                <a:ext uri="{FF2B5EF4-FFF2-40B4-BE49-F238E27FC236}">
                  <a16:creationId xmlns:a16="http://schemas.microsoft.com/office/drawing/2014/main" id="{08C413BC-6228-446A-A68E-3AD2AB03DE3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9734ED67-4E48-4837-9493-4C5FEF0DC745}"/>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Descargar OpenHAB Demo Configuration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428FA92D-0A5F-4A4B-B5F0-8E081F4B300F}"/>
              </a:ext>
            </a:extLst>
          </p:cNvPr>
          <p:cNvSpPr/>
          <p:nvPr/>
        </p:nvSpPr>
        <p:spPr>
          <a:xfrm>
            <a:off x="1391841" y="1573172"/>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1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Un comando para descargar la configuración de openHAB Demo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4" name="그룹 23">
            <a:extLst>
              <a:ext uri="{FF2B5EF4-FFF2-40B4-BE49-F238E27FC236}">
                <a16:creationId xmlns:a16="http://schemas.microsoft.com/office/drawing/2014/main" id="{A698319C-79CB-4ECA-9A10-2632AB95ACE1}"/>
              </a:ext>
            </a:extLst>
          </p:cNvPr>
          <p:cNvGrpSpPr/>
          <p:nvPr/>
        </p:nvGrpSpPr>
        <p:grpSpPr>
          <a:xfrm>
            <a:off x="1277541" y="2824608"/>
            <a:ext cx="6588919" cy="947854"/>
            <a:chOff x="558800" y="2232686"/>
            <a:chExt cx="8785225" cy="1263804"/>
          </a:xfrm>
        </p:grpSpPr>
        <p:grpSp>
          <p:nvGrpSpPr>
            <p:cNvPr id="25" name="그룹 24">
              <a:extLst>
                <a:ext uri="{FF2B5EF4-FFF2-40B4-BE49-F238E27FC236}">
                  <a16:creationId xmlns:a16="http://schemas.microsoft.com/office/drawing/2014/main" id="{B0105352-69DC-4667-8D07-E082C2D18BBB}"/>
                </a:ext>
              </a:extLst>
            </p:cNvPr>
            <p:cNvGrpSpPr/>
            <p:nvPr/>
          </p:nvGrpSpPr>
          <p:grpSpPr>
            <a:xfrm>
              <a:off x="558800" y="2232686"/>
              <a:ext cx="8785225" cy="215443"/>
              <a:chOff x="1027113" y="2045625"/>
              <a:chExt cx="8785225" cy="215443"/>
            </a:xfrm>
          </p:grpSpPr>
          <p:sp>
            <p:nvSpPr>
              <p:cNvPr id="27" name="직사각형 26">
                <a:extLst>
                  <a:ext uri="{FF2B5EF4-FFF2-40B4-BE49-F238E27FC236}">
                    <a16:creationId xmlns:a16="http://schemas.microsoft.com/office/drawing/2014/main" id="{09F68915-A99F-4915-86A5-E4C2E79D05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9E3B31B0-79BD-4D6D-A8DD-B0080E12780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Aplicar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Demo</a:t>
                </a:r>
              </a:p>
            </p:txBody>
          </p:sp>
        </p:grpSp>
        <p:sp>
          <p:nvSpPr>
            <p:cNvPr id="26" name="직사각형 25">
              <a:extLst>
                <a:ext uri="{FF2B5EF4-FFF2-40B4-BE49-F238E27FC236}">
                  <a16:creationId xmlns:a16="http://schemas.microsoft.com/office/drawing/2014/main" id="{7CE68B72-4D43-4C2D-B486-BAEF1DEE4F96}"/>
                </a:ext>
              </a:extLst>
            </p:cNvPr>
            <p:cNvSpPr/>
            <p:nvPr/>
          </p:nvSpPr>
          <p:spPr>
            <a:xfrm>
              <a:off x="711200" y="2448273"/>
              <a:ext cx="8632825" cy="1048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1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Descomprimir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Distribution-1.6.2-demo-configuration.zip</a:t>
              </a:r>
            </a:p>
            <a:p>
              <a:pPr marL="136922" indent="-136922">
                <a:spcAft>
                  <a:spcPts val="1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Copiar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carpeta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addons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carpeta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/share/</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1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Copiar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carpeta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carpeta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etc</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1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Copiar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openhab_default.cfg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openhab.cfg</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1" name="Rectangle 12">
            <a:extLst>
              <a:ext uri="{FF2B5EF4-FFF2-40B4-BE49-F238E27FC236}">
                <a16:creationId xmlns:a16="http://schemas.microsoft.com/office/drawing/2014/main" id="{38D52BD4-355B-4F2C-B954-BBB626E3A544}"/>
              </a:ext>
            </a:extLst>
          </p:cNvPr>
          <p:cNvSpPr/>
          <p:nvPr/>
        </p:nvSpPr>
        <p:spPr>
          <a:xfrm>
            <a:off x="1391842" y="1830617"/>
            <a:ext cx="6474618" cy="872416"/>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cd ~</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mkdir openHAB_Demo</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cd openHAB_Demo</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wget https://github.com/openhab/openhab/releases/download/v1.6.2/distribution-1.6.2-demo-configuration.zip</a:t>
            </a:r>
          </a:p>
        </p:txBody>
      </p:sp>
      <p:sp>
        <p:nvSpPr>
          <p:cNvPr id="22" name="Rectangle 12">
            <a:extLst>
              <a:ext uri="{FF2B5EF4-FFF2-40B4-BE49-F238E27FC236}">
                <a16:creationId xmlns:a16="http://schemas.microsoft.com/office/drawing/2014/main" id="{1248328D-481D-4E2E-BF7F-F5B86F567968}"/>
              </a:ext>
            </a:extLst>
          </p:cNvPr>
          <p:cNvSpPr/>
          <p:nvPr/>
        </p:nvSpPr>
        <p:spPr>
          <a:xfrm>
            <a:off x="1391842" y="3744238"/>
            <a:ext cx="6474618" cy="746222"/>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unzip distribution-1.6.2-demo-configuration.zip</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cp -rf addons/ /usr/share/openhab/</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cp -rf configurations/ /etc/openhab/</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cp /etc/openhab/configurations/openhab_default.cfg /etc/openhab/configurations/openhab.cfg</a:t>
            </a:r>
          </a:p>
        </p:txBody>
      </p:sp>
      <p:sp>
        <p:nvSpPr>
          <p:cNvPr id="31" name="직사각형 30">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OpenHAB</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Demo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Verificación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(2/4)</a:t>
            </a:r>
          </a:p>
        </p:txBody>
      </p:sp>
      <p:sp>
        <p:nvSpPr>
          <p:cNvPr id="32" name="Rectangle 12">
            <a:extLst>
              <a:ext uri="{FF2B5EF4-FFF2-40B4-BE49-F238E27FC236}">
                <a16:creationId xmlns:a16="http://schemas.microsoft.com/office/drawing/2014/main" id="{1248328D-481D-4E2E-BF7F-F5B86F567968}"/>
              </a:ext>
            </a:extLst>
          </p:cNvPr>
          <p:cNvSpPr/>
          <p:nvPr/>
        </p:nvSpPr>
        <p:spPr>
          <a:xfrm>
            <a:off x="1391842" y="3753224"/>
            <a:ext cx="6474618" cy="746222"/>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unzip distribution-1.6.2-demo-configuration.zip</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cp -rf addons/ /usr/share/openhab/</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cp -rf configurations/ /etc/openhab/</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cp /etc/openhab/configurations/openhab_default.cfg /etc/openhab/configurations/openhab.cfg</a:t>
            </a:r>
          </a:p>
        </p:txBody>
      </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3.2. </a:t>
            </a:r>
            <a:r>
              <a:rPr lang="nn-NO" sz="1350" dirty="0" err="1">
                <a:solidFill>
                  <a:schemeClr val="lt1"/>
                </a:solidFill>
                <a:latin typeface="Arial" panose="020B0604020202020204" pitchFamily="34" charset="0"/>
                <a:cs typeface="Arial" panose="020B0604020202020204" pitchFamily="34" charset="0"/>
              </a:rPr>
              <a:t>Instalación</a:t>
            </a:r>
            <a:r>
              <a:rPr lang="nn-NO" sz="1350" dirty="0">
                <a:solidFill>
                  <a:schemeClr val="lt1"/>
                </a:solidFill>
                <a:latin typeface="Arial" panose="020B0604020202020204" pitchFamily="34" charset="0"/>
                <a:cs typeface="Arial" panose="020B0604020202020204" pitchFamily="34" charset="0"/>
              </a:rPr>
              <a:t> y </a:t>
            </a:r>
            <a:r>
              <a:rPr lang="nn-NO" sz="1350" dirty="0" err="1">
                <a:solidFill>
                  <a:schemeClr val="lt1"/>
                </a:solidFill>
                <a:latin typeface="Arial" panose="020B0604020202020204" pitchFamily="34" charset="0"/>
                <a:cs typeface="Arial" panose="020B0604020202020204" pitchFamily="34" charset="0"/>
              </a:rPr>
              <a:t>Demostración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3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3A30DED1-2EE7-4513-9534-533C6A18A4F9}"/>
              </a:ext>
            </a:extLst>
          </p:cNvPr>
          <p:cNvGrpSpPr/>
          <p:nvPr/>
        </p:nvGrpSpPr>
        <p:grpSpPr>
          <a:xfrm>
            <a:off x="1277541" y="1404282"/>
            <a:ext cx="6588919" cy="161583"/>
            <a:chOff x="1027113" y="2045625"/>
            <a:chExt cx="8785225" cy="215443"/>
          </a:xfrm>
        </p:grpSpPr>
        <p:sp>
          <p:nvSpPr>
            <p:cNvPr id="16" name="직사각형 15">
              <a:extLst>
                <a:ext uri="{FF2B5EF4-FFF2-40B4-BE49-F238E27FC236}">
                  <a16:creationId xmlns:a16="http://schemas.microsoft.com/office/drawing/2014/main" id="{986E701B-5912-4D23-B310-596F5CB5046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E501B691-F784-4150-8137-A6FBCD2FE1A0}"/>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Ejecutar OpenHAB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8" name="그룹 17">
            <a:extLst>
              <a:ext uri="{FF2B5EF4-FFF2-40B4-BE49-F238E27FC236}">
                <a16:creationId xmlns:a16="http://schemas.microsoft.com/office/drawing/2014/main" id="{06411382-4828-4251-9FB4-4E7D2492DE80}"/>
              </a:ext>
            </a:extLst>
          </p:cNvPr>
          <p:cNvGrpSpPr/>
          <p:nvPr/>
        </p:nvGrpSpPr>
        <p:grpSpPr>
          <a:xfrm>
            <a:off x="1277541" y="1996996"/>
            <a:ext cx="6588919" cy="422731"/>
            <a:chOff x="558800" y="2232686"/>
            <a:chExt cx="8785225" cy="563642"/>
          </a:xfrm>
        </p:grpSpPr>
        <p:grpSp>
          <p:nvGrpSpPr>
            <p:cNvPr id="19" name="그룹 18">
              <a:extLst>
                <a:ext uri="{FF2B5EF4-FFF2-40B4-BE49-F238E27FC236}">
                  <a16:creationId xmlns:a16="http://schemas.microsoft.com/office/drawing/2014/main" id="{C5A25B46-E1AD-4574-A08F-66FB6CC54FB1}"/>
                </a:ext>
              </a:extLst>
            </p:cNvPr>
            <p:cNvGrpSpPr/>
            <p:nvPr/>
          </p:nvGrpSpPr>
          <p:grpSpPr>
            <a:xfrm>
              <a:off x="558800" y="2232686"/>
              <a:ext cx="8785225" cy="215445"/>
              <a:chOff x="1027113" y="2045625"/>
              <a:chExt cx="8785225" cy="215445"/>
            </a:xfrm>
          </p:grpSpPr>
          <p:sp>
            <p:nvSpPr>
              <p:cNvPr id="21" name="직사각형 20">
                <a:extLst>
                  <a:ext uri="{FF2B5EF4-FFF2-40B4-BE49-F238E27FC236}">
                    <a16:creationId xmlns:a16="http://schemas.microsoft.com/office/drawing/2014/main" id="{D53BDDEA-380C-400A-9872-5A5F022F5E8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EC5E9F39-4E6B-4E11-824B-532A3D8908E4}"/>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Acceder a la demo Sitemap</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4AE3B44A-764D-46B8-B6F3-AF61A1D1A5A4}"/>
                </a:ext>
              </a:extLst>
            </p:cNvPr>
            <p:cNvSpPr/>
            <p:nvPr/>
          </p:nvSpPr>
          <p:spPr>
            <a:xfrm>
              <a:off x="711200" y="2450866"/>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Verifique la dirección IP de Raspberry Pi</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3" name="Rectangle 12">
            <a:extLst>
              <a:ext uri="{FF2B5EF4-FFF2-40B4-BE49-F238E27FC236}">
                <a16:creationId xmlns:a16="http://schemas.microsoft.com/office/drawing/2014/main" id="{F378BF8B-7EA6-4B1B-87A2-E47C0DEEB25E}"/>
              </a:ext>
            </a:extLst>
          </p:cNvPr>
          <p:cNvSpPr/>
          <p:nvPr/>
        </p:nvSpPr>
        <p:spPr>
          <a:xfrm>
            <a:off x="1391842" y="1630073"/>
            <a:ext cx="6474618" cy="270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nb-NO" altLang="ko-KR" sz="975" dirty="0">
                <a:latin typeface="D2Coding" panose="020B0609020101020101" pitchFamily="49" charset="-127"/>
                <a:ea typeface="D2Coding" panose="020B0609020101020101" pitchFamily="49" charset="-127"/>
                <a:cs typeface="Tahoma" panose="020B0604030504040204" pitchFamily="34" charset="0"/>
              </a:rPr>
              <a:t>$ sudo /etc/init.d/openhab start</a:t>
            </a:r>
          </a:p>
        </p:txBody>
      </p:sp>
      <p:sp>
        <p:nvSpPr>
          <p:cNvPr id="24" name="object 4">
            <a:extLst>
              <a:ext uri="{FF2B5EF4-FFF2-40B4-BE49-F238E27FC236}">
                <a16:creationId xmlns:a16="http://schemas.microsoft.com/office/drawing/2014/main" id="{E8BF05E4-5551-42FB-A5EB-0473592A2F12}"/>
              </a:ext>
            </a:extLst>
          </p:cNvPr>
          <p:cNvSpPr/>
          <p:nvPr/>
        </p:nvSpPr>
        <p:spPr>
          <a:xfrm>
            <a:off x="2992588" y="2496874"/>
            <a:ext cx="3383522" cy="2223716"/>
          </a:xfrm>
          <a:prstGeom prst="rect">
            <a:avLst/>
          </a:prstGeom>
          <a:blipFill>
            <a:blip r:embed="rId3" cstate="print"/>
            <a:stretch>
              <a:fillRect/>
            </a:stretch>
          </a:blipFill>
        </p:spPr>
        <p:txBody>
          <a:bodyPr wrap="square" lIns="0" tIns="0" rIns="0" bIns="0" rtlCol="0"/>
          <a:lstStyle/>
          <a:p>
            <a:pPr>
              <a:defRPr/>
            </a:pPr>
            <a:endParaRPr sz="1224">
              <a:solidFill>
                <a:srgbClr val="000000"/>
              </a:solidFill>
              <a:latin typeface="Calibri" panose="020F0502020204030204"/>
            </a:endParaRPr>
          </a:p>
        </p:txBody>
      </p:sp>
      <p:sp>
        <p:nvSpPr>
          <p:cNvPr id="28" name="직사각형 27">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OpenHAB</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Demo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Verificación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(3/4)</a:t>
            </a:r>
          </a:p>
        </p:txBody>
      </p:sp>
      <p:grpSp>
        <p:nvGrpSpPr>
          <p:cNvPr id="29" name="그룹 28"/>
          <p:cNvGrpSpPr/>
          <p:nvPr/>
        </p:nvGrpSpPr>
        <p:grpSpPr>
          <a:xfrm>
            <a:off x="1205701" y="2908651"/>
            <a:ext cx="2205173" cy="260585"/>
            <a:chOff x="1452770" y="2788542"/>
            <a:chExt cx="2552453" cy="347446"/>
          </a:xfrm>
        </p:grpSpPr>
        <p:sp>
          <p:nvSpPr>
            <p:cNvPr id="30" name="직사각형 29"/>
            <p:cNvSpPr/>
            <p:nvPr/>
          </p:nvSpPr>
          <p:spPr>
            <a:xfrm>
              <a:off x="1452770" y="2872332"/>
              <a:ext cx="2194044" cy="263656"/>
            </a:xfrm>
            <a:prstGeom prst="rect">
              <a:avLst/>
            </a:prstGeom>
            <a:solidFill>
              <a:schemeClr val="accent5">
                <a:lumMod val="20000"/>
                <a:lumOff val="80000"/>
              </a:schemeClr>
            </a:solidFill>
            <a:ln>
              <a:solidFill>
                <a:srgbClr val="1DB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75" dirty="0" err="1">
                  <a:solidFill>
                    <a:schemeClr val="tx1"/>
                  </a:solidFill>
                  <a:latin typeface="D2Coding" panose="020B0609020101020101" pitchFamily="49" charset="-127"/>
                  <a:ea typeface="D2Coding" panose="020B0609020101020101" pitchFamily="49" charset="-127"/>
                </a:rPr>
                <a:t>inet</a:t>
              </a:r>
              <a:r>
                <a:rPr lang="en-US" altLang="ko-KR" sz="975" dirty="0">
                  <a:solidFill>
                    <a:schemeClr val="tx1"/>
                  </a:solidFill>
                  <a:latin typeface="D2Coding" panose="020B0609020101020101" pitchFamily="49" charset="-127"/>
                  <a:ea typeface="D2Coding" panose="020B0609020101020101" pitchFamily="49" charset="-127"/>
                </a:rPr>
                <a:t> </a:t>
              </a:r>
              <a:r>
                <a:rPr lang="en-US" altLang="ko-KR" sz="975" dirty="0" err="1">
                  <a:solidFill>
                    <a:schemeClr val="tx1"/>
                  </a:solidFill>
                  <a:latin typeface="D2Coding" panose="020B0609020101020101" pitchFamily="49" charset="-127"/>
                  <a:ea typeface="D2Coding" panose="020B0609020101020101" pitchFamily="49" charset="-127"/>
                </a:rPr>
                <a:t>addr</a:t>
              </a:r>
              <a:r>
                <a:rPr lang="en-US" altLang="ko-KR" sz="975" dirty="0">
                  <a:solidFill>
                    <a:schemeClr val="tx1"/>
                  </a:solidFill>
                  <a:latin typeface="D2Coding" panose="020B0609020101020101" pitchFamily="49" charset="-127"/>
                  <a:ea typeface="D2Coding" panose="020B0609020101020101" pitchFamily="49" charset="-127"/>
                </a:rPr>
                <a:t>: 192.168.1.229</a:t>
              </a:r>
              <a:endParaRPr lang="ko-KR" altLang="en-US" sz="975" dirty="0">
                <a:solidFill>
                  <a:schemeClr val="tx1"/>
                </a:solidFill>
                <a:latin typeface="D2Coding" panose="020B0609020101020101" pitchFamily="49" charset="-127"/>
                <a:ea typeface="D2Coding" panose="020B0609020101020101" pitchFamily="49" charset="-127"/>
              </a:endParaRPr>
            </a:p>
          </p:txBody>
        </p:sp>
        <p:cxnSp>
          <p:nvCxnSpPr>
            <p:cNvPr id="31" name="직선 화살표 연결선 30"/>
            <p:cNvCxnSpPr>
              <a:stCxn id="30" idx="3"/>
            </p:cNvCxnSpPr>
            <p:nvPr/>
          </p:nvCxnSpPr>
          <p:spPr>
            <a:xfrm flipV="1">
              <a:off x="3646814" y="2788542"/>
              <a:ext cx="358409" cy="215618"/>
            </a:xfrm>
            <a:prstGeom prst="straightConnector1">
              <a:avLst/>
            </a:prstGeom>
            <a:ln w="12700">
              <a:solidFill>
                <a:srgbClr val="1DB4E2"/>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3.2. </a:t>
            </a:r>
            <a:r>
              <a:rPr lang="nn-NO" sz="1350" dirty="0" err="1">
                <a:solidFill>
                  <a:schemeClr val="lt1"/>
                </a:solidFill>
                <a:latin typeface="Arial" panose="020B0604020202020204" pitchFamily="34" charset="0"/>
                <a:cs typeface="Arial" panose="020B0604020202020204" pitchFamily="34" charset="0"/>
              </a:rPr>
              <a:t>Instalación</a:t>
            </a:r>
            <a:r>
              <a:rPr lang="nn-NO" sz="1350" dirty="0">
                <a:solidFill>
                  <a:schemeClr val="lt1"/>
                </a:solidFill>
                <a:latin typeface="Arial" panose="020B0604020202020204" pitchFamily="34" charset="0"/>
                <a:cs typeface="Arial" panose="020B0604020202020204" pitchFamily="34" charset="0"/>
              </a:rPr>
              <a:t> y </a:t>
            </a:r>
            <a:r>
              <a:rPr lang="nn-NO" sz="1350" dirty="0" err="1">
                <a:solidFill>
                  <a:schemeClr val="lt1"/>
                </a:solidFill>
                <a:latin typeface="Arial" panose="020B0604020202020204" pitchFamily="34" charset="0"/>
                <a:cs typeface="Arial" panose="020B0604020202020204" pitchFamily="34" charset="0"/>
              </a:rPr>
              <a:t>Demostración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3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4214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DEAE7D0D-647E-4266-88E8-FB9CDFD12471}"/>
              </a:ext>
            </a:extLst>
          </p:cNvPr>
          <p:cNvSpPr/>
          <p:nvPr/>
        </p:nvSpPr>
        <p:spPr>
          <a:xfrm>
            <a:off x="1391841" y="1578008"/>
            <a:ext cx="6474619" cy="486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rgbClr val="FF0000"/>
                </a:solidFill>
                <a:latin typeface="Arial" panose="020B0604020202020204" pitchFamily="34" charset="0"/>
                <a:ea typeface="SamsungOne 400" panose="020B0503030303020204" pitchFamily="34" charset="0"/>
              </a:rPr>
              <a:t>Dirección</a:t>
            </a:r>
            <a:r>
              <a:rPr lang="en-US" altLang="ko-KR" sz="975" dirty="0">
                <a:solidFill>
                  <a:srgbClr val="FF0000"/>
                </a:solidFill>
                <a:latin typeface="Arial" panose="020B0604020202020204" pitchFamily="34" charset="0"/>
                <a:ea typeface="SamsungOne 400" panose="020B0503030303020204" pitchFamily="34" charset="0"/>
              </a:rPr>
              <a:t> IP de Raspberry Pi</a:t>
            </a:r>
            <a:r>
              <a:rPr lang="en-US" altLang="ko-KR" sz="975" dirty="0">
                <a:solidFill>
                  <a:srgbClr val="193EB0"/>
                </a:solidFill>
                <a:latin typeface="Arial" panose="020B0604020202020204" pitchFamily="34" charset="0"/>
                <a:ea typeface="SamsungOne 400" panose="020B0503030303020204" pitchFamily="34" charset="0"/>
              </a:rPr>
              <a:t>:8080/</a:t>
            </a:r>
            <a:r>
              <a:rPr lang="en-US" altLang="ko-KR" sz="975" dirty="0" err="1">
                <a:solidFill>
                  <a:srgbClr val="193EB0"/>
                </a:solidFill>
                <a:latin typeface="Arial" panose="020B0604020202020204" pitchFamily="34" charset="0"/>
                <a:ea typeface="SamsungOne 400" panose="020B0503030303020204" pitchFamily="34" charset="0"/>
              </a:rPr>
              <a:t>openhab.app?sitemap</a:t>
            </a:r>
            <a:r>
              <a:rPr lang="en-US" altLang="ko-KR" sz="975" dirty="0">
                <a:solidFill>
                  <a:srgbClr val="193EB0"/>
                </a:solidFill>
                <a:latin typeface="Arial" panose="020B0604020202020204" pitchFamily="34" charset="0"/>
                <a:ea typeface="SamsungOne 400" panose="020B0503030303020204" pitchFamily="34" charset="0"/>
              </a:rPr>
              <a:t>=demo</a:t>
            </a:r>
          </a:p>
          <a:p>
            <a:pPr marL="136922" indent="-136922">
              <a:spcAft>
                <a:spcPts val="600"/>
              </a:spcAft>
              <a:buClr>
                <a:srgbClr val="193EB0"/>
              </a:buClr>
              <a:buFont typeface="SamsungOne 400" panose="020B0503030303020204" pitchFamily="34" charset="0"/>
              <a:buChar char="‣"/>
            </a:pPr>
            <a:r>
              <a:rPr lang="en-US" altLang="ko-KR" sz="975" dirty="0">
                <a:solidFill>
                  <a:srgbClr val="FF0000"/>
                </a:solidFill>
                <a:latin typeface="Arial" panose="020B0604020202020204" pitchFamily="34" charset="0"/>
                <a:ea typeface="SamsungOne 400" panose="020B0503030303020204" pitchFamily="34" charset="0"/>
              </a:rPr>
              <a:t>192.168.1.229</a:t>
            </a:r>
            <a:r>
              <a:rPr lang="en-US" altLang="ko-KR" sz="975" dirty="0">
                <a:solidFill>
                  <a:srgbClr val="193EB0"/>
                </a:solidFill>
                <a:latin typeface="Arial" panose="020B0604020202020204" pitchFamily="34" charset="0"/>
                <a:ea typeface="SamsungOne 400" panose="020B0503030303020204" pitchFamily="34" charset="0"/>
              </a:rPr>
              <a:t>:8080/</a:t>
            </a:r>
            <a:r>
              <a:rPr lang="en-US" altLang="ko-KR" sz="975" dirty="0" err="1">
                <a:solidFill>
                  <a:srgbClr val="193EB0"/>
                </a:solidFill>
                <a:latin typeface="Arial" panose="020B0604020202020204" pitchFamily="34" charset="0"/>
                <a:ea typeface="SamsungOne 400" panose="020B0503030303020204" pitchFamily="34" charset="0"/>
              </a:rPr>
              <a:t>openhab.app?sitemap</a:t>
            </a:r>
            <a:r>
              <a:rPr lang="en-US" altLang="ko-KR" sz="975" dirty="0">
                <a:solidFill>
                  <a:srgbClr val="193EB0"/>
                </a:solidFill>
                <a:latin typeface="Arial" panose="020B0604020202020204" pitchFamily="34" charset="0"/>
                <a:ea typeface="SamsungOne 400" panose="020B0503030303020204" pitchFamily="34" charset="0"/>
              </a:rPr>
              <a:t>=demo</a:t>
            </a:r>
          </a:p>
        </p:txBody>
      </p:sp>
      <p:sp>
        <p:nvSpPr>
          <p:cNvPr id="21" name="Rectangle 12">
            <a:extLst>
              <a:ext uri="{FF2B5EF4-FFF2-40B4-BE49-F238E27FC236}">
                <a16:creationId xmlns:a16="http://schemas.microsoft.com/office/drawing/2014/main" id="{6787D490-1F28-465C-9F10-29CF73E114C7}"/>
              </a:ext>
            </a:extLst>
          </p:cNvPr>
          <p:cNvSpPr/>
          <p:nvPr/>
        </p:nvSpPr>
        <p:spPr>
          <a:xfrm>
            <a:off x="1391842" y="4327744"/>
            <a:ext cx="6474618" cy="388403"/>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err="1">
                <a:latin typeface="D2Coding" panose="020B0609020101020101" pitchFamily="49" charset="-127"/>
                <a:ea typeface="D2Coding" panose="020B0609020101020101" pitchFamily="49" charset="-127"/>
                <a:cs typeface="Tahoma" panose="020B0604030504040204" pitchFamily="34" charset="0"/>
              </a:rPr>
              <a:t>osgi</a:t>
            </a:r>
            <a:r>
              <a:rPr lang="en-US" altLang="ko-KR" sz="975" dirty="0">
                <a:latin typeface="D2Coding" panose="020B0609020101020101" pitchFamily="49" charset="-127"/>
                <a:ea typeface="D2Coding" panose="020B0609020101020101" pitchFamily="49" charset="-127"/>
                <a:cs typeface="Tahoma" panose="020B0604030504040204" pitchFamily="34" charset="0"/>
              </a:rPr>
              <a:t>&gt; exit</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Really want to stop Equinox? (y/n: </a:t>
            </a:r>
            <a:r>
              <a:rPr lang="en-US" altLang="ko-KR" sz="975" dirty="0" err="1">
                <a:latin typeface="D2Coding" panose="020B0609020101020101" pitchFamily="49" charset="-127"/>
                <a:ea typeface="D2Coding" panose="020B0609020101020101" pitchFamily="49" charset="-127"/>
                <a:cs typeface="Tahoma" panose="020B0604030504040204" pitchFamily="34" charset="0"/>
              </a:rPr>
              <a:t>defualt</a:t>
            </a:r>
            <a:r>
              <a:rPr lang="en-US" altLang="ko-KR" sz="975" dirty="0">
                <a:latin typeface="D2Coding" panose="020B0609020101020101" pitchFamily="49" charset="-127"/>
                <a:ea typeface="D2Coding" panose="020B0609020101020101" pitchFamily="49" charset="-127"/>
                <a:cs typeface="Tahoma" panose="020B0604030504040204" pitchFamily="34" charset="0"/>
              </a:rPr>
              <a:t>=y)   y</a:t>
            </a:r>
          </a:p>
        </p:txBody>
      </p:sp>
      <p:grpSp>
        <p:nvGrpSpPr>
          <p:cNvPr id="2" name="그룹 1">
            <a:extLst>
              <a:ext uri="{FF2B5EF4-FFF2-40B4-BE49-F238E27FC236}">
                <a16:creationId xmlns:a16="http://schemas.microsoft.com/office/drawing/2014/main" id="{4122C9D7-DD89-421F-8C50-E4FE46536CE2}"/>
              </a:ext>
            </a:extLst>
          </p:cNvPr>
          <p:cNvGrpSpPr/>
          <p:nvPr/>
        </p:nvGrpSpPr>
        <p:grpSpPr>
          <a:xfrm>
            <a:off x="1891852" y="2076233"/>
            <a:ext cx="5381439" cy="1914251"/>
            <a:chOff x="4686974" y="3521799"/>
            <a:chExt cx="4657051" cy="1656576"/>
          </a:xfrm>
        </p:grpSpPr>
        <p:pic>
          <p:nvPicPr>
            <p:cNvPr id="23" name="Picture 2">
              <a:extLst>
                <a:ext uri="{FF2B5EF4-FFF2-40B4-BE49-F238E27FC236}">
                  <a16:creationId xmlns:a16="http://schemas.microsoft.com/office/drawing/2014/main" id="{2E358482-86FD-4CEB-AA8E-4F733776A0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9766" y="3521799"/>
              <a:ext cx="2304259" cy="16565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8A38DB3A-DAB6-4951-9E90-706303ED7D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6974" y="3521799"/>
              <a:ext cx="2304259" cy="165657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직사각형 14">
            <a:extLst>
              <a:ext uri="{FF2B5EF4-FFF2-40B4-BE49-F238E27FC236}">
                <a16:creationId xmlns:a16="http://schemas.microsoft.com/office/drawing/2014/main" id="{FDCF093C-994D-4A3B-8FB7-3A67B42F4A5A}"/>
              </a:ext>
            </a:extLst>
          </p:cNvPr>
          <p:cNvSpPr/>
          <p:nvPr/>
        </p:nvSpPr>
        <p:spPr>
          <a:xfrm>
            <a:off x="1391841" y="4068649"/>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Al salir del programa, puede ejecutar el comando exsit en osgi shell.</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5" name="직사각형 24">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OpenHAB</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Demo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Verificación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(4/4)</a:t>
            </a:r>
          </a:p>
        </p:txBody>
      </p:sp>
      <p:grpSp>
        <p:nvGrpSpPr>
          <p:cNvPr id="27" name="그룹 26">
            <a:extLst>
              <a:ext uri="{FF2B5EF4-FFF2-40B4-BE49-F238E27FC236}">
                <a16:creationId xmlns:a16="http://schemas.microsoft.com/office/drawing/2014/main" id="{3A30DED1-2EE7-4513-9534-533C6A18A4F9}"/>
              </a:ext>
            </a:extLst>
          </p:cNvPr>
          <p:cNvGrpSpPr/>
          <p:nvPr/>
        </p:nvGrpSpPr>
        <p:grpSpPr>
          <a:xfrm>
            <a:off x="1277541" y="1404282"/>
            <a:ext cx="6588919" cy="161583"/>
            <a:chOff x="1027113" y="2045625"/>
            <a:chExt cx="8785225" cy="215443"/>
          </a:xfrm>
        </p:grpSpPr>
        <p:sp>
          <p:nvSpPr>
            <p:cNvPr id="28" name="직사각형 27">
              <a:extLst>
                <a:ext uri="{FF2B5EF4-FFF2-40B4-BE49-F238E27FC236}">
                  <a16:creationId xmlns:a16="http://schemas.microsoft.com/office/drawing/2014/main" id="{986E701B-5912-4D23-B310-596F5CB5046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9" name="직사각형 28">
              <a:extLst>
                <a:ext uri="{FF2B5EF4-FFF2-40B4-BE49-F238E27FC236}">
                  <a16:creationId xmlns:a16="http://schemas.microsoft.com/office/drawing/2014/main" id="{E501B691-F784-4150-8137-A6FBCD2FE1A0}"/>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Comprobar pantalla de demostración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3.2. </a:t>
            </a:r>
            <a:r>
              <a:rPr lang="nn-NO" sz="1350" dirty="0" err="1">
                <a:solidFill>
                  <a:schemeClr val="lt1"/>
                </a:solidFill>
                <a:latin typeface="Arial" panose="020B0604020202020204" pitchFamily="34" charset="0"/>
                <a:cs typeface="Arial" panose="020B0604020202020204" pitchFamily="34" charset="0"/>
              </a:rPr>
              <a:t>Instalación</a:t>
            </a:r>
            <a:r>
              <a:rPr lang="nn-NO" sz="1350" dirty="0">
                <a:solidFill>
                  <a:schemeClr val="lt1"/>
                </a:solidFill>
                <a:latin typeface="Arial" panose="020B0604020202020204" pitchFamily="34" charset="0"/>
                <a:cs typeface="Arial" panose="020B0604020202020204" pitchFamily="34" charset="0"/>
              </a:rPr>
              <a:t> y </a:t>
            </a:r>
            <a:r>
              <a:rPr lang="nn-NO" sz="1350" dirty="0" err="1">
                <a:solidFill>
                  <a:schemeClr val="lt1"/>
                </a:solidFill>
                <a:latin typeface="Arial" panose="020B0604020202020204" pitchFamily="34" charset="0"/>
                <a:cs typeface="Arial" panose="020B0604020202020204" pitchFamily="34" charset="0"/>
              </a:rPr>
              <a:t>Demostración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endParaRPr lang="nn-NO" sz="1350" dirty="0">
              <a:solidFill>
                <a:schemeClr val="lt1"/>
              </a:solidFill>
              <a:latin typeface="Arial" panose="020B0604020202020204" pitchFamily="34" charset="0"/>
              <a:cs typeface="Arial" panose="020B0604020202020204" pitchFamily="34" charset="0"/>
            </a:endParaRP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CEA84EE-1CFD-4B57-A1C8-06A1AB4ACA44}"/>
              </a:ext>
            </a:extLst>
          </p:cNvPr>
          <p:cNvSpPr/>
          <p:nvPr/>
        </p:nvSpPr>
        <p:spPr>
          <a:xfrm>
            <a:off x="4640949" y="1704625"/>
            <a:ext cx="4139565" cy="959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171450" indent="-1714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3.1.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Descripción</a:t>
            </a: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General de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OpenHAB</a:t>
            </a:r>
            <a:endPar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endParaRPr>
          </a:p>
          <a:p>
            <a:pPr marL="171450" indent="-1714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3.2.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Instalación</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y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Demostración</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OpenHAB</a:t>
            </a:r>
            <a:endPar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endParaRPr>
          </a:p>
          <a:p>
            <a:pPr marL="171450" indent="-171450">
              <a:spcAft>
                <a:spcPts val="450"/>
              </a:spcAft>
              <a:buFont typeface="Arial" panose="020B0604020202020204" pitchFamily="34" charset="0"/>
              <a:buChar cha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3.3.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Configuración</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OpenHAB</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para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el</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Enlace MQTT</a:t>
            </a:r>
          </a:p>
        </p:txBody>
      </p:sp>
      <p:sp>
        <p:nvSpPr>
          <p:cNvPr id="20" name="Google Shape;181;p4"/>
          <p:cNvSpPr/>
          <p:nvPr/>
        </p:nvSpPr>
        <p:spPr>
          <a:xfrm>
            <a:off x="497467" y="1878631"/>
            <a:ext cx="2826980" cy="492443"/>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OpenHAB</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(Open Home Automation Bus)</a:t>
            </a:r>
          </a:p>
        </p:txBody>
      </p:sp>
      <p:sp>
        <p:nvSpPr>
          <p:cNvPr id="21"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3. </a:t>
            </a:r>
            <a:endParaRPr sz="4049" dirty="0">
              <a:solidFill>
                <a:schemeClr val="bg1">
                  <a:lumMod val="85000"/>
                </a:schemeClr>
              </a:solidFill>
            </a:endParaRPr>
          </a:p>
        </p:txBody>
      </p:sp>
    </p:spTree>
    <p:extLst>
      <p:ext uri="{BB962C8B-B14F-4D97-AF65-F5344CB8AC3E}">
        <p14:creationId xmlns:p14="http://schemas.microsoft.com/office/powerpoint/2010/main" val="99139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1335500" y="2421011"/>
            <a:ext cx="6474619" cy="1914832"/>
            <a:chOff x="636078" y="3545409"/>
            <a:chExt cx="8632825" cy="2553109"/>
          </a:xfrm>
        </p:grpSpPr>
        <p:sp>
          <p:nvSpPr>
            <p:cNvPr id="45" name="직사각형 44"/>
            <p:cNvSpPr/>
            <p:nvPr/>
          </p:nvSpPr>
          <p:spPr>
            <a:xfrm>
              <a:off x="636078" y="3545409"/>
              <a:ext cx="8632825" cy="2553109"/>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nvGrpSpPr>
            <p:cNvPr id="42" name="그룹 41">
              <a:extLst>
                <a:ext uri="{FF2B5EF4-FFF2-40B4-BE49-F238E27FC236}">
                  <a16:creationId xmlns:a16="http://schemas.microsoft.com/office/drawing/2014/main" id="{077C7F32-F904-4592-BC85-AD7A7F3129E2}"/>
                </a:ext>
              </a:extLst>
            </p:cNvPr>
            <p:cNvGrpSpPr/>
            <p:nvPr/>
          </p:nvGrpSpPr>
          <p:grpSpPr>
            <a:xfrm>
              <a:off x="1527364" y="4624173"/>
              <a:ext cx="6518635" cy="1418675"/>
              <a:chOff x="1202316" y="5066857"/>
              <a:chExt cx="6518635" cy="1418675"/>
            </a:xfrm>
          </p:grpSpPr>
          <p:sp>
            <p:nvSpPr>
              <p:cNvPr id="43" name="직사각형 42">
                <a:extLst>
                  <a:ext uri="{FF2B5EF4-FFF2-40B4-BE49-F238E27FC236}">
                    <a16:creationId xmlns:a16="http://schemas.microsoft.com/office/drawing/2014/main" id="{AFDC7091-AF10-482D-A0B4-B7A25C6CD7DA}"/>
                  </a:ext>
                </a:extLst>
              </p:cNvPr>
              <p:cNvSpPr/>
              <p:nvPr/>
            </p:nvSpPr>
            <p:spPr>
              <a:xfrm>
                <a:off x="1202316" y="5273300"/>
                <a:ext cx="605293" cy="553997"/>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20603020101020101" pitchFamily="18" charset="-127"/>
                </a:endParaRPr>
              </a:p>
            </p:txBody>
          </p:sp>
          <p:sp>
            <p:nvSpPr>
              <p:cNvPr id="44" name="직사각형 43">
                <a:extLst>
                  <a:ext uri="{FF2B5EF4-FFF2-40B4-BE49-F238E27FC236}">
                    <a16:creationId xmlns:a16="http://schemas.microsoft.com/office/drawing/2014/main" id="{062D1E37-C30C-4C64-987E-69C201BC3D6F}"/>
                  </a:ext>
                </a:extLst>
              </p:cNvPr>
              <p:cNvSpPr/>
              <p:nvPr/>
            </p:nvSpPr>
            <p:spPr>
              <a:xfrm>
                <a:off x="2856976" y="5273300"/>
                <a:ext cx="605293" cy="553997"/>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B0503030303020204" pitchFamily="34" charset="0"/>
                </a:endParaRPr>
              </a:p>
            </p:txBody>
          </p:sp>
          <p:sp>
            <p:nvSpPr>
              <p:cNvPr id="46" name="직사각형 45">
                <a:extLst>
                  <a:ext uri="{FF2B5EF4-FFF2-40B4-BE49-F238E27FC236}">
                    <a16:creationId xmlns:a16="http://schemas.microsoft.com/office/drawing/2014/main" id="{12536BA5-F900-4488-9065-D25DCDEEFF36}"/>
                  </a:ext>
                </a:extLst>
              </p:cNvPr>
              <p:cNvSpPr/>
              <p:nvPr/>
            </p:nvSpPr>
            <p:spPr>
              <a:xfrm>
                <a:off x="4945206" y="5273300"/>
                <a:ext cx="605293" cy="553997"/>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B0503030303020204" pitchFamily="34" charset="0"/>
                </a:endParaRPr>
              </a:p>
            </p:txBody>
          </p:sp>
          <p:sp>
            <p:nvSpPr>
              <p:cNvPr id="47" name="직사각형 46">
                <a:extLst>
                  <a:ext uri="{FF2B5EF4-FFF2-40B4-BE49-F238E27FC236}">
                    <a16:creationId xmlns:a16="http://schemas.microsoft.com/office/drawing/2014/main" id="{7D7C0A11-AAB0-4B39-B300-2EC1509890FF}"/>
                  </a:ext>
                </a:extLst>
              </p:cNvPr>
              <p:cNvSpPr/>
              <p:nvPr/>
            </p:nvSpPr>
            <p:spPr>
              <a:xfrm>
                <a:off x="6916928" y="5273300"/>
                <a:ext cx="605293" cy="553997"/>
              </a:xfrm>
              <a:prstGeom prst="rect">
                <a:avLst/>
              </a:prstGeom>
            </p:spPr>
            <p:txBody>
              <a:bodyPr wrap="none">
                <a:spAutoFit/>
              </a:bodyPr>
              <a:lstStyle/>
              <a:p>
                <a:pPr algn="ctr" latinLnBrk="0">
                  <a:defRPr/>
                </a:pPr>
                <a:r>
                  <a:rPr lang="ko-KR" altLang="en-US" sz="2100" kern="0" dirty="0">
                    <a:solidFill>
                      <a:prstClr val="black"/>
                    </a:solidFill>
                    <a:latin typeface="Arial" panose="020B0604020202020204" pitchFamily="34" charset="0"/>
                    <a:ea typeface="SamsungOne 400" panose="02020603020101020101" pitchFamily="18" charset="-127"/>
                  </a:rPr>
                  <a:t>☏</a:t>
                </a:r>
                <a:endParaRPr lang="en-US" altLang="ko-KR" sz="2100" kern="0" dirty="0">
                  <a:solidFill>
                    <a:prstClr val="black"/>
                  </a:solidFill>
                  <a:latin typeface="Arial" panose="020B0604020202020204" pitchFamily="34" charset="0"/>
                  <a:ea typeface="SamsungOne 400" panose="020B0503030303020204" pitchFamily="34" charset="0"/>
                </a:endParaRPr>
              </a:p>
            </p:txBody>
          </p:sp>
          <p:sp>
            <p:nvSpPr>
              <p:cNvPr id="48" name="막힌 원호 47">
                <a:extLst>
                  <a:ext uri="{FF2B5EF4-FFF2-40B4-BE49-F238E27FC236}">
                    <a16:creationId xmlns:a16="http://schemas.microsoft.com/office/drawing/2014/main" id="{191932BF-4B6B-4D65-A6E7-BC96CF30324E}"/>
                  </a:ext>
                </a:extLst>
              </p:cNvPr>
              <p:cNvSpPr/>
              <p:nvPr/>
            </p:nvSpPr>
            <p:spPr>
              <a:xfrm rot="5400000">
                <a:off x="3153239" y="5258636"/>
                <a:ext cx="1214554" cy="830996"/>
              </a:xfrm>
              <a:prstGeom prst="blockArc">
                <a:avLst>
                  <a:gd name="adj1" fmla="val 10800000"/>
                  <a:gd name="adj2" fmla="val 87378"/>
                  <a:gd name="adj3" fmla="val 11174"/>
                </a:avLst>
              </a:prstGeom>
              <a:gradFill rotWithShape="1">
                <a:gsLst>
                  <a:gs pos="0">
                    <a:schemeClr val="bg1">
                      <a:lumMod val="95000"/>
                    </a:schemeClr>
                  </a:gs>
                  <a:gs pos="35000">
                    <a:schemeClr val="bg1">
                      <a:lumMod val="75000"/>
                    </a:schemeClr>
                  </a:gs>
                  <a:gs pos="100000">
                    <a:schemeClr val="bg1">
                      <a:lumMod val="65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latinLnBrk="0">
                  <a:defRPr/>
                </a:pPr>
                <a:endParaRPr lang="ko-KR" altLang="en-US" sz="1151" kern="0" dirty="0">
                  <a:solidFill>
                    <a:prstClr val="black"/>
                  </a:solidFill>
                  <a:latin typeface="Arial" panose="020B0604020202020204" pitchFamily="34" charset="0"/>
                  <a:ea typeface="SamsungOne 400" panose="02020603020101020101" pitchFamily="18" charset="-127"/>
                </a:endParaRPr>
              </a:p>
            </p:txBody>
          </p:sp>
          <p:sp>
            <p:nvSpPr>
              <p:cNvPr id="49" name="막힌 원호 48">
                <a:extLst>
                  <a:ext uri="{FF2B5EF4-FFF2-40B4-BE49-F238E27FC236}">
                    <a16:creationId xmlns:a16="http://schemas.microsoft.com/office/drawing/2014/main" id="{62CAC388-9A26-44C7-8EE7-FF04CD93C584}"/>
                  </a:ext>
                </a:extLst>
              </p:cNvPr>
              <p:cNvSpPr/>
              <p:nvPr/>
            </p:nvSpPr>
            <p:spPr>
              <a:xfrm rot="5400000">
                <a:off x="5335827" y="5258636"/>
                <a:ext cx="1214554" cy="830996"/>
              </a:xfrm>
              <a:prstGeom prst="blockArc">
                <a:avLst>
                  <a:gd name="adj1" fmla="val 10800000"/>
                  <a:gd name="adj2" fmla="val 87378"/>
                  <a:gd name="adj3" fmla="val 11174"/>
                </a:avLst>
              </a:prstGeom>
              <a:gradFill rotWithShape="1">
                <a:gsLst>
                  <a:gs pos="0">
                    <a:schemeClr val="bg1">
                      <a:lumMod val="95000"/>
                    </a:schemeClr>
                  </a:gs>
                  <a:gs pos="35000">
                    <a:schemeClr val="bg1">
                      <a:lumMod val="75000"/>
                    </a:schemeClr>
                  </a:gs>
                  <a:gs pos="100000">
                    <a:schemeClr val="bg1">
                      <a:lumMod val="65000"/>
                    </a:scheme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latinLnBrk="0">
                  <a:defRPr/>
                </a:pPr>
                <a:endParaRPr lang="ko-KR" altLang="en-US" sz="1151" kern="0" dirty="0">
                  <a:solidFill>
                    <a:prstClr val="black"/>
                  </a:solidFill>
                  <a:latin typeface="Arial" panose="020B0604020202020204" pitchFamily="34" charset="0"/>
                  <a:ea typeface="SamsungOne 400" panose="02020603020101020101" pitchFamily="18" charset="-127"/>
                </a:endParaRPr>
              </a:p>
            </p:txBody>
          </p:sp>
          <p:sp>
            <p:nvSpPr>
              <p:cNvPr id="50" name="직사각형 49">
                <a:extLst>
                  <a:ext uri="{FF2B5EF4-FFF2-40B4-BE49-F238E27FC236}">
                    <a16:creationId xmlns:a16="http://schemas.microsoft.com/office/drawing/2014/main" id="{9CE0554B-7A39-4F76-A94D-10B2A63DD40B}"/>
                  </a:ext>
                </a:extLst>
              </p:cNvPr>
              <p:cNvSpPr/>
              <p:nvPr/>
            </p:nvSpPr>
            <p:spPr>
              <a:xfrm>
                <a:off x="1795819" y="6146977"/>
                <a:ext cx="1246496" cy="338555"/>
              </a:xfrm>
              <a:prstGeom prst="rect">
                <a:avLst/>
              </a:prstGeom>
            </p:spPr>
            <p:txBody>
              <a:bodyPr wrap="none">
                <a:spAutoFit/>
              </a:bodyPr>
              <a:lstStyle/>
              <a:p>
                <a:pPr algn="ctr" latinLnBrk="0">
                  <a:defRPr/>
                </a:pPr>
                <a:r>
                  <a:rPr lang="en-US" altLang="ko-KR" sz="1050" kern="0">
                    <a:solidFill>
                      <a:prstClr val="black"/>
                    </a:solidFill>
                    <a:latin typeface="Arial" panose="020B0604020202020204" pitchFamily="34" charset="0"/>
                    <a:ea typeface="SamsungOne 700" panose="020B0803030303020204" pitchFamily="34" charset="0"/>
                  </a:rPr>
                  <a:t>CSE-relativo</a:t>
                </a:r>
                <a:endParaRPr lang="en-US" altLang="ko-KR" sz="1050" kern="0" dirty="0">
                  <a:solidFill>
                    <a:prstClr val="black"/>
                  </a:solidFill>
                  <a:latin typeface="Arial" panose="020B0604020202020204" pitchFamily="34" charset="0"/>
                  <a:ea typeface="SamsungOne 700" panose="020B0803030303020204" pitchFamily="34" charset="0"/>
                </a:endParaRPr>
              </a:p>
            </p:txBody>
          </p:sp>
          <p:sp>
            <p:nvSpPr>
              <p:cNvPr id="51" name="직사각형 50">
                <a:extLst>
                  <a:ext uri="{FF2B5EF4-FFF2-40B4-BE49-F238E27FC236}">
                    <a16:creationId xmlns:a16="http://schemas.microsoft.com/office/drawing/2014/main" id="{EE81FFB4-D3B5-4D76-9C94-C0E45502C328}"/>
                  </a:ext>
                </a:extLst>
              </p:cNvPr>
              <p:cNvSpPr/>
              <p:nvPr/>
            </p:nvSpPr>
            <p:spPr>
              <a:xfrm>
                <a:off x="4533020" y="6146977"/>
                <a:ext cx="1165276" cy="338555"/>
              </a:xfrm>
              <a:prstGeom prst="rect">
                <a:avLst/>
              </a:prstGeom>
            </p:spPr>
            <p:txBody>
              <a:bodyPr wrap="none">
                <a:spAutoFit/>
              </a:bodyPr>
              <a:lstStyle/>
              <a:p>
                <a:pPr algn="ctr" latinLnBrk="0">
                  <a:defRPr/>
                </a:pPr>
                <a:r>
                  <a:rPr lang="en-US" altLang="ko-KR" sz="1050" kern="0">
                    <a:solidFill>
                      <a:prstClr val="black"/>
                    </a:solidFill>
                    <a:latin typeface="Arial" panose="020B0604020202020204" pitchFamily="34" charset="0"/>
                    <a:ea typeface="SamsungOne 700" panose="020B0803030303020204" pitchFamily="34" charset="0"/>
                  </a:rPr>
                  <a:t>mismo país</a:t>
                </a:r>
                <a:endParaRPr lang="ko-KR" altLang="en-US" sz="1050" kern="0" dirty="0">
                  <a:solidFill>
                    <a:prstClr val="black"/>
                  </a:solidFill>
                  <a:latin typeface="Arial" panose="020B0604020202020204" pitchFamily="34" charset="0"/>
                  <a:ea typeface="Arial Unicode MS" panose="020B0600000101010101" charset="-127"/>
                </a:endParaRPr>
              </a:p>
            </p:txBody>
          </p:sp>
          <p:cxnSp>
            <p:nvCxnSpPr>
              <p:cNvPr id="52" name="구부러진 연결선 55">
                <a:extLst>
                  <a:ext uri="{FF2B5EF4-FFF2-40B4-BE49-F238E27FC236}">
                    <a16:creationId xmlns:a16="http://schemas.microsoft.com/office/drawing/2014/main" id="{CAA90EE4-0E6C-4A8E-B646-6F1763B2DFBC}"/>
                  </a:ext>
                </a:extLst>
              </p:cNvPr>
              <p:cNvCxnSpPr>
                <a:stCxn id="43" idx="0"/>
                <a:endCxn id="44" idx="0"/>
              </p:cNvCxnSpPr>
              <p:nvPr/>
            </p:nvCxnSpPr>
            <p:spPr>
              <a:xfrm rot="5400000" flipH="1" flipV="1">
                <a:off x="2332292" y="4445970"/>
                <a:ext cx="16933" cy="1654660"/>
              </a:xfrm>
              <a:prstGeom prst="curvedConnector3">
                <a:avLst>
                  <a:gd name="adj1" fmla="val 1800000"/>
                </a:avLst>
              </a:prstGeom>
              <a:noFill/>
              <a:ln w="9525" cap="flat" cmpd="sng" algn="ctr">
                <a:solidFill>
                  <a:srgbClr val="193EB0"/>
                </a:solidFill>
                <a:prstDash val="solid"/>
                <a:tailEnd type="triangle"/>
              </a:ln>
              <a:effectLst/>
            </p:spPr>
          </p:cxnSp>
          <p:cxnSp>
            <p:nvCxnSpPr>
              <p:cNvPr id="53" name="구부러진 연결선 56">
                <a:extLst>
                  <a:ext uri="{FF2B5EF4-FFF2-40B4-BE49-F238E27FC236}">
                    <a16:creationId xmlns:a16="http://schemas.microsoft.com/office/drawing/2014/main" id="{99198BC9-FB5C-4CB0-8A67-79D5AE0B745B}"/>
                  </a:ext>
                </a:extLst>
              </p:cNvPr>
              <p:cNvCxnSpPr>
                <a:stCxn id="43" idx="0"/>
                <a:endCxn id="46" idx="0"/>
              </p:cNvCxnSpPr>
              <p:nvPr/>
            </p:nvCxnSpPr>
            <p:spPr>
              <a:xfrm rot="5400000" flipH="1" flipV="1">
                <a:off x="3376408" y="3401854"/>
                <a:ext cx="16933" cy="3742890"/>
              </a:xfrm>
              <a:prstGeom prst="curvedConnector3">
                <a:avLst>
                  <a:gd name="adj1" fmla="val 1800000"/>
                </a:avLst>
              </a:prstGeom>
              <a:noFill/>
              <a:ln w="9525" cap="flat" cmpd="sng" algn="ctr">
                <a:solidFill>
                  <a:srgbClr val="193EB0"/>
                </a:solidFill>
                <a:prstDash val="solid"/>
                <a:tailEnd type="triangle"/>
              </a:ln>
              <a:effectLst/>
            </p:spPr>
          </p:cxnSp>
          <p:cxnSp>
            <p:nvCxnSpPr>
              <p:cNvPr id="54" name="구부러진 연결선 57">
                <a:extLst>
                  <a:ext uri="{FF2B5EF4-FFF2-40B4-BE49-F238E27FC236}">
                    <a16:creationId xmlns:a16="http://schemas.microsoft.com/office/drawing/2014/main" id="{8269A8C3-4839-488D-9B14-2A8B7D8C9473}"/>
                  </a:ext>
                </a:extLst>
              </p:cNvPr>
              <p:cNvCxnSpPr>
                <a:stCxn id="43" idx="0"/>
                <a:endCxn id="47" idx="0"/>
              </p:cNvCxnSpPr>
              <p:nvPr/>
            </p:nvCxnSpPr>
            <p:spPr>
              <a:xfrm rot="5400000" flipH="1" flipV="1">
                <a:off x="4362268" y="2415994"/>
                <a:ext cx="16933" cy="5714612"/>
              </a:xfrm>
              <a:prstGeom prst="curvedConnector3">
                <a:avLst>
                  <a:gd name="adj1" fmla="val 1800000"/>
                </a:avLst>
              </a:prstGeom>
              <a:noFill/>
              <a:ln w="9525" cap="flat" cmpd="sng" algn="ctr">
                <a:solidFill>
                  <a:srgbClr val="193EB0"/>
                </a:solidFill>
                <a:prstDash val="solid"/>
                <a:tailEnd type="triangle"/>
              </a:ln>
              <a:effectLst/>
            </p:spPr>
          </p:cxnSp>
          <p:sp>
            <p:nvSpPr>
              <p:cNvPr id="55" name="직사각형 54">
                <a:extLst>
                  <a:ext uri="{FF2B5EF4-FFF2-40B4-BE49-F238E27FC236}">
                    <a16:creationId xmlns:a16="http://schemas.microsoft.com/office/drawing/2014/main" id="{FED29D18-582F-41E9-8F11-52A75CE91026}"/>
                  </a:ext>
                </a:extLst>
              </p:cNvPr>
              <p:cNvSpPr/>
              <p:nvPr/>
            </p:nvSpPr>
            <p:spPr>
              <a:xfrm>
                <a:off x="6777958" y="6146977"/>
                <a:ext cx="942993" cy="338555"/>
              </a:xfrm>
              <a:prstGeom prst="rect">
                <a:avLst/>
              </a:prstGeom>
            </p:spPr>
            <p:txBody>
              <a:bodyPr wrap="none">
                <a:spAutoFit/>
              </a:bodyPr>
              <a:lstStyle/>
              <a:p>
                <a:pPr algn="ctr" latinLnBrk="0">
                  <a:defRPr/>
                </a:pPr>
                <a:r>
                  <a:rPr lang="en-US" altLang="ko-KR" sz="1050" kern="0">
                    <a:solidFill>
                      <a:prstClr val="black"/>
                    </a:solidFill>
                    <a:latin typeface="Arial" panose="020B0604020202020204" pitchFamily="34" charset="0"/>
                    <a:ea typeface="SamsungOne 700" panose="020B0803030303020204" pitchFamily="34" charset="0"/>
                  </a:rPr>
                  <a:t>absoluto</a:t>
                </a:r>
                <a:endParaRPr lang="en-US" altLang="ko-KR" sz="1050" kern="0" dirty="0">
                  <a:solidFill>
                    <a:prstClr val="black"/>
                  </a:solidFill>
                  <a:latin typeface="Arial" panose="020B0604020202020204" pitchFamily="34" charset="0"/>
                  <a:ea typeface="SamsungOne 700" panose="020B0803030303020204" pitchFamily="34" charset="0"/>
                </a:endParaRPr>
              </a:p>
            </p:txBody>
          </p:sp>
        </p:grpSp>
        <p:sp>
          <p:nvSpPr>
            <p:cNvPr id="56" name="사각형 설명선 30">
              <a:extLst>
                <a:ext uri="{FF2B5EF4-FFF2-40B4-BE49-F238E27FC236}">
                  <a16:creationId xmlns:a16="http://schemas.microsoft.com/office/drawing/2014/main" id="{E486FD70-158D-4E8B-B4F1-A084A991B535}"/>
                </a:ext>
              </a:extLst>
            </p:cNvPr>
            <p:cNvSpPr/>
            <p:nvPr/>
          </p:nvSpPr>
          <p:spPr>
            <a:xfrm>
              <a:off x="1360263" y="3900325"/>
              <a:ext cx="1153483" cy="510520"/>
            </a:xfrm>
            <a:prstGeom prst="wedgeRectCallout">
              <a:avLst>
                <a:gd name="adj1" fmla="val 45302"/>
                <a:gd name="adj2" fmla="val 92146"/>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975">
                  <a:solidFill>
                    <a:prstClr val="white"/>
                  </a:solidFill>
                  <a:latin typeface="Arial" panose="020B0604020202020204" pitchFamily="34" charset="0"/>
                  <a:ea typeface="SamsungOne 400" panose="020B0503030303020204" pitchFamily="34" charset="0"/>
                </a:rPr>
                <a:t>De: CAE01
Para: resXY</a:t>
              </a:r>
              <a:endParaRPr kumimoji="1" lang="ko-KR" altLang="en-US" sz="975" dirty="0">
                <a:solidFill>
                  <a:prstClr val="white"/>
                </a:solidFill>
                <a:latin typeface="Arial" panose="020B0604020202020204" pitchFamily="34" charset="0"/>
                <a:ea typeface="Arial Unicode MS" panose="020B0600000101010101" charset="-127"/>
              </a:endParaRPr>
            </a:p>
          </p:txBody>
        </p:sp>
        <p:sp>
          <p:nvSpPr>
            <p:cNvPr id="59" name="이등변 삼각형 58">
              <a:extLst>
                <a:ext uri="{FF2B5EF4-FFF2-40B4-BE49-F238E27FC236}">
                  <a16:creationId xmlns:a16="http://schemas.microsoft.com/office/drawing/2014/main" id="{48692F39-B462-4072-B06F-8967F814AA4D}"/>
                </a:ext>
              </a:extLst>
            </p:cNvPr>
            <p:cNvSpPr/>
            <p:nvPr/>
          </p:nvSpPr>
          <p:spPr>
            <a:xfrm rot="11976036">
              <a:off x="6813004" y="4191880"/>
              <a:ext cx="160611" cy="345159"/>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1050" dirty="0">
                <a:solidFill>
                  <a:prstClr val="white"/>
                </a:solidFill>
                <a:latin typeface="Arial" panose="020B0604020202020204" pitchFamily="34" charset="0"/>
                <a:ea typeface="Arial Unicode MS" panose="020B0600000101010101" charset="-127"/>
              </a:endParaRPr>
            </a:p>
          </p:txBody>
        </p:sp>
        <p:grpSp>
          <p:nvGrpSpPr>
            <p:cNvPr id="2" name="그룹 1"/>
            <p:cNvGrpSpPr/>
            <p:nvPr/>
          </p:nvGrpSpPr>
          <p:grpSpPr>
            <a:xfrm>
              <a:off x="2972451" y="3742610"/>
              <a:ext cx="1697789" cy="727089"/>
              <a:chOff x="2866653" y="3735053"/>
              <a:chExt cx="1697789" cy="727089"/>
            </a:xfrm>
          </p:grpSpPr>
          <p:sp>
            <p:nvSpPr>
              <p:cNvPr id="6" name="이등변 삼각형 5">
                <a:extLst>
                  <a:ext uri="{FF2B5EF4-FFF2-40B4-BE49-F238E27FC236}">
                    <a16:creationId xmlns:a16="http://schemas.microsoft.com/office/drawing/2014/main" id="{716B046A-24B0-488C-B42A-94E466E6C956}"/>
                  </a:ext>
                </a:extLst>
              </p:cNvPr>
              <p:cNvSpPr/>
              <p:nvPr/>
            </p:nvSpPr>
            <p:spPr>
              <a:xfrm rot="11976036">
                <a:off x="3337712" y="4197256"/>
                <a:ext cx="144492" cy="264886"/>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1050" dirty="0">
                  <a:solidFill>
                    <a:prstClr val="white"/>
                  </a:solidFill>
                  <a:latin typeface="Arial" panose="020B0604020202020204" pitchFamily="34" charset="0"/>
                  <a:ea typeface="Arial Unicode MS" panose="020B0600000101010101" charset="-127"/>
                </a:endParaRPr>
              </a:p>
            </p:txBody>
          </p:sp>
          <p:sp>
            <p:nvSpPr>
              <p:cNvPr id="57" name="사각형 설명선 30">
                <a:extLst>
                  <a:ext uri="{FF2B5EF4-FFF2-40B4-BE49-F238E27FC236}">
                    <a16:creationId xmlns:a16="http://schemas.microsoft.com/office/drawing/2014/main" id="{4A262633-EA35-4770-9B10-4866C288A9B8}"/>
                  </a:ext>
                </a:extLst>
              </p:cNvPr>
              <p:cNvSpPr/>
              <p:nvPr/>
            </p:nvSpPr>
            <p:spPr>
              <a:xfrm>
                <a:off x="2866653" y="3735053"/>
                <a:ext cx="1697789" cy="510520"/>
              </a:xfrm>
              <a:prstGeom prst="wedgeRectCallout">
                <a:avLst>
                  <a:gd name="adj1" fmla="val 17986"/>
                  <a:gd name="adj2" fmla="val 43249"/>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975">
                    <a:solidFill>
                      <a:prstClr val="white"/>
                    </a:solidFill>
                    <a:latin typeface="Arial" panose="020B0604020202020204" pitchFamily="34" charset="0"/>
                    <a:ea typeface="SamsungOne 400" panose="020B0503030303020204" pitchFamily="34" charset="0"/>
                  </a:rPr>
                  <a:t>De: /CSE1/CAE01
Para: /CSE2/resXY</a:t>
                </a:r>
                <a:endParaRPr kumimoji="1" lang="en-US" altLang="ko-KR" sz="975" dirty="0">
                  <a:solidFill>
                    <a:prstClr val="white"/>
                  </a:solidFill>
                  <a:latin typeface="Arial" panose="020B0604020202020204" pitchFamily="34" charset="0"/>
                  <a:ea typeface="SamsungOne 400" panose="020B0503030303020204" pitchFamily="34" charset="0"/>
                </a:endParaRPr>
              </a:p>
            </p:txBody>
          </p:sp>
        </p:grpSp>
        <p:sp>
          <p:nvSpPr>
            <p:cNvPr id="58" name="사각형 설명선 30">
              <a:extLst>
                <a:ext uri="{FF2B5EF4-FFF2-40B4-BE49-F238E27FC236}">
                  <a16:creationId xmlns:a16="http://schemas.microsoft.com/office/drawing/2014/main" id="{1FD5272C-40BB-4A2B-AA2B-34376891995C}"/>
                </a:ext>
              </a:extLst>
            </p:cNvPr>
            <p:cNvSpPr/>
            <p:nvPr/>
          </p:nvSpPr>
          <p:spPr>
            <a:xfrm>
              <a:off x="5887346" y="3710500"/>
              <a:ext cx="2774673" cy="535075"/>
            </a:xfrm>
            <a:prstGeom prst="wedgeRectCallout">
              <a:avLst>
                <a:gd name="adj1" fmla="val 17958"/>
                <a:gd name="adj2" fmla="val 40264"/>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975">
                  <a:solidFill>
                    <a:prstClr val="white"/>
                  </a:solidFill>
                  <a:latin typeface="Arial" panose="020B0604020202020204" pitchFamily="34" charset="0"/>
                  <a:ea typeface="SamsungOne 400" panose="020B0503030303020204" pitchFamily="34" charset="0"/>
                </a:rPr>
                <a:t>De: //myoperator/CSE1/CAE01
Para: //operatorABC/CSE2/resXY</a:t>
              </a:r>
              <a:endParaRPr kumimoji="1" lang="en-US" altLang="ko-KR" sz="975" dirty="0">
                <a:solidFill>
                  <a:prstClr val="white"/>
                </a:solidFill>
                <a:latin typeface="Arial" panose="020B0604020202020204" pitchFamily="34" charset="0"/>
                <a:ea typeface="SamsungOne 400" panose="020B0503030303020204" pitchFamily="34" charset="0"/>
              </a:endParaRPr>
            </a:p>
          </p:txBody>
        </p:sp>
      </p:grpSp>
      <p:sp>
        <p:nvSpPr>
          <p:cNvPr id="30" name="직사각형 29">
            <a:extLst>
              <a:ext uri="{FF2B5EF4-FFF2-40B4-BE49-F238E27FC236}">
                <a16:creationId xmlns:a16="http://schemas.microsoft.com/office/drawing/2014/main" id="{368AC0E2-5236-4B99-A9AA-F578E1FACA33}"/>
              </a:ext>
            </a:extLst>
          </p:cNvPr>
          <p:cNvSpPr/>
          <p:nvPr/>
        </p:nvSpPr>
        <p:spPr>
          <a:xfrm>
            <a:off x="1407519" y="1624020"/>
            <a:ext cx="6474619" cy="687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Si son registrantes y registradores → formato relativo a CSE 
Si están en el mismo dominio SP → formato relativo a SP
Si no están en el mismo dominio SP → formato absoluto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1" name="그룹 30">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32" name="직사각형 31">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formato de ID depende de dónde se encuentren el originador y el receptor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6" name="직사각형 3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Selección de formato de ID</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3516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DEE1BE4E-D323-45D6-84DB-6E0FABD73F9D}"/>
              </a:ext>
            </a:extLst>
          </p:cNvPr>
          <p:cNvGrpSpPr/>
          <p:nvPr/>
        </p:nvGrpSpPr>
        <p:grpSpPr>
          <a:xfrm>
            <a:off x="1277541" y="1409793"/>
            <a:ext cx="6588919" cy="161583"/>
            <a:chOff x="1027113" y="2045625"/>
            <a:chExt cx="8785225" cy="215443"/>
          </a:xfrm>
        </p:grpSpPr>
        <p:sp>
          <p:nvSpPr>
            <p:cNvPr id="19" name="직사각형 18">
              <a:extLst>
                <a:ext uri="{FF2B5EF4-FFF2-40B4-BE49-F238E27FC236}">
                  <a16:creationId xmlns:a16="http://schemas.microsoft.com/office/drawing/2014/main" id="{0FDBF3DF-0C53-4A8A-8329-D0EF2CC0798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2A6FBE77-8F8D-498F-8F48-6FC8BFBED9CF}"/>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Enlace GPIO y prueba de API de REST(1)</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7" name="직사각형 26">
            <a:extLst>
              <a:ext uri="{FF2B5EF4-FFF2-40B4-BE49-F238E27FC236}">
                <a16:creationId xmlns:a16="http://schemas.microsoft.com/office/drawing/2014/main" id="{717E7405-7B21-40D6-8EF7-DE32EE13E275}"/>
              </a:ext>
            </a:extLst>
          </p:cNvPr>
          <p:cNvSpPr/>
          <p:nvPr/>
        </p:nvSpPr>
        <p:spPr>
          <a:xfrm>
            <a:off x="1391841" y="1577436"/>
            <a:ext cx="6474619" cy="1287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básico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openhab.cfg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Almacena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básica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IP,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correo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carpetas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etc.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descomprimirlo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copie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openhab_default.cfg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openhab.cfg</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Coloque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individuales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resto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elemento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mapa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sitio,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regla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script,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persistencia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transformación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subdirectorio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openhab</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home&gt;/configurations.</a:t>
            </a: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elemento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representa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Elementos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color, contact, datetime, dimmer, group, number,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rollershutter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string, switch,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etc</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elemento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aphicFrame>
        <p:nvGraphicFramePr>
          <p:cNvPr id="14" name="표 13">
            <a:extLst>
              <a:ext uri="{FF2B5EF4-FFF2-40B4-BE49-F238E27FC236}">
                <a16:creationId xmlns:a16="http://schemas.microsoft.com/office/drawing/2014/main" id="{FA05D60B-D760-41E9-A5FE-C8A246727D2D}"/>
              </a:ext>
            </a:extLst>
          </p:cNvPr>
          <p:cNvGraphicFramePr>
            <a:graphicFrameLocks noGrp="1"/>
          </p:cNvGraphicFramePr>
          <p:nvPr>
            <p:extLst>
              <p:ext uri="{D42A27DB-BD31-4B8C-83A1-F6EECF244321}">
                <p14:modId xmlns:p14="http://schemas.microsoft.com/office/powerpoint/2010/main" val="2968947332"/>
              </p:ext>
            </p:extLst>
          </p:nvPr>
        </p:nvGraphicFramePr>
        <p:xfrm>
          <a:off x="1385888" y="2967725"/>
          <a:ext cx="6753739" cy="2065810"/>
        </p:xfrm>
        <a:graphic>
          <a:graphicData uri="http://schemas.openxmlformats.org/drawingml/2006/table">
            <a:tbl>
              <a:tblPr/>
              <a:tblGrid>
                <a:gridCol w="966640">
                  <a:extLst>
                    <a:ext uri="{9D8B030D-6E8A-4147-A177-3AD203B41FA5}">
                      <a16:colId xmlns:a16="http://schemas.microsoft.com/office/drawing/2014/main" val="1694598559"/>
                    </a:ext>
                  </a:extLst>
                </a:gridCol>
                <a:gridCol w="3303694">
                  <a:extLst>
                    <a:ext uri="{9D8B030D-6E8A-4147-A177-3AD203B41FA5}">
                      <a16:colId xmlns:a16="http://schemas.microsoft.com/office/drawing/2014/main" val="2279914295"/>
                    </a:ext>
                  </a:extLst>
                </a:gridCol>
                <a:gridCol w="2483405">
                  <a:extLst>
                    <a:ext uri="{9D8B030D-6E8A-4147-A177-3AD203B41FA5}">
                      <a16:colId xmlns:a16="http://schemas.microsoft.com/office/drawing/2014/main" val="906786504"/>
                    </a:ext>
                  </a:extLst>
                </a:gridCol>
              </a:tblGrid>
              <a:tr h="211074">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Elemento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Explicación</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Tipo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comando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50065381"/>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Color</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Información</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color (RGB)</a:t>
                      </a:r>
                      <a:endPar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OnOff</a:t>
                      </a: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IncreaseDecrease</a:t>
                      </a: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Percent, HSB</a:t>
                      </a: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7535982"/>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Contact</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para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almacenar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estado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la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puerta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ventana</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OpenClosed</a:t>
                      </a:r>
                      <a:endPar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2514075"/>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DateTime</a:t>
                      </a:r>
                      <a:endPar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Fecha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y hora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almacenamiento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consulte</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enlace NTP)</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pP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0165387"/>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Dimmer</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Un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que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almacena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valor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porcentual</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Dimmer</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OnOff</a:t>
                      </a: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IncreaseDecrease</a:t>
                      </a: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Percent</a:t>
                      </a: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9467709"/>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Group</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Agrupar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como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grupo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9746822"/>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Number</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Almacenar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valores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en</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forma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número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Decimal</a:t>
                      </a: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0048409"/>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Rollershutter</a:t>
                      </a:r>
                      <a:endPar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Tipo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ciego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UpDown</a:t>
                      </a: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StopMove</a:t>
                      </a: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Percent</a:t>
                      </a: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088459"/>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String</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Almacenar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texto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String</a:t>
                      </a: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5971019"/>
                  </a:ext>
                </a:extLst>
              </a:tr>
              <a:tr h="192392">
                <a:tc>
                  <a:txBody>
                    <a:bodyPr/>
                    <a:lstStyle/>
                    <a:p>
                      <a:pPr marL="0" algn="ctr" defTabSz="914400" rtl="0" eaLnBrk="1" fontAlgn="t" latinLnBrk="1" hangingPunct="1">
                        <a:lnSpc>
                          <a:spcPct val="100000"/>
                        </a:lnSpc>
                        <a:spcBef>
                          <a:spcPts val="0"/>
                        </a:spcBef>
                        <a:spcAft>
                          <a:spcPts val="0"/>
                        </a:spcAft>
                      </a:pPr>
                      <a:r>
                        <a:rPr 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Switch</a:t>
                      </a:r>
                    </a:p>
                  </a:txBody>
                  <a:tcPr marL="27000" marR="27000"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 menudo se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usa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en</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luz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encendido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apagado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ase"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OnOff</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27000" marR="27000"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3560239"/>
                  </a:ext>
                </a:extLst>
              </a:tr>
            </a:tbl>
          </a:graphicData>
        </a:graphic>
      </p:graphicFrame>
      <p:sp>
        <p:nvSpPr>
          <p:cNvPr id="11" name="직사각형 10">
            <a:extLst>
              <a:ext uri="{FF2B5EF4-FFF2-40B4-BE49-F238E27FC236}">
                <a16:creationId xmlns:a16="http://schemas.microsoft.com/office/drawing/2014/main" id="{FDBCCCD9-3D61-4AED-A85D-EB4EB056EEDD}"/>
              </a:ext>
            </a:extLst>
          </p:cNvPr>
          <p:cNvSpPr/>
          <p:nvPr/>
        </p:nvSpPr>
        <p:spPr>
          <a:xfrm>
            <a:off x="1170537" y="335575"/>
            <a:ext cx="4368238" cy="17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890">
              <a:spcAft>
                <a:spcPts val="450"/>
              </a:spcAft>
              <a:defRPr/>
            </a:pPr>
            <a:endParaRPr lang="en-US" altLang="ko-KR" sz="1151"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8" name="직사각형 17">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OpenHAB</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para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el</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enlace MQTT (1/6)</a:t>
            </a: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3.3. </a:t>
            </a:r>
            <a:r>
              <a:rPr lang="nn-NO" sz="1350" dirty="0" err="1">
                <a:solidFill>
                  <a:schemeClr val="lt1"/>
                </a:solidFill>
                <a:latin typeface="Arial" panose="020B0604020202020204" pitchFamily="34" charset="0"/>
                <a:cs typeface="Arial" panose="020B0604020202020204" pitchFamily="34" charset="0"/>
              </a:rPr>
              <a:t>Configuración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r>
              <a:rPr lang="nn-NO" sz="1350" dirty="0">
                <a:solidFill>
                  <a:schemeClr val="lt1"/>
                </a:solidFill>
                <a:latin typeface="Arial" panose="020B0604020202020204" pitchFamily="34" charset="0"/>
                <a:cs typeface="Arial" panose="020B0604020202020204" pitchFamily="34" charset="0"/>
              </a:rPr>
              <a:t> para el </a:t>
            </a:r>
            <a:r>
              <a:rPr lang="nn-NO" sz="1350" dirty="0" err="1">
                <a:solidFill>
                  <a:schemeClr val="lt1"/>
                </a:solidFill>
                <a:latin typeface="Arial" panose="020B0604020202020204" pitchFamily="34" charset="0"/>
                <a:cs typeface="Arial" panose="020B0604020202020204" pitchFamily="34" charset="0"/>
              </a:rPr>
              <a:t>Enlace</a:t>
            </a:r>
            <a:r>
              <a:rPr lang="nn-NO" sz="1350" dirty="0">
                <a:solidFill>
                  <a:schemeClr val="lt1"/>
                </a:solidFill>
                <a:latin typeface="Arial" panose="020B0604020202020204" pitchFamily="34" charset="0"/>
                <a:cs typeface="Arial" panose="020B0604020202020204" pitchFamily="34" charset="0"/>
              </a:rPr>
              <a:t> MQTT</a:t>
            </a:r>
          </a:p>
        </p:txBody>
      </p:sp>
      <p:sp>
        <p:nvSpPr>
          <p:cNvPr id="1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A0538557-7269-48CD-BB3E-B6153E216FF5}"/>
              </a:ext>
            </a:extLst>
          </p:cNvPr>
          <p:cNvGrpSpPr/>
          <p:nvPr/>
        </p:nvGrpSpPr>
        <p:grpSpPr>
          <a:xfrm>
            <a:off x="1277541" y="1409793"/>
            <a:ext cx="6588919" cy="161583"/>
            <a:chOff x="1027113" y="2045625"/>
            <a:chExt cx="8785225" cy="215443"/>
          </a:xfrm>
        </p:grpSpPr>
        <p:sp>
          <p:nvSpPr>
            <p:cNvPr id="16" name="직사각형 15">
              <a:extLst>
                <a:ext uri="{FF2B5EF4-FFF2-40B4-BE49-F238E27FC236}">
                  <a16:creationId xmlns:a16="http://schemas.microsoft.com/office/drawing/2014/main" id="{1D70EC13-45BC-4ADD-B096-8B5265C9CDC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D5F12D8F-8FB6-4FE4-884F-8B318E792CD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Enlace GPIO y prueba de API de REST(2)</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5" name="직사각형 14">
            <a:extLst>
              <a:ext uri="{FF2B5EF4-FFF2-40B4-BE49-F238E27FC236}">
                <a16:creationId xmlns:a16="http://schemas.microsoft.com/office/drawing/2014/main" id="{747CD4EC-6CA1-438A-8638-8938090A49A1}"/>
              </a:ext>
            </a:extLst>
          </p:cNvPr>
          <p:cNvSpPr/>
          <p:nvPr/>
        </p:nvSpPr>
        <p:spPr>
          <a:xfrm>
            <a:off x="1391841" y="1581151"/>
            <a:ext cx="6474619" cy="559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Se creó un lenguaje de formato simple para definir elementos utilizando el marco Xtext eclipse, una herramienta de desarrollo de lenguaje específico de dominio (DSL). Los archivos de definición de elementos deben colocarse en el directorio configurations/itmes. Los elementos se definen en el siguiente formato: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8" name="Rectangle 12">
            <a:extLst>
              <a:ext uri="{FF2B5EF4-FFF2-40B4-BE49-F238E27FC236}">
                <a16:creationId xmlns:a16="http://schemas.microsoft.com/office/drawing/2014/main" id="{BDBB6356-69B1-4296-BFFA-E11B87D3934C}"/>
              </a:ext>
            </a:extLst>
          </p:cNvPr>
          <p:cNvSpPr/>
          <p:nvPr/>
        </p:nvSpPr>
        <p:spPr>
          <a:xfrm>
            <a:off x="1391842" y="2150105"/>
            <a:ext cx="6474618" cy="270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Item Type Item Name [</a:t>
            </a:r>
            <a:r>
              <a:rPr lang="ko-KR" altLang="en-US"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a:latin typeface="D2Coding" panose="020B0609020101020101" pitchFamily="49" charset="-127"/>
                <a:ea typeface="D2Coding" panose="020B0609020101020101" pitchFamily="49" charset="-127"/>
                <a:cs typeface="Tahoma" panose="020B0604030504040204" pitchFamily="34" charset="0"/>
              </a:rPr>
              <a:t>Label"] [&lt;Icon&gt;] [(Group1, Group2, ...)] [{Binding configuration}]</a:t>
            </a:r>
          </a:p>
        </p:txBody>
      </p:sp>
      <p:sp>
        <p:nvSpPr>
          <p:cNvPr id="19" name="직사각형 18">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 OpenHAB para el enlace MQTT (2/6)</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3.3. </a:t>
            </a:r>
            <a:r>
              <a:rPr lang="nn-NO" sz="1350" dirty="0" err="1">
                <a:solidFill>
                  <a:schemeClr val="lt1"/>
                </a:solidFill>
                <a:latin typeface="Arial" panose="020B0604020202020204" pitchFamily="34" charset="0"/>
                <a:cs typeface="Arial" panose="020B0604020202020204" pitchFamily="34" charset="0"/>
              </a:rPr>
              <a:t>Configuración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r>
              <a:rPr lang="nn-NO" sz="1350" dirty="0">
                <a:solidFill>
                  <a:schemeClr val="lt1"/>
                </a:solidFill>
                <a:latin typeface="Arial" panose="020B0604020202020204" pitchFamily="34" charset="0"/>
                <a:cs typeface="Arial" panose="020B0604020202020204" pitchFamily="34" charset="0"/>
              </a:rPr>
              <a:t> para el </a:t>
            </a:r>
            <a:r>
              <a:rPr lang="nn-NO" sz="1350" dirty="0" err="1">
                <a:solidFill>
                  <a:schemeClr val="lt1"/>
                </a:solidFill>
                <a:latin typeface="Arial" panose="020B0604020202020204" pitchFamily="34" charset="0"/>
                <a:cs typeface="Arial" panose="020B0604020202020204" pitchFamily="34" charset="0"/>
              </a:rPr>
              <a:t>Enlace</a:t>
            </a:r>
            <a:r>
              <a:rPr lang="nn-NO" sz="1350" dirty="0">
                <a:solidFill>
                  <a:schemeClr val="lt1"/>
                </a:solidFill>
                <a:latin typeface="Arial" panose="020B0604020202020204" pitchFamily="34" charset="0"/>
                <a:cs typeface="Arial" panose="020B0604020202020204" pitchFamily="34" charset="0"/>
              </a:rPr>
              <a:t> MQTT</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5251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68918863-C82F-4390-BA3B-178D3D9D9CD0}"/>
              </a:ext>
            </a:extLst>
          </p:cNvPr>
          <p:cNvGrpSpPr/>
          <p:nvPr/>
        </p:nvGrpSpPr>
        <p:grpSpPr>
          <a:xfrm>
            <a:off x="1277541" y="1410201"/>
            <a:ext cx="6588919" cy="161583"/>
            <a:chOff x="1027113" y="2045625"/>
            <a:chExt cx="8785225" cy="215443"/>
          </a:xfrm>
        </p:grpSpPr>
        <p:sp>
          <p:nvSpPr>
            <p:cNvPr id="21" name="직사각형 20">
              <a:extLst>
                <a:ext uri="{FF2B5EF4-FFF2-40B4-BE49-F238E27FC236}">
                  <a16:creationId xmlns:a16="http://schemas.microsoft.com/office/drawing/2014/main" id="{E4EA9E8E-DAD7-4D05-8719-86F43535E8E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AC90D215-A8B0-4657-AC5D-87D95E4D9B06}"/>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Generar openhab.cfg</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3" name="그룹 22">
            <a:extLst>
              <a:ext uri="{FF2B5EF4-FFF2-40B4-BE49-F238E27FC236}">
                <a16:creationId xmlns:a16="http://schemas.microsoft.com/office/drawing/2014/main" id="{BDA29F5A-ED74-4296-874C-210E8A12C679}"/>
              </a:ext>
            </a:extLst>
          </p:cNvPr>
          <p:cNvGrpSpPr/>
          <p:nvPr/>
        </p:nvGrpSpPr>
        <p:grpSpPr>
          <a:xfrm>
            <a:off x="1277541" y="2140162"/>
            <a:ext cx="6588919" cy="161583"/>
            <a:chOff x="1027113" y="2045625"/>
            <a:chExt cx="8785225" cy="215443"/>
          </a:xfrm>
        </p:grpSpPr>
        <p:sp>
          <p:nvSpPr>
            <p:cNvPr id="24" name="직사각형 23">
              <a:extLst>
                <a:ext uri="{FF2B5EF4-FFF2-40B4-BE49-F238E27FC236}">
                  <a16:creationId xmlns:a16="http://schemas.microsoft.com/office/drawing/2014/main" id="{D233DAA9-E8D1-4AAB-B705-7A4E10998C1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C3441B4A-B3C6-44B0-9967-453243A3C9A3}"/>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Definir openhab.cfg para MQTT Broker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6" name="그룹 25">
            <a:extLst>
              <a:ext uri="{FF2B5EF4-FFF2-40B4-BE49-F238E27FC236}">
                <a16:creationId xmlns:a16="http://schemas.microsoft.com/office/drawing/2014/main" id="{61B7F964-DE3D-4A80-9ABD-6B4AA52BA010}"/>
              </a:ext>
            </a:extLst>
          </p:cNvPr>
          <p:cNvGrpSpPr/>
          <p:nvPr/>
        </p:nvGrpSpPr>
        <p:grpSpPr>
          <a:xfrm>
            <a:off x="1277541" y="2815914"/>
            <a:ext cx="6588919" cy="161583"/>
            <a:chOff x="1027113" y="2045625"/>
            <a:chExt cx="8785225" cy="215443"/>
          </a:xfrm>
        </p:grpSpPr>
        <p:sp>
          <p:nvSpPr>
            <p:cNvPr id="27" name="직사각형 26">
              <a:extLst>
                <a:ext uri="{FF2B5EF4-FFF2-40B4-BE49-F238E27FC236}">
                  <a16:creationId xmlns:a16="http://schemas.microsoft.com/office/drawing/2014/main" id="{F2AA0370-171B-40AD-848F-B1C6EA23B93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14094B5E-7B4A-455B-BE08-E3A12018081E}"/>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Agregue la siguiente frase en la línea 423 y 427 (escriba la dirección IP de RaspberryPi)</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9" name="직사각형 28">
            <a:extLst>
              <a:ext uri="{FF2B5EF4-FFF2-40B4-BE49-F238E27FC236}">
                <a16:creationId xmlns:a16="http://schemas.microsoft.com/office/drawing/2014/main" id="{CB7B3CC0-6F36-4C1C-A3B6-AEA800BE2E6E}"/>
              </a:ext>
            </a:extLst>
          </p:cNvPr>
          <p:cNvSpPr/>
          <p:nvPr/>
        </p:nvSpPr>
        <p:spPr>
          <a:xfrm>
            <a:off x="1391842" y="3542999"/>
            <a:ext cx="4352924"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rgbClr val="FF0000"/>
                </a:solidFill>
                <a:latin typeface="Arial" panose="020B0604020202020204" pitchFamily="34" charset="0"/>
                <a:ea typeface="SamsungOne 700" panose="020B0803030303020204" pitchFamily="34" charset="0"/>
              </a:rPr>
              <a:t>※ Registrar openHAB Server en Mosquitto Broker</a:t>
            </a:r>
            <a:endParaRPr lang="en-US" altLang="ko-KR" sz="1050" dirty="0">
              <a:solidFill>
                <a:srgbClr val="FF0000"/>
              </a:solidFill>
              <a:latin typeface="Arial" panose="020B0604020202020204" pitchFamily="34" charset="0"/>
              <a:ea typeface="SamsungOne 700" panose="020B0803030303020204" pitchFamily="34" charset="0"/>
            </a:endParaRPr>
          </a:p>
        </p:txBody>
      </p:sp>
      <p:sp>
        <p:nvSpPr>
          <p:cNvPr id="30" name="Rectangle 12">
            <a:extLst>
              <a:ext uri="{FF2B5EF4-FFF2-40B4-BE49-F238E27FC236}">
                <a16:creationId xmlns:a16="http://schemas.microsoft.com/office/drawing/2014/main" id="{AEBF3D0D-746B-434A-B7F4-1D35D0A2A924}"/>
              </a:ext>
            </a:extLst>
          </p:cNvPr>
          <p:cNvSpPr/>
          <p:nvPr/>
        </p:nvSpPr>
        <p:spPr>
          <a:xfrm>
            <a:off x="1391842" y="1621107"/>
            <a:ext cx="6474618" cy="38247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sudo</a:t>
            </a:r>
            <a:r>
              <a:rPr lang="en-US" altLang="ko-KR" sz="975" dirty="0">
                <a:latin typeface="D2Coding" panose="020B0609020101020101" pitchFamily="49" charset="-127"/>
                <a:ea typeface="D2Coding" panose="020B0609020101020101" pitchFamily="49" charset="-127"/>
                <a:cs typeface="Tahoma" panose="020B0604030504040204" pitchFamily="34" charset="0"/>
              </a:rPr>
              <a:t> cp /</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a:t>
            </a:r>
            <a:r>
              <a:rPr lang="en-US" altLang="ko-KR" sz="975" dirty="0">
                <a:latin typeface="D2Coding" panose="020B0609020101020101" pitchFamily="49" charset="-127"/>
                <a:ea typeface="D2Coding" panose="020B0609020101020101" pitchFamily="49" charset="-127"/>
                <a:cs typeface="Tahoma" panose="020B0604030504040204" pitchFamily="34" charset="0"/>
              </a:rPr>
              <a:t>/configurations/</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openhab_default.cfg</a:t>
            </a:r>
            <a:r>
              <a:rPr lang="en-US" altLang="ko-KR" sz="975" dirty="0">
                <a:latin typeface="D2Coding" panose="020B0609020101020101" pitchFamily="49" charset="-127"/>
                <a:ea typeface="D2Coding" panose="020B0609020101020101" pitchFamily="49" charset="-127"/>
                <a:cs typeface="Tahoma" panose="020B0604030504040204" pitchFamily="34" charset="0"/>
              </a:rPr>
              <a:t> </a:t>
            </a:r>
            <a:br>
              <a:rPr lang="en-US" altLang="ko-KR" sz="975" dirty="0">
                <a:latin typeface="D2Coding" panose="020B0609020101020101" pitchFamily="49" charset="-127"/>
                <a:ea typeface="D2Coding" panose="020B0609020101020101" pitchFamily="49" charset="-127"/>
                <a:cs typeface="Tahoma" panose="020B0604030504040204" pitchFamily="34" charset="0"/>
              </a:rPr>
            </a:b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a:t>
            </a:r>
            <a:r>
              <a:rPr lang="en-US" altLang="ko-KR" sz="975" dirty="0">
                <a:latin typeface="D2Coding" panose="020B0609020101020101" pitchFamily="49" charset="-127"/>
                <a:ea typeface="D2Coding" panose="020B0609020101020101" pitchFamily="49" charset="-127"/>
                <a:cs typeface="Tahoma" panose="020B0604030504040204" pitchFamily="34" charset="0"/>
              </a:rPr>
              <a:t>/configurations/</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openhab.cfg</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p:txBody>
      </p:sp>
      <p:sp>
        <p:nvSpPr>
          <p:cNvPr id="31" name="Rectangle 12">
            <a:extLst>
              <a:ext uri="{FF2B5EF4-FFF2-40B4-BE49-F238E27FC236}">
                <a16:creationId xmlns:a16="http://schemas.microsoft.com/office/drawing/2014/main" id="{779C3720-CA76-44CA-B7DD-BBAEEBE6BD73}"/>
              </a:ext>
            </a:extLst>
          </p:cNvPr>
          <p:cNvSpPr/>
          <p:nvPr/>
        </p:nvSpPr>
        <p:spPr>
          <a:xfrm>
            <a:off x="1391842" y="2366348"/>
            <a:ext cx="6474618" cy="270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sudo vi /etc/openhab/configurations/openhab.cfg</a:t>
            </a:r>
          </a:p>
        </p:txBody>
      </p:sp>
      <p:sp>
        <p:nvSpPr>
          <p:cNvPr id="32" name="Rectangle 12">
            <a:extLst>
              <a:ext uri="{FF2B5EF4-FFF2-40B4-BE49-F238E27FC236}">
                <a16:creationId xmlns:a16="http://schemas.microsoft.com/office/drawing/2014/main" id="{793D79E7-D4DD-4A3A-AB1B-C42F1D8B27E9}"/>
              </a:ext>
            </a:extLst>
          </p:cNvPr>
          <p:cNvSpPr/>
          <p:nvPr/>
        </p:nvSpPr>
        <p:spPr>
          <a:xfrm>
            <a:off x="1391842" y="3039584"/>
            <a:ext cx="6474618" cy="3834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err="1">
                <a:latin typeface="D2Coding" panose="020B0609020101020101" pitchFamily="49" charset="-127"/>
                <a:ea typeface="D2Coding" panose="020B0609020101020101" pitchFamily="49" charset="-127"/>
                <a:cs typeface="Tahoma" panose="020B0604030504040204" pitchFamily="34" charset="0"/>
              </a:rPr>
              <a:t>mqtt:broker.url</a:t>
            </a:r>
            <a:r>
              <a:rPr lang="en-US" altLang="ko-KR" sz="975" dirty="0">
                <a:latin typeface="D2Coding" panose="020B0609020101020101" pitchFamily="49" charset="-127"/>
                <a:ea typeface="D2Coding" panose="020B0609020101020101" pitchFamily="49" charset="-127"/>
                <a:cs typeface="Tahoma" panose="020B0604030504040204" pitchFamily="34" charset="0"/>
              </a:rPr>
              <a:t>=tcp://192.168.1.229:1883  </a:t>
            </a:r>
            <a:br>
              <a:rPr lang="en-US" altLang="ko-KR" sz="975" dirty="0">
                <a:latin typeface="D2Coding" panose="020B0609020101020101" pitchFamily="49" charset="-127"/>
                <a:ea typeface="D2Coding" panose="020B0609020101020101" pitchFamily="49" charset="-127"/>
                <a:cs typeface="Tahoma" panose="020B0604030504040204" pitchFamily="34" charset="0"/>
              </a:rPr>
            </a:br>
            <a:r>
              <a:rPr lang="en-US" altLang="ko-KR" sz="975" dirty="0" err="1">
                <a:latin typeface="D2Coding" panose="020B0609020101020101" pitchFamily="49" charset="-127"/>
                <a:ea typeface="D2Coding" panose="020B0609020101020101" pitchFamily="49" charset="-127"/>
                <a:cs typeface="Tahoma" panose="020B0604030504040204" pitchFamily="34" charset="0"/>
              </a:rPr>
              <a:t>mqtt:broker.clientId</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p:txBody>
      </p:sp>
      <p:sp>
        <p:nvSpPr>
          <p:cNvPr id="34" name="직사각형 33">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 OpenHAB para el enlace MQTT (3/6)</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3.3. </a:t>
            </a:r>
            <a:r>
              <a:rPr lang="nn-NO" sz="1350" dirty="0" err="1">
                <a:solidFill>
                  <a:schemeClr val="lt1"/>
                </a:solidFill>
                <a:latin typeface="Arial" panose="020B0604020202020204" pitchFamily="34" charset="0"/>
                <a:cs typeface="Arial" panose="020B0604020202020204" pitchFamily="34" charset="0"/>
              </a:rPr>
              <a:t>Configuración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r>
              <a:rPr lang="nn-NO" sz="1350" dirty="0">
                <a:solidFill>
                  <a:schemeClr val="lt1"/>
                </a:solidFill>
                <a:latin typeface="Arial" panose="020B0604020202020204" pitchFamily="34" charset="0"/>
                <a:cs typeface="Arial" panose="020B0604020202020204" pitchFamily="34" charset="0"/>
              </a:rPr>
              <a:t> para el </a:t>
            </a:r>
            <a:r>
              <a:rPr lang="nn-NO" sz="1350" dirty="0" err="1">
                <a:solidFill>
                  <a:schemeClr val="lt1"/>
                </a:solidFill>
                <a:latin typeface="Arial" panose="020B0604020202020204" pitchFamily="34" charset="0"/>
                <a:cs typeface="Arial" panose="020B0604020202020204" pitchFamily="34" charset="0"/>
              </a:rPr>
              <a:t>Enlace</a:t>
            </a:r>
            <a:r>
              <a:rPr lang="nn-NO" sz="1350" dirty="0">
                <a:solidFill>
                  <a:schemeClr val="lt1"/>
                </a:solidFill>
                <a:latin typeface="Arial" panose="020B0604020202020204" pitchFamily="34" charset="0"/>
                <a:cs typeface="Arial" panose="020B0604020202020204" pitchFamily="34" charset="0"/>
              </a:rPr>
              <a:t> MQTT</a:t>
            </a:r>
          </a:p>
        </p:txBody>
      </p:sp>
      <p:sp>
        <p:nvSpPr>
          <p:cNvPr id="3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3707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C68C748-11E4-4E8A-A464-FFC7E5DC87DB}"/>
              </a:ext>
            </a:extLst>
          </p:cNvPr>
          <p:cNvGrpSpPr/>
          <p:nvPr/>
        </p:nvGrpSpPr>
        <p:grpSpPr>
          <a:xfrm>
            <a:off x="1277541" y="1405152"/>
            <a:ext cx="6588919" cy="161583"/>
            <a:chOff x="1027113" y="2045625"/>
            <a:chExt cx="8785225" cy="215443"/>
          </a:xfrm>
        </p:grpSpPr>
        <p:sp>
          <p:nvSpPr>
            <p:cNvPr id="11" name="직사각형 10">
              <a:extLst>
                <a:ext uri="{FF2B5EF4-FFF2-40B4-BE49-F238E27FC236}">
                  <a16:creationId xmlns:a16="http://schemas.microsoft.com/office/drawing/2014/main" id="{08F0DC06-AAB8-4B0A-B11C-0B36ED9B417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819DE7C8-19EC-48AF-8BF2-4EE829FD7F64}"/>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Sitemap</a:t>
              </a:r>
            </a:p>
          </p:txBody>
        </p:sp>
      </p:grpSp>
      <p:sp>
        <p:nvSpPr>
          <p:cNvPr id="13" name="Rectangle 12">
            <a:extLst>
              <a:ext uri="{FF2B5EF4-FFF2-40B4-BE49-F238E27FC236}">
                <a16:creationId xmlns:a16="http://schemas.microsoft.com/office/drawing/2014/main" id="{5296E48C-BECD-404C-B6BC-A35C82E26460}"/>
              </a:ext>
            </a:extLst>
          </p:cNvPr>
          <p:cNvSpPr/>
          <p:nvPr/>
        </p:nvSpPr>
        <p:spPr>
          <a:xfrm>
            <a:off x="1391842" y="1577077"/>
            <a:ext cx="6474618" cy="447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3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El objeto que genera el elemento de interfaz de usuario para mostrar elementos.
Los elementos que se muestran a continuación se pueden incluir en el mapa del sitio.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aphicFrame>
        <p:nvGraphicFramePr>
          <p:cNvPr id="14" name="표 13">
            <a:extLst>
              <a:ext uri="{FF2B5EF4-FFF2-40B4-BE49-F238E27FC236}">
                <a16:creationId xmlns:a16="http://schemas.microsoft.com/office/drawing/2014/main" id="{07979EC6-F827-41F6-BB2D-24A7F9754938}"/>
              </a:ext>
            </a:extLst>
          </p:cNvPr>
          <p:cNvGraphicFramePr>
            <a:graphicFrameLocks noGrp="1"/>
          </p:cNvGraphicFramePr>
          <p:nvPr>
            <p:extLst>
              <p:ext uri="{D42A27DB-BD31-4B8C-83A1-F6EECF244321}">
                <p14:modId xmlns:p14="http://schemas.microsoft.com/office/powerpoint/2010/main" val="3932884384"/>
              </p:ext>
            </p:extLst>
          </p:nvPr>
        </p:nvGraphicFramePr>
        <p:xfrm>
          <a:off x="1385888" y="2052916"/>
          <a:ext cx="6480571" cy="2941786"/>
        </p:xfrm>
        <a:graphic>
          <a:graphicData uri="http://schemas.openxmlformats.org/drawingml/2006/table">
            <a:tbl>
              <a:tblPr/>
              <a:tblGrid>
                <a:gridCol w="1119568">
                  <a:extLst>
                    <a:ext uri="{9D8B030D-6E8A-4147-A177-3AD203B41FA5}">
                      <a16:colId xmlns:a16="http://schemas.microsoft.com/office/drawing/2014/main" val="598055685"/>
                    </a:ext>
                  </a:extLst>
                </a:gridCol>
                <a:gridCol w="5361003">
                  <a:extLst>
                    <a:ext uri="{9D8B030D-6E8A-4147-A177-3AD203B41FA5}">
                      <a16:colId xmlns:a16="http://schemas.microsoft.com/office/drawing/2014/main" val="2155893196"/>
                    </a:ext>
                  </a:extLst>
                </a:gridCol>
              </a:tblGrid>
              <a:tr h="205131">
                <a:tc>
                  <a:txBody>
                    <a:bodyPr/>
                    <a:lstStyle/>
                    <a:p>
                      <a:pPr marL="0" algn="ctr" defTabSz="914400" rtl="0" eaLnBrk="1" fontAlgn="t" latinLnBrk="1" hangingPunct="1">
                        <a:lnSpc>
                          <a:spcPct val="100000"/>
                        </a:lnSpc>
                        <a:spcBef>
                          <a:spcPts val="0"/>
                        </a:spcBef>
                        <a:spcAft>
                          <a:spcPts val="0"/>
                        </a:spcAft>
                      </a:pPr>
                      <a:r>
                        <a:rPr lang="en-US" altLang="ko-KR" sz="11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Elemento</a:t>
                      </a:r>
                      <a:endParaRPr lang="ko-KR" altLang="en-US" sz="11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1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Explicación</a:t>
                      </a:r>
                      <a:endParaRPr lang="ko-KR" altLang="en-US" sz="11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284811032"/>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err="1">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Colorpicker</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Un widget que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elige</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color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una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rueda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colores</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8808027"/>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Chart</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Agregar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un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objeto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gráfico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que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genere</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datos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registro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2724535"/>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Frame</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Un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área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que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abarca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otros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o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marcos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mapa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sitio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779338"/>
                  </a:ext>
                </a:extLst>
              </a:tr>
              <a:tr h="173153">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Group</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Generar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todos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los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un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grupo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determinado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definido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en</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un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archivo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almacenamiento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elementos</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0293938"/>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Image</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Imagen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salida</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5761210"/>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List</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Lista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salida</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7535964"/>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Selection</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Acceda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una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nueva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página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seleccionable</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entre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los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valores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definidos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como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parámetro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5470071"/>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Setpoint</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puede</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cambiar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con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valores</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que se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muestran</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Posibilidad</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configuración</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etapa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o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máx</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./min</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4647916"/>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Slider</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Control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deslizante</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salida</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392210"/>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Switch</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Switch</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5485401"/>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Text</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Elemento</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texto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2556414"/>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Video</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Mostrar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video</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1004694"/>
                  </a:ext>
                </a:extLst>
              </a:tr>
              <a:tr h="191405">
                <a:tc>
                  <a:txBody>
                    <a:bodyPr/>
                    <a:lstStyle/>
                    <a:p>
                      <a:pPr marL="0" algn="ctr" defTabSz="914400" rtl="0" eaLnBrk="1" fontAlgn="t" latinLnBrk="1" hangingPunct="1">
                        <a:lnSpc>
                          <a:spcPct val="100000"/>
                        </a:lnSpc>
                        <a:spcBef>
                          <a:spcPts val="0"/>
                        </a:spcBef>
                        <a:spcAft>
                          <a:spcPts val="0"/>
                        </a:spcAft>
                      </a:pPr>
                      <a:r>
                        <a:rPr lang="en-US" sz="900" b="0" i="0" u="none" kern="1200" dirty="0" err="1">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Webview</a:t>
                      </a:r>
                      <a:endParaRPr lang="en-US" sz="900" b="0" i="0" u="none" kern="1200" dirty="0">
                        <a:gradFill>
                          <a:gsLst>
                            <a:gs pos="0">
                              <a:srgbClr val="193EB0"/>
                            </a:gs>
                            <a:gs pos="100000">
                              <a:srgbClr val="193EB0"/>
                            </a:gs>
                          </a:gsLst>
                          <a:lin ang="5400000" scaled="1"/>
                        </a:gradFill>
                        <a:latin typeface="Arial" panose="020B0604020202020204" pitchFamily="34" charset="0"/>
                        <a:ea typeface="SamsungOne 400" panose="020B0503030303020204" pitchFamily="34" charset="0"/>
                        <a:cs typeface="Times New Roman" panose="02020603050405020304" pitchFamily="18" charset="0"/>
                      </a:endParaRPr>
                    </a:p>
                  </a:txBody>
                  <a:tcPr marL="55505" marR="55505" marT="5400" marB="5400" anchor="ctr">
                    <a:lnL w="4763"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t" latinLnBrk="1" hangingPunct="1">
                        <a:lnSpc>
                          <a:spcPct val="100000"/>
                        </a:lnSpc>
                        <a:spcBef>
                          <a:spcPts val="0"/>
                        </a:spcBef>
                        <a:spcAft>
                          <a:spcPts val="0"/>
                        </a:spcAft>
                      </a:pP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Mostrar</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altLang="ko-KR" sz="10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página</a:t>
                      </a:r>
                      <a:r>
                        <a:rPr lang="en-US" altLang="ko-KR"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web</a:t>
                      </a:r>
                      <a:endParaRPr lang="ko-KR" altLang="en-US" sz="10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KoPub돋움체 Bold" panose="02020603020101020101" pitchFamily="18" charset="-127"/>
                        <a:cs typeface="Times New Roman" panose="02020603050405020304" pitchFamily="18" charset="0"/>
                      </a:endParaRPr>
                    </a:p>
                  </a:txBody>
                  <a:tcPr marL="55505" marR="55505" marT="5400" marB="5400" anchor="ctr">
                    <a:lnL w="6350" cap="flat" cmpd="sng" algn="ctr">
                      <a:solidFill>
                        <a:schemeClr val="bg1">
                          <a:lumMod val="75000"/>
                        </a:schemeClr>
                      </a:solidFill>
                      <a:prstDash val="solid"/>
                      <a:round/>
                      <a:headEnd type="none" w="med" len="med"/>
                      <a:tailEnd type="none" w="med" len="med"/>
                    </a:lnL>
                    <a:lnR w="4763"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717616"/>
                  </a:ext>
                </a:extLst>
              </a:tr>
            </a:tbl>
          </a:graphicData>
        </a:graphic>
      </p:graphicFrame>
      <p:sp>
        <p:nvSpPr>
          <p:cNvPr id="17" name="직사각형 16">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 OpenHAB para el enlace MQTT (4/6)</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3.3. </a:t>
            </a:r>
            <a:r>
              <a:rPr lang="nn-NO" sz="1350" dirty="0" err="1">
                <a:solidFill>
                  <a:schemeClr val="lt1"/>
                </a:solidFill>
                <a:latin typeface="Arial" panose="020B0604020202020204" pitchFamily="34" charset="0"/>
                <a:cs typeface="Arial" panose="020B0604020202020204" pitchFamily="34" charset="0"/>
              </a:rPr>
              <a:t>Configuración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r>
              <a:rPr lang="nn-NO" sz="1350" dirty="0">
                <a:solidFill>
                  <a:schemeClr val="lt1"/>
                </a:solidFill>
                <a:latin typeface="Arial" panose="020B0604020202020204" pitchFamily="34" charset="0"/>
                <a:cs typeface="Arial" panose="020B0604020202020204" pitchFamily="34" charset="0"/>
              </a:rPr>
              <a:t> para el </a:t>
            </a:r>
            <a:r>
              <a:rPr lang="nn-NO" sz="1350" dirty="0" err="1">
                <a:solidFill>
                  <a:schemeClr val="lt1"/>
                </a:solidFill>
                <a:latin typeface="Arial" panose="020B0604020202020204" pitchFamily="34" charset="0"/>
                <a:cs typeface="Arial" panose="020B0604020202020204" pitchFamily="34" charset="0"/>
              </a:rPr>
              <a:t>Enlace</a:t>
            </a:r>
            <a:r>
              <a:rPr lang="nn-NO" sz="1350" dirty="0">
                <a:solidFill>
                  <a:schemeClr val="lt1"/>
                </a:solidFill>
                <a:latin typeface="Arial" panose="020B0604020202020204" pitchFamily="34" charset="0"/>
                <a:cs typeface="Arial" panose="020B0604020202020204" pitchFamily="34" charset="0"/>
              </a:rPr>
              <a:t> MQTT</a:t>
            </a: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02C40FF-C57C-4A63-8450-526377342A3C}"/>
              </a:ext>
            </a:extLst>
          </p:cNvPr>
          <p:cNvGrpSpPr/>
          <p:nvPr/>
        </p:nvGrpSpPr>
        <p:grpSpPr>
          <a:xfrm>
            <a:off x="1277541" y="1406160"/>
            <a:ext cx="6588919" cy="161583"/>
            <a:chOff x="1027113" y="2045625"/>
            <a:chExt cx="8785225" cy="215443"/>
          </a:xfrm>
        </p:grpSpPr>
        <p:sp>
          <p:nvSpPr>
            <p:cNvPr id="15" name="직사각형 14">
              <a:extLst>
                <a:ext uri="{FF2B5EF4-FFF2-40B4-BE49-F238E27FC236}">
                  <a16:creationId xmlns:a16="http://schemas.microsoft.com/office/drawing/2014/main" id="{508EB027-4BD9-4748-8E7A-19F4C686EB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3D1B7ED8-5FC8-419A-BFF1-E82CCF9AC6C0}"/>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Añadir sitemap a openHAB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Rectangle 12">
            <a:extLst>
              <a:ext uri="{FF2B5EF4-FFF2-40B4-BE49-F238E27FC236}">
                <a16:creationId xmlns:a16="http://schemas.microsoft.com/office/drawing/2014/main" id="{F394C71F-CC57-44C5-887E-E5FC50221258}"/>
              </a:ext>
            </a:extLst>
          </p:cNvPr>
          <p:cNvSpPr/>
          <p:nvPr/>
        </p:nvSpPr>
        <p:spPr>
          <a:xfrm>
            <a:off x="1391842" y="1617066"/>
            <a:ext cx="6474618" cy="270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sudo</a:t>
            </a:r>
            <a:r>
              <a:rPr lang="en-US" altLang="ko-KR" sz="975" dirty="0">
                <a:latin typeface="D2Coding" panose="020B0609020101020101" pitchFamily="49" charset="-127"/>
                <a:ea typeface="D2Coding" panose="020B0609020101020101" pitchFamily="49" charset="-127"/>
                <a:cs typeface="Tahoma" panose="020B0604030504040204" pitchFamily="34" charset="0"/>
              </a:rPr>
              <a:t> vi /</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a:t>
            </a:r>
            <a:r>
              <a:rPr lang="en-US" altLang="ko-KR" sz="975" dirty="0">
                <a:latin typeface="D2Coding" panose="020B0609020101020101" pitchFamily="49" charset="-127"/>
                <a:ea typeface="D2Coding" panose="020B0609020101020101" pitchFamily="49" charset="-127"/>
                <a:cs typeface="Tahoma" panose="020B0604030504040204" pitchFamily="34" charset="0"/>
              </a:rPr>
              <a:t>/configurations/sitemaps/</a:t>
            </a:r>
            <a:r>
              <a:rPr lang="en-US" altLang="ko-KR" sz="975" dirty="0" err="1">
                <a:latin typeface="D2Coding" panose="020B0609020101020101" pitchFamily="49" charset="-127"/>
                <a:ea typeface="D2Coding" panose="020B0609020101020101" pitchFamily="49" charset="-127"/>
                <a:cs typeface="Tahoma" panose="020B0604030504040204" pitchFamily="34" charset="0"/>
              </a:rPr>
              <a:t>kaizen.sitemap</a:t>
            </a:r>
            <a:r>
              <a:rPr lang="en-US" altLang="ko-KR" sz="975" dirty="0">
                <a:latin typeface="D2Coding" panose="020B0609020101020101" pitchFamily="49" charset="-127"/>
                <a:ea typeface="D2Coding" panose="020B0609020101020101" pitchFamily="49" charset="-127"/>
                <a:cs typeface="Tahoma" panose="020B0604030504040204" pitchFamily="34" charset="0"/>
              </a:rPr>
              <a:t> </a:t>
            </a:r>
          </a:p>
        </p:txBody>
      </p:sp>
      <p:sp>
        <p:nvSpPr>
          <p:cNvPr id="18" name="Rectangle 12">
            <a:extLst>
              <a:ext uri="{FF2B5EF4-FFF2-40B4-BE49-F238E27FC236}">
                <a16:creationId xmlns:a16="http://schemas.microsoft.com/office/drawing/2014/main" id="{51CD4AB4-3898-4C60-8735-46CEDC5BF068}"/>
              </a:ext>
            </a:extLst>
          </p:cNvPr>
          <p:cNvSpPr/>
          <p:nvPr/>
        </p:nvSpPr>
        <p:spPr>
          <a:xfrm>
            <a:off x="1391842" y="1978361"/>
            <a:ext cx="6474618" cy="1620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sitemap kaizen label="Main Menu"</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Frame label="MQTT"{</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Switch item=mqttsw1 label="MQTT Switch 1"  </a:t>
            </a:r>
            <a:br>
              <a:rPr lang="en-US" altLang="ko-KR" sz="975" dirty="0">
                <a:latin typeface="D2Coding" panose="020B0609020101020101" pitchFamily="49" charset="-127"/>
                <a:ea typeface="D2Coding" panose="020B0609020101020101" pitchFamily="49" charset="-127"/>
                <a:cs typeface="Tahoma" panose="020B0604030504040204" pitchFamily="34" charset="0"/>
              </a:rPr>
            </a:br>
            <a:r>
              <a:rPr lang="en-US" altLang="ko-KR" sz="975" dirty="0">
                <a:latin typeface="D2Coding" panose="020B0609020101020101" pitchFamily="49" charset="-127"/>
                <a:ea typeface="D2Coding" panose="020B0609020101020101" pitchFamily="49" charset="-127"/>
                <a:cs typeface="Tahoma" panose="020B0604030504040204" pitchFamily="34" charset="0"/>
              </a:rPr>
              <a:t>Switch item=mqttsw2 label="MQTT Switch 2"  </a:t>
            </a:r>
            <a:br>
              <a:rPr lang="en-US" altLang="ko-KR" sz="975" dirty="0">
                <a:latin typeface="D2Coding" panose="020B0609020101020101" pitchFamily="49" charset="-127"/>
                <a:ea typeface="D2Coding" panose="020B0609020101020101" pitchFamily="49" charset="-127"/>
                <a:cs typeface="Tahoma" panose="020B0604030504040204" pitchFamily="34" charset="0"/>
              </a:rPr>
            </a:br>
            <a:r>
              <a:rPr lang="en-US" altLang="ko-KR" sz="975" dirty="0">
                <a:latin typeface="D2Coding" panose="020B0609020101020101" pitchFamily="49" charset="-127"/>
                <a:ea typeface="D2Coding" panose="020B0609020101020101" pitchFamily="49" charset="-127"/>
                <a:cs typeface="Tahoma" panose="020B0604030504040204" pitchFamily="34" charset="0"/>
              </a:rPr>
              <a:t>Switch item=mqttsw3 label="MQTT Switch 3"  </a:t>
            </a:r>
            <a:br>
              <a:rPr lang="en-US" altLang="ko-KR" sz="975" dirty="0">
                <a:latin typeface="D2Coding" panose="020B0609020101020101" pitchFamily="49" charset="-127"/>
                <a:ea typeface="D2Coding" panose="020B0609020101020101" pitchFamily="49" charset="-127"/>
                <a:cs typeface="Tahoma" panose="020B0604030504040204" pitchFamily="34" charset="0"/>
              </a:rPr>
            </a:br>
            <a:r>
              <a:rPr lang="en-US" altLang="ko-KR" sz="975" dirty="0">
                <a:latin typeface="D2Coding" panose="020B0609020101020101" pitchFamily="49" charset="-127"/>
                <a:ea typeface="D2Coding" panose="020B0609020101020101" pitchFamily="49" charset="-127"/>
                <a:cs typeface="Tahoma" panose="020B0604030504040204" pitchFamily="34" charset="0"/>
              </a:rPr>
              <a:t>Text item=</a:t>
            </a:r>
            <a:r>
              <a:rPr lang="en-US" altLang="ko-KR" sz="975" dirty="0" err="1">
                <a:latin typeface="D2Coding" panose="020B0609020101020101" pitchFamily="49" charset="-127"/>
                <a:ea typeface="D2Coding" panose="020B0609020101020101" pitchFamily="49" charset="-127"/>
                <a:cs typeface="Tahoma" panose="020B0604030504040204" pitchFamily="34" charset="0"/>
              </a:rPr>
              <a:t>Office_Temp</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Text item=</a:t>
            </a:r>
            <a:r>
              <a:rPr lang="en-US" altLang="ko-KR" sz="975" dirty="0" err="1">
                <a:latin typeface="D2Coding" panose="020B0609020101020101" pitchFamily="49" charset="-127"/>
                <a:ea typeface="D2Coding" panose="020B0609020101020101" pitchFamily="49" charset="-127"/>
                <a:cs typeface="Tahoma" panose="020B0604030504040204" pitchFamily="34" charset="0"/>
              </a:rPr>
              <a:t>Office_Humidity</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t>
            </a:r>
          </a:p>
        </p:txBody>
      </p:sp>
      <p:sp>
        <p:nvSpPr>
          <p:cNvPr id="19" name="직사각형 18">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 OpenHAB para el enlace MQTT (5/6)</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3.3. </a:t>
            </a:r>
            <a:r>
              <a:rPr lang="nn-NO" sz="1350" dirty="0" err="1">
                <a:solidFill>
                  <a:schemeClr val="lt1"/>
                </a:solidFill>
                <a:latin typeface="Arial" panose="020B0604020202020204" pitchFamily="34" charset="0"/>
                <a:cs typeface="Arial" panose="020B0604020202020204" pitchFamily="34" charset="0"/>
              </a:rPr>
              <a:t>Configuración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r>
              <a:rPr lang="nn-NO" sz="1350" dirty="0">
                <a:solidFill>
                  <a:schemeClr val="lt1"/>
                </a:solidFill>
                <a:latin typeface="Arial" panose="020B0604020202020204" pitchFamily="34" charset="0"/>
                <a:cs typeface="Arial" panose="020B0604020202020204" pitchFamily="34" charset="0"/>
              </a:rPr>
              <a:t> para el </a:t>
            </a:r>
            <a:r>
              <a:rPr lang="nn-NO" sz="1350" dirty="0" err="1">
                <a:solidFill>
                  <a:schemeClr val="lt1"/>
                </a:solidFill>
                <a:latin typeface="Arial" panose="020B0604020202020204" pitchFamily="34" charset="0"/>
                <a:cs typeface="Arial" panose="020B0604020202020204" pitchFamily="34" charset="0"/>
              </a:rPr>
              <a:t>Enlace</a:t>
            </a:r>
            <a:r>
              <a:rPr lang="nn-NO" sz="1350" dirty="0">
                <a:solidFill>
                  <a:schemeClr val="lt1"/>
                </a:solidFill>
                <a:latin typeface="Arial" panose="020B0604020202020204" pitchFamily="34" charset="0"/>
                <a:cs typeface="Arial" panose="020B0604020202020204" pitchFamily="34" charset="0"/>
              </a:rPr>
              <a:t> MQTT</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77B0300E-899D-4291-8C4E-4BF50F349A1E}"/>
              </a:ext>
            </a:extLst>
          </p:cNvPr>
          <p:cNvGrpSpPr/>
          <p:nvPr/>
        </p:nvGrpSpPr>
        <p:grpSpPr>
          <a:xfrm>
            <a:off x="1277541" y="1406160"/>
            <a:ext cx="6588919" cy="161583"/>
            <a:chOff x="1027113" y="2045625"/>
            <a:chExt cx="8785225" cy="215443"/>
          </a:xfrm>
        </p:grpSpPr>
        <p:sp>
          <p:nvSpPr>
            <p:cNvPr id="14" name="직사각형 13">
              <a:extLst>
                <a:ext uri="{FF2B5EF4-FFF2-40B4-BE49-F238E27FC236}">
                  <a16:creationId xmlns:a16="http://schemas.microsoft.com/office/drawing/2014/main" id="{A633401E-DFA2-47A0-973C-0BB209200C5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A6F143A8-B58B-41D8-B5C2-00BE2CA5902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Agregar elemento a openHAB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Rectangle 12">
            <a:extLst>
              <a:ext uri="{FF2B5EF4-FFF2-40B4-BE49-F238E27FC236}">
                <a16:creationId xmlns:a16="http://schemas.microsoft.com/office/drawing/2014/main" id="{14D7EB40-E418-4BEC-B8D7-2A9BC439DB0E}"/>
              </a:ext>
            </a:extLst>
          </p:cNvPr>
          <p:cNvSpPr/>
          <p:nvPr/>
        </p:nvSpPr>
        <p:spPr>
          <a:xfrm>
            <a:off x="1391842" y="1617065"/>
            <a:ext cx="6474618" cy="270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sudo</a:t>
            </a:r>
            <a:r>
              <a:rPr lang="en-US" altLang="ko-KR" sz="975" dirty="0">
                <a:latin typeface="D2Coding" panose="020B0609020101020101" pitchFamily="49" charset="-127"/>
                <a:ea typeface="D2Coding" panose="020B0609020101020101" pitchFamily="49" charset="-127"/>
                <a:cs typeface="Tahoma" panose="020B0604030504040204" pitchFamily="34" charset="0"/>
              </a:rPr>
              <a:t> vi /</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openhab</a:t>
            </a:r>
            <a:r>
              <a:rPr lang="en-US" altLang="ko-KR" sz="975" dirty="0">
                <a:latin typeface="D2Coding" panose="020B0609020101020101" pitchFamily="49" charset="-127"/>
                <a:ea typeface="D2Coding" panose="020B0609020101020101" pitchFamily="49" charset="-127"/>
                <a:cs typeface="Tahoma" panose="020B0604030504040204" pitchFamily="34" charset="0"/>
              </a:rPr>
              <a:t>/configurations/items/</a:t>
            </a:r>
            <a:r>
              <a:rPr lang="en-US" altLang="ko-KR" sz="975" dirty="0" err="1">
                <a:latin typeface="D2Coding" panose="020B0609020101020101" pitchFamily="49" charset="-127"/>
                <a:ea typeface="D2Coding" panose="020B0609020101020101" pitchFamily="49" charset="-127"/>
                <a:cs typeface="Tahoma" panose="020B0604030504040204" pitchFamily="34" charset="0"/>
              </a:rPr>
              <a:t>kaizen.items</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p:txBody>
      </p:sp>
      <p:sp>
        <p:nvSpPr>
          <p:cNvPr id="17" name="Rectangle 12">
            <a:extLst>
              <a:ext uri="{FF2B5EF4-FFF2-40B4-BE49-F238E27FC236}">
                <a16:creationId xmlns:a16="http://schemas.microsoft.com/office/drawing/2014/main" id="{E2D73C73-9E66-4BFF-A1D9-DE855ABBBAB7}"/>
              </a:ext>
            </a:extLst>
          </p:cNvPr>
          <p:cNvSpPr/>
          <p:nvPr/>
        </p:nvSpPr>
        <p:spPr>
          <a:xfrm>
            <a:off x="1391842" y="1936390"/>
            <a:ext cx="6474618" cy="1793681"/>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Group All</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Switch mqttsw1 "Switch 1" (all) {</a:t>
            </a:r>
            <a:r>
              <a:rPr lang="en-US" altLang="ko-KR" sz="975" dirty="0" err="1">
                <a:latin typeface="D2Coding" panose="020B0609020101020101" pitchFamily="49" charset="-127"/>
                <a:ea typeface="D2Coding" panose="020B0609020101020101" pitchFamily="49" charset="-127"/>
                <a:cs typeface="Tahoma" panose="020B0604030504040204" pitchFamily="34" charset="0"/>
              </a:rPr>
              <a:t>mqtt</a:t>
            </a:r>
            <a:r>
              <a:rPr lang="en-US" altLang="ko-KR" sz="975" dirty="0">
                <a:latin typeface="D2Coding" panose="020B0609020101020101" pitchFamily="49" charset="-127"/>
                <a:ea typeface="D2Coding" panose="020B0609020101020101" pitchFamily="49" charset="-127"/>
                <a:cs typeface="Tahoma" panose="020B0604030504040204" pitchFamily="34" charset="0"/>
              </a:rPr>
              <a:t>="&gt;[broker:/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/sw1:command:on:1],&gt;[broker:/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/sw1:command:off:0]"}  </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Switch mqttsw2 "Switch 2" (all) {</a:t>
            </a:r>
            <a:r>
              <a:rPr lang="en-US" altLang="ko-KR" sz="975" dirty="0" err="1">
                <a:latin typeface="D2Coding" panose="020B0609020101020101" pitchFamily="49" charset="-127"/>
                <a:ea typeface="D2Coding" panose="020B0609020101020101" pitchFamily="49" charset="-127"/>
                <a:cs typeface="Tahoma" panose="020B0604030504040204" pitchFamily="34" charset="0"/>
              </a:rPr>
              <a:t>mqtt</a:t>
            </a:r>
            <a:r>
              <a:rPr lang="en-US" altLang="ko-KR" sz="975" dirty="0">
                <a:latin typeface="D2Coding" panose="020B0609020101020101" pitchFamily="49" charset="-127"/>
                <a:ea typeface="D2Coding" panose="020B0609020101020101" pitchFamily="49" charset="-127"/>
                <a:cs typeface="Tahoma" panose="020B0604030504040204" pitchFamily="34" charset="0"/>
              </a:rPr>
              <a:t>="&gt;[broker:/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/sw2:command:on:1],&gt;[broker:/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/sw2:command:off:0]"}  </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Switch mqttsw3 "Switch 3" (all) {</a:t>
            </a:r>
            <a:r>
              <a:rPr lang="en-US" altLang="ko-KR" sz="975" dirty="0" err="1">
                <a:latin typeface="D2Coding" panose="020B0609020101020101" pitchFamily="49" charset="-127"/>
                <a:ea typeface="D2Coding" panose="020B0609020101020101" pitchFamily="49" charset="-127"/>
                <a:cs typeface="Tahoma" panose="020B0604030504040204" pitchFamily="34" charset="0"/>
              </a:rPr>
              <a:t>mqtt</a:t>
            </a:r>
            <a:r>
              <a:rPr lang="en-US" altLang="ko-KR" sz="975" dirty="0">
                <a:latin typeface="D2Coding" panose="020B0609020101020101" pitchFamily="49" charset="-127"/>
                <a:ea typeface="D2Coding" panose="020B0609020101020101" pitchFamily="49" charset="-127"/>
                <a:cs typeface="Tahoma" panose="020B0604030504040204" pitchFamily="34" charset="0"/>
              </a:rPr>
              <a:t>="&gt;[broker:/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/sw3:command:on:1],&gt;[broker:/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/sw3:command:off:0]"}</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Number </a:t>
            </a:r>
            <a:r>
              <a:rPr lang="en-US" altLang="ko-KR" sz="975" dirty="0" err="1">
                <a:latin typeface="D2Coding" panose="020B0609020101020101" pitchFamily="49" charset="-127"/>
                <a:ea typeface="D2Coding" panose="020B0609020101020101" pitchFamily="49" charset="-127"/>
                <a:cs typeface="Tahoma" panose="020B0604030504040204" pitchFamily="34" charset="0"/>
              </a:rPr>
              <a:t>Office_Temp</a:t>
            </a:r>
            <a:r>
              <a:rPr lang="en-US" altLang="ko-KR" sz="975" dirty="0">
                <a:latin typeface="D2Coding" panose="020B0609020101020101" pitchFamily="49" charset="-127"/>
                <a:ea typeface="D2Coding" panose="020B0609020101020101" pitchFamily="49" charset="-127"/>
                <a:cs typeface="Tahoma" panose="020B0604030504040204" pitchFamily="34" charset="0"/>
              </a:rPr>
              <a:t> "Temperature [%.1f °C]" &lt;temperature&gt;(all) {</a:t>
            </a:r>
            <a:r>
              <a:rPr lang="en-US" altLang="ko-KR" sz="975" dirty="0" err="1">
                <a:latin typeface="D2Coding" panose="020B0609020101020101" pitchFamily="49" charset="-127"/>
                <a:ea typeface="D2Coding" panose="020B0609020101020101" pitchFamily="49" charset="-127"/>
                <a:cs typeface="Tahoma" panose="020B0604030504040204" pitchFamily="34" charset="0"/>
              </a:rPr>
              <a:t>mqtt</a:t>
            </a:r>
            <a:r>
              <a:rPr lang="en-US" altLang="ko-KR" sz="975" dirty="0">
                <a:latin typeface="D2Coding" panose="020B0609020101020101" pitchFamily="49" charset="-127"/>
                <a:ea typeface="D2Coding" panose="020B0609020101020101" pitchFamily="49" charset="-127"/>
                <a:cs typeface="Tahoma" panose="020B0604030504040204" pitchFamily="34" charset="0"/>
              </a:rPr>
              <a:t>="&lt;[broker:/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temperature:state:default</a:t>
            </a:r>
            <a:r>
              <a:rPr lang="en-US" altLang="ko-KR" sz="975"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Number </a:t>
            </a:r>
            <a:r>
              <a:rPr lang="en-US" altLang="ko-KR" sz="975" dirty="0" err="1">
                <a:latin typeface="D2Coding" panose="020B0609020101020101" pitchFamily="49" charset="-127"/>
                <a:ea typeface="D2Coding" panose="020B0609020101020101" pitchFamily="49" charset="-127"/>
                <a:cs typeface="Tahoma" panose="020B0604030504040204" pitchFamily="34" charset="0"/>
              </a:rPr>
              <a:t>Office_Humidity</a:t>
            </a:r>
            <a:r>
              <a:rPr lang="en-US" altLang="ko-KR" sz="975" dirty="0">
                <a:latin typeface="D2Coding" panose="020B0609020101020101" pitchFamily="49" charset="-127"/>
                <a:ea typeface="D2Coding" panose="020B0609020101020101" pitchFamily="49" charset="-127"/>
                <a:cs typeface="Tahoma" panose="020B0604030504040204" pitchFamily="34" charset="0"/>
              </a:rPr>
              <a:t> "Humidity [%.1f °C]" &lt;humidity&gt;(all)</a:t>
            </a:r>
            <a:br>
              <a:rPr lang="en-US" altLang="ko-KR" sz="975" dirty="0">
                <a:latin typeface="D2Coding" panose="020B0609020101020101" pitchFamily="49" charset="-127"/>
                <a:ea typeface="D2Coding" panose="020B0609020101020101" pitchFamily="49" charset="-127"/>
                <a:cs typeface="Tahoma" panose="020B0604030504040204" pitchFamily="34" charset="0"/>
              </a:rPr>
            </a:b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mqtt</a:t>
            </a:r>
            <a:r>
              <a:rPr lang="en-US" altLang="ko-KR" sz="975" dirty="0">
                <a:latin typeface="D2Coding" panose="020B0609020101020101" pitchFamily="49" charset="-127"/>
                <a:ea typeface="D2Coding" panose="020B0609020101020101" pitchFamily="49" charset="-127"/>
                <a:cs typeface="Tahoma" panose="020B0604030504040204" pitchFamily="34" charset="0"/>
              </a:rPr>
              <a:t>="&lt;[broker:/</a:t>
            </a:r>
            <a:r>
              <a:rPr lang="en-US" altLang="ko-KR" sz="975" dirty="0" err="1">
                <a:latin typeface="D2Coding" panose="020B0609020101020101" pitchFamily="49" charset="-127"/>
                <a:ea typeface="D2Coding" panose="020B0609020101020101" pitchFamily="49" charset="-127"/>
                <a:cs typeface="Tahoma" panose="020B0604030504040204" pitchFamily="34" charset="0"/>
              </a:rPr>
              <a:t>wiznet</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humidity:state:default</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p>
        </p:txBody>
      </p:sp>
      <p:sp>
        <p:nvSpPr>
          <p:cNvPr id="19" name="직사각형 18">
            <a:extLst>
              <a:ext uri="{FF2B5EF4-FFF2-40B4-BE49-F238E27FC236}">
                <a16:creationId xmlns:a16="http://schemas.microsoft.com/office/drawing/2014/main" id="{63CFEA5D-13A4-4869-9046-BEEF6B820D50}"/>
              </a:ext>
            </a:extLst>
          </p:cNvPr>
          <p:cNvSpPr/>
          <p:nvPr/>
        </p:nvSpPr>
        <p:spPr>
          <a:xfrm>
            <a:off x="1205701" y="1048471"/>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 OpenHAB para el enlace MQTT (6/6)</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3.3. </a:t>
            </a:r>
            <a:r>
              <a:rPr lang="nn-NO" sz="1350" dirty="0" err="1">
                <a:solidFill>
                  <a:schemeClr val="lt1"/>
                </a:solidFill>
                <a:latin typeface="Arial" panose="020B0604020202020204" pitchFamily="34" charset="0"/>
                <a:cs typeface="Arial" panose="020B0604020202020204" pitchFamily="34" charset="0"/>
              </a:rPr>
              <a:t>Configuración</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OpenHAB</a:t>
            </a:r>
            <a:r>
              <a:rPr lang="nn-NO" sz="1350" dirty="0">
                <a:solidFill>
                  <a:schemeClr val="lt1"/>
                </a:solidFill>
                <a:latin typeface="Arial" panose="020B0604020202020204" pitchFamily="34" charset="0"/>
                <a:cs typeface="Arial" panose="020B0604020202020204" pitchFamily="34" charset="0"/>
              </a:rPr>
              <a:t> para el </a:t>
            </a:r>
            <a:r>
              <a:rPr lang="nn-NO" sz="1350" dirty="0" err="1">
                <a:solidFill>
                  <a:schemeClr val="lt1"/>
                </a:solidFill>
                <a:latin typeface="Arial" panose="020B0604020202020204" pitchFamily="34" charset="0"/>
                <a:cs typeface="Arial" panose="020B0604020202020204" pitchFamily="34" charset="0"/>
              </a:rPr>
              <a:t>Enlace</a:t>
            </a:r>
            <a:r>
              <a:rPr lang="nn-NO" sz="1350" dirty="0">
                <a:solidFill>
                  <a:schemeClr val="lt1"/>
                </a:solidFill>
                <a:latin typeface="Arial" panose="020B0604020202020204" pitchFamily="34" charset="0"/>
                <a:cs typeface="Arial" panose="020B0604020202020204" pitchFamily="34" charset="0"/>
              </a:rPr>
              <a:t> MQTT</a:t>
            </a: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03</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325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4633863" y="1913770"/>
            <a:ext cx="4139566" cy="757543"/>
            <a:chOff x="1234523" y="4007301"/>
            <a:chExt cx="5519421" cy="1010058"/>
          </a:xfrm>
        </p:grpSpPr>
        <p:sp>
          <p:nvSpPr>
            <p:cNvPr id="13" name="직사각형 12">
              <a:extLst>
                <a:ext uri="{FF2B5EF4-FFF2-40B4-BE49-F238E27FC236}">
                  <a16:creationId xmlns:a16="http://schemas.microsoft.com/office/drawing/2014/main" id="{8CEA84EE-1CFD-4B57-A1C8-06A1AB4ACA44}"/>
                </a:ext>
              </a:extLst>
            </p:cNvPr>
            <p:cNvSpPr/>
            <p:nvPr/>
          </p:nvSpPr>
          <p:spPr>
            <a:xfrm>
              <a:off x="1234523" y="44633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4.2.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Herramientas</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visualización</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código</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abierto</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Grafana</a:t>
              </a:r>
            </a:p>
          </p:txBody>
        </p:sp>
        <p:sp>
          <p:nvSpPr>
            <p:cNvPr id="18" name="직사각형 17">
              <a:extLst>
                <a:ext uri="{FF2B5EF4-FFF2-40B4-BE49-F238E27FC236}">
                  <a16:creationId xmlns:a16="http://schemas.microsoft.com/office/drawing/2014/main" id="{475B5DE5-347D-4119-80E7-2377740127D9}"/>
                </a:ext>
              </a:extLst>
            </p:cNvPr>
            <p:cNvSpPr/>
            <p:nvPr/>
          </p:nvSpPr>
          <p:spPr>
            <a:xfrm>
              <a:off x="1234524" y="400730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4.1. </a:t>
              </a:r>
              <a:r>
                <a:rPr lang="en-US" altLang="ko-KR" sz="1350" dirty="0" err="1">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Concepto</a:t>
              </a: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 e </a:t>
              </a:r>
              <a:r>
                <a:rPr lang="en-US" altLang="ko-KR" sz="1350" dirty="0" err="1">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Importancia</a:t>
              </a: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 de la </a:t>
              </a:r>
              <a:r>
                <a:rPr lang="en-US" altLang="ko-KR" sz="1350" dirty="0" err="1">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Visualización</a:t>
              </a:r>
              <a:endPar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endParaRPr>
            </a:p>
          </p:txBody>
        </p:sp>
      </p:grpSp>
      <p:sp>
        <p:nvSpPr>
          <p:cNvPr id="12" name="Google Shape;181;p4"/>
          <p:cNvSpPr/>
          <p:nvPr/>
        </p:nvSpPr>
        <p:spPr>
          <a:xfrm>
            <a:off x="497467" y="1878631"/>
            <a:ext cx="2826980" cy="246221"/>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Visualización</a:t>
            </a:r>
            <a:r>
              <a:rPr lang="en-US" sz="1600" dirty="0">
                <a:solidFill>
                  <a:schemeClr val="bg1"/>
                </a:solidFill>
                <a:latin typeface="Arial" panose="020B0604020202020204" pitchFamily="34" charset="0"/>
                <a:cs typeface="Arial" panose="020B0604020202020204" pitchFamily="34" charset="0"/>
              </a:rPr>
              <a:t> de </a:t>
            </a:r>
            <a:r>
              <a:rPr lang="en-US" sz="1600" dirty="0" err="1">
                <a:solidFill>
                  <a:schemeClr val="bg1"/>
                </a:solidFill>
                <a:latin typeface="Arial" panose="020B0604020202020204" pitchFamily="34" charset="0"/>
                <a:cs typeface="Arial" panose="020B0604020202020204" pitchFamily="34" charset="0"/>
              </a:rPr>
              <a:t>Datos</a:t>
            </a:r>
            <a:endParaRPr lang="en-US" sz="1600" dirty="0">
              <a:solidFill>
                <a:schemeClr val="bg1"/>
              </a:solidFill>
              <a:latin typeface="Arial" panose="020B0604020202020204" pitchFamily="34" charset="0"/>
              <a:cs typeface="Arial" panose="020B0604020202020204" pitchFamily="34" charset="0"/>
            </a:endParaRPr>
          </a:p>
        </p:txBody>
      </p:sp>
      <p:sp>
        <p:nvSpPr>
          <p:cNvPr id="15"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4. </a:t>
            </a:r>
            <a:endParaRPr sz="4049" dirty="0">
              <a:solidFill>
                <a:schemeClr val="bg1">
                  <a:lumMod val="85000"/>
                </a:schemeClr>
              </a:solidFill>
            </a:endParaRPr>
          </a:p>
        </p:txBody>
      </p:sp>
    </p:spTree>
    <p:extLst>
      <p:ext uri="{BB962C8B-B14F-4D97-AF65-F5344CB8AC3E}">
        <p14:creationId xmlns:p14="http://schemas.microsoft.com/office/powerpoint/2010/main" val="3228855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a:extLst>
              <a:ext uri="{FF2B5EF4-FFF2-40B4-BE49-F238E27FC236}">
                <a16:creationId xmlns:a16="http://schemas.microsoft.com/office/drawing/2014/main" id="{9B0DCA38-6F2E-465E-AFC9-71AD62CB7A5C}"/>
              </a:ext>
            </a:extLst>
          </p:cNvPr>
          <p:cNvSpPr>
            <a:spLocks noGrp="1"/>
          </p:cNvSpPr>
          <p:nvPr>
            <p:ph idx="4294967295"/>
          </p:nvPr>
        </p:nvSpPr>
        <p:spPr>
          <a:xfrm>
            <a:off x="1701799" y="3143504"/>
            <a:ext cx="5662487" cy="1130300"/>
          </a:xfrm>
          <a:solidFill>
            <a:schemeClr val="bg1">
              <a:lumMod val="95000"/>
            </a:schemeClr>
          </a:solidFill>
        </p:spPr>
        <p:txBody>
          <a:bodyPr anchor="ctr">
            <a:noAutofit/>
          </a:bodyPr>
          <a:lstStyle/>
          <a:p>
            <a:pPr marL="0" indent="0">
              <a:lnSpc>
                <a:spcPct val="100000"/>
              </a:lnSpc>
              <a:spcBef>
                <a:spcPts val="450"/>
              </a:spcBef>
              <a:buClr>
                <a:srgbClr val="193EB0"/>
              </a:buClr>
              <a:buNone/>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①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Capaz</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hacer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que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espectadores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interesen</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endParaRPr>
          </a:p>
          <a:p>
            <a:pPr marL="0" indent="0">
              <a:lnSpc>
                <a:spcPct val="100000"/>
              </a:lnSpc>
              <a:spcBef>
                <a:spcPts val="450"/>
              </a:spcBef>
              <a:buClr>
                <a:srgbClr val="193EB0"/>
              </a:buClr>
              <a:buNone/>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②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Capaz</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ayudar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hacer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un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juicio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rápido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situación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acortando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tiempo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para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obtener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información</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endParaRPr>
          </a:p>
          <a:p>
            <a:pPr marL="0" indent="0">
              <a:lnSpc>
                <a:spcPct val="100000"/>
              </a:lnSpc>
              <a:spcBef>
                <a:spcPts val="450"/>
              </a:spcBef>
              <a:buClr>
                <a:srgbClr val="193EB0"/>
              </a:buClr>
              <a:buNone/>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③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Capaz</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difundir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información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rápidamente</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endParaRPr>
          </a:p>
          <a:p>
            <a:pPr marL="0" indent="0">
              <a:lnSpc>
                <a:spcPct val="100000"/>
              </a:lnSpc>
              <a:spcBef>
                <a:spcPts val="450"/>
              </a:spcBef>
              <a:buClr>
                <a:srgbClr val="193EB0"/>
              </a:buClr>
              <a:buNone/>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④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Capaz</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recordar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durante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más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tiempo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incluso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después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verlos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una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vez</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endParaRPr>
          </a:p>
          <a:p>
            <a:pPr marL="0" indent="0">
              <a:lnSpc>
                <a:spcPct val="100000"/>
              </a:lnSpc>
              <a:spcBef>
                <a:spcPts val="450"/>
              </a:spcBef>
              <a:buClr>
                <a:srgbClr val="193EB0"/>
              </a:buClr>
              <a:buNone/>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⑤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Capaz</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comunicarse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eficazmente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sobre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información</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8" name="그룹 7"/>
          <p:cNvGrpSpPr/>
          <p:nvPr/>
        </p:nvGrpSpPr>
        <p:grpSpPr>
          <a:xfrm>
            <a:off x="1170537" y="333676"/>
            <a:ext cx="6788904" cy="196208"/>
            <a:chOff x="416128" y="447433"/>
            <a:chExt cx="9051872" cy="261611"/>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7433"/>
              <a:ext cx="5824317" cy="236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890">
                <a:spcAft>
                  <a:spcPts val="450"/>
                </a:spcAft>
                <a:defRPr/>
              </a:pPr>
              <a:endParaRPr lang="en-US" altLang="ko-KR" sz="1151"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62822"/>
              <a:ext cx="793539" cy="246222"/>
            </a:xfrm>
            <a:prstGeom prst="rect">
              <a:avLst/>
            </a:prstGeom>
          </p:spPr>
          <p:txBody>
            <a:bodyPr wrap="square" lIns="0" tIns="0" rIns="0" bIns="0">
              <a:spAutoFit/>
            </a:bodyPr>
            <a:lstStyle/>
            <a:p>
              <a:pPr algn="r" defTabSz="342900">
                <a:defRPr/>
              </a:pPr>
              <a:endParaRPr lang="en-US" altLang="ko-KR" sz="1200" b="1" dirty="0">
                <a:solidFill>
                  <a:schemeClr val="bg1">
                    <a:lumMod val="85000"/>
                  </a:schemeClr>
                </a:solidFill>
                <a:latin typeface="Arial" panose="020B0604020202020204" pitchFamily="34" charset="0"/>
                <a:ea typeface="Samsung Sharp Sans Bold" pitchFamily="2" charset="0"/>
                <a:cs typeface="Arial" panose="020B0604020202020204" pitchFamily="34" charset="0"/>
              </a:endParaRPr>
            </a:p>
          </p:txBody>
        </p:sp>
      </p:grpSp>
      <p:sp>
        <p:nvSpPr>
          <p:cNvPr id="11" name="직사각형 10">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Descripción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General de la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Datos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 name="그룹 1"/>
          <p:cNvGrpSpPr/>
          <p:nvPr/>
        </p:nvGrpSpPr>
        <p:grpSpPr>
          <a:xfrm>
            <a:off x="1277541" y="1406159"/>
            <a:ext cx="6588919" cy="323165"/>
            <a:chOff x="558800" y="1874877"/>
            <a:chExt cx="8785225" cy="430886"/>
          </a:xfrm>
        </p:grpSpPr>
        <p:sp>
          <p:nvSpPr>
            <p:cNvPr id="13" name="직사각형 12">
              <a:extLst>
                <a:ext uri="{FF2B5EF4-FFF2-40B4-BE49-F238E27FC236}">
                  <a16:creationId xmlns:a16="http://schemas.microsoft.com/office/drawing/2014/main" id="{A633401E-DFA2-47A0-973C-0BB209200C56}"/>
                </a:ext>
              </a:extLst>
            </p:cNvPr>
            <p:cNvSpPr/>
            <p:nvPr/>
          </p:nvSpPr>
          <p:spPr>
            <a:xfrm>
              <a:off x="558800" y="1886247"/>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A6F143A8-B58B-41D8-B5C2-00BE2CA59021}"/>
                </a:ext>
              </a:extLst>
            </p:cNvPr>
            <p:cNvSpPr/>
            <p:nvPr/>
          </p:nvSpPr>
          <p:spPr>
            <a:xfrm>
              <a:off x="711200" y="1874877"/>
              <a:ext cx="8632825"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 visualización de datos se refiere al proceso de expresar visualmente y entregar resultados de análisis de datos para comprender fácilmente. Es decir, transmite efectivamente la información mostrada en el análisis.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5" name="그룹 14"/>
          <p:cNvGrpSpPr/>
          <p:nvPr/>
        </p:nvGrpSpPr>
        <p:grpSpPr>
          <a:xfrm>
            <a:off x="1277541" y="1819599"/>
            <a:ext cx="6588919" cy="161583"/>
            <a:chOff x="558800" y="1874877"/>
            <a:chExt cx="8785225" cy="215443"/>
          </a:xfrm>
        </p:grpSpPr>
        <p:sp>
          <p:nvSpPr>
            <p:cNvPr id="16" name="직사각형 15">
              <a:extLst>
                <a:ext uri="{FF2B5EF4-FFF2-40B4-BE49-F238E27FC236}">
                  <a16:creationId xmlns:a16="http://schemas.microsoft.com/office/drawing/2014/main" id="{A633401E-DFA2-47A0-973C-0BB209200C56}"/>
                </a:ext>
              </a:extLst>
            </p:cNvPr>
            <p:cNvSpPr/>
            <p:nvPr/>
          </p:nvSpPr>
          <p:spPr>
            <a:xfrm>
              <a:off x="558800" y="1886247"/>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A6F143A8-B58B-41D8-B5C2-00BE2CA59021}"/>
                </a:ext>
              </a:extLst>
            </p:cNvPr>
            <p:cNvSpPr/>
            <p:nvPr/>
          </p:nvSpPr>
          <p:spPr>
            <a:xfrm>
              <a:off x="711200" y="1874877"/>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Para comprender la visualización de datos, primero debe comprender la visualización de la información.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Rectangle 12">
            <a:extLst>
              <a:ext uri="{FF2B5EF4-FFF2-40B4-BE49-F238E27FC236}">
                <a16:creationId xmlns:a16="http://schemas.microsoft.com/office/drawing/2014/main" id="{5296E48C-BECD-404C-B6BC-A35C82E26460}"/>
              </a:ext>
            </a:extLst>
          </p:cNvPr>
          <p:cNvSpPr/>
          <p:nvPr/>
        </p:nvSpPr>
        <p:spPr>
          <a:xfrm>
            <a:off x="1391842" y="2022924"/>
            <a:ext cx="6474618" cy="98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La visualización de la información generalmente significa expresar visualmente datos a gran escala y no cuantitativos utilizando colores, estadísticas (cuadros, gráficos, etc.), imágenes, etc.
Métodos de visualización de información: visualización temporal, visualización de distribución, visualización de relaciones, visualización comparativa, visualización espacial
Efecto de visualización de la información: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508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1">
            <a:extLst>
              <a:ext uri="{FF2B5EF4-FFF2-40B4-BE49-F238E27FC236}">
                <a16:creationId xmlns:a16="http://schemas.microsoft.com/office/drawing/2014/main" id="{2EF05024-07BB-49CA-8A7A-0950F69B28BF}"/>
              </a:ext>
            </a:extLst>
          </p:cNvPr>
          <p:cNvGraphicFramePr>
            <a:graphicFrameLocks noGrp="1"/>
          </p:cNvGraphicFramePr>
          <p:nvPr>
            <p:extLst>
              <p:ext uri="{D42A27DB-BD31-4B8C-83A1-F6EECF244321}">
                <p14:modId xmlns:p14="http://schemas.microsoft.com/office/powerpoint/2010/main" val="630198560"/>
              </p:ext>
            </p:extLst>
          </p:nvPr>
        </p:nvGraphicFramePr>
        <p:xfrm>
          <a:off x="1277541" y="1680310"/>
          <a:ext cx="6588919" cy="1782959"/>
        </p:xfrm>
        <a:graphic>
          <a:graphicData uri="http://schemas.openxmlformats.org/drawingml/2006/table">
            <a:tbl>
              <a:tblPr firstRow="1" bandRow="1">
                <a:tableStyleId>{5940675A-B579-460E-94D1-54222C63F5DA}</a:tableStyleId>
              </a:tblPr>
              <a:tblGrid>
                <a:gridCol w="1862504">
                  <a:extLst>
                    <a:ext uri="{9D8B030D-6E8A-4147-A177-3AD203B41FA5}">
                      <a16:colId xmlns:a16="http://schemas.microsoft.com/office/drawing/2014/main" val="2874597811"/>
                    </a:ext>
                  </a:extLst>
                </a:gridCol>
                <a:gridCol w="4726415">
                  <a:extLst>
                    <a:ext uri="{9D8B030D-6E8A-4147-A177-3AD203B41FA5}">
                      <a16:colId xmlns:a16="http://schemas.microsoft.com/office/drawing/2014/main" val="2121940395"/>
                    </a:ext>
                  </a:extLst>
                </a:gridCol>
              </a:tblGrid>
              <a:tr h="284491">
                <a:tc>
                  <a:txBody>
                    <a:bodyPr/>
                    <a:lstStyle/>
                    <a:p>
                      <a:pPr algn="ctr" latinLnBrk="1"/>
                      <a:r>
                        <a:rPr lang="en-US" altLang="ko-KR" sz="1000" b="0" i="0" dirty="0" err="1">
                          <a:latin typeface="Arial" panose="020B0604020202020204" pitchFamily="34" charset="0"/>
                          <a:ea typeface="SamsungOne 400" panose="020B0503030303020204" pitchFamily="34" charset="0"/>
                        </a:rPr>
                        <a:t>Categoría</a:t>
                      </a:r>
                      <a:endParaRPr lang="ko-KR" altLang="en-US" sz="1000" b="0" i="0" dirty="0">
                        <a:latin typeface="Arial" panose="020B0604020202020204" pitchFamily="34" charset="0"/>
                        <a:ea typeface="+mn-ea"/>
                      </a:endParaRPr>
                    </a:p>
                  </a:txBody>
                  <a:tcPr marL="55703" marR="55703" marT="27852" marB="27852"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0" i="0" dirty="0" err="1">
                          <a:latin typeface="Arial" panose="020B0604020202020204" pitchFamily="34" charset="0"/>
                          <a:ea typeface="SamsungOne 400" panose="020B0503030303020204" pitchFamily="34" charset="0"/>
                        </a:rPr>
                        <a:t>Principales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métodos</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visualización</a:t>
                      </a:r>
                      <a:endParaRPr lang="ko-KR" altLang="en-US" sz="1000" b="0" i="0" dirty="0">
                        <a:latin typeface="Arial" panose="020B0604020202020204" pitchFamily="34" charset="0"/>
                        <a:ea typeface="+mn-ea"/>
                      </a:endParaRPr>
                    </a:p>
                  </a:txBody>
                  <a:tcPr marL="55703" marR="55703" marT="27852" marB="27852"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29101638"/>
                  </a:ext>
                </a:extLst>
              </a:tr>
              <a:tr h="284491">
                <a:tc>
                  <a:txBody>
                    <a:bodyPr/>
                    <a:lstStyle/>
                    <a:p>
                      <a:pPr algn="l" latinLnBrk="1"/>
                      <a:r>
                        <a:rPr lang="en-US" altLang="ko-KR" sz="1000" b="0" i="0" dirty="0" err="1">
                          <a:latin typeface="Arial" panose="020B0604020202020204" pitchFamily="34" charset="0"/>
                          <a:ea typeface="SamsungOne 400" panose="020B0503030303020204" pitchFamily="34" charset="0"/>
                        </a:rPr>
                        <a:t>Visualización</a:t>
                      </a:r>
                      <a:r>
                        <a:rPr lang="en-US" altLang="ko-KR" sz="1000" b="0" i="0" dirty="0">
                          <a:latin typeface="Arial" panose="020B0604020202020204" pitchFamily="34" charset="0"/>
                          <a:ea typeface="SamsungOne 400" panose="020B0503030303020204" pitchFamily="34" charset="0"/>
                        </a:rPr>
                        <a:t> temporal</a:t>
                      </a:r>
                      <a:endParaRPr lang="ko-KR" altLang="en-US" sz="1000" b="0" i="0" dirty="0">
                        <a:latin typeface="Arial" panose="020B0604020202020204" pitchFamily="34" charset="0"/>
                        <a:ea typeface="+mn-ea"/>
                      </a:endParaRPr>
                    </a:p>
                  </a:txBody>
                  <a:tcPr marL="55703" marR="55703" marT="27852" marB="27852"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de barras, </a:t>
                      </a:r>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de barras </a:t>
                      </a:r>
                      <a:r>
                        <a:rPr lang="en-US" altLang="ko-KR" sz="1000" b="0" i="0" dirty="0" err="1">
                          <a:latin typeface="Arial" panose="020B0604020202020204" pitchFamily="34" charset="0"/>
                          <a:ea typeface="SamsungOne 400" panose="020B0503030303020204" pitchFamily="34" charset="0"/>
                        </a:rPr>
                        <a:t>apiladas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de puntos</a:t>
                      </a:r>
                      <a:endParaRPr lang="ko-KR" altLang="en-US" sz="1000" b="0" i="0" dirty="0">
                        <a:latin typeface="Arial" panose="020B0604020202020204" pitchFamily="34" charset="0"/>
                        <a:ea typeface="+mn-ea"/>
                      </a:endParaRPr>
                    </a:p>
                  </a:txBody>
                  <a:tcPr marL="55703" marR="55703" marT="27852" marB="27852"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78990118"/>
                  </a:ext>
                </a:extLst>
              </a:tr>
              <a:tr h="284491">
                <a:tc>
                  <a:txBody>
                    <a:bodyPr/>
                    <a:lstStyle/>
                    <a:p>
                      <a:pPr algn="l" latinLnBrk="1"/>
                      <a:r>
                        <a:rPr lang="en-US" altLang="ko-KR" sz="1000" b="0" i="0" dirty="0" err="1">
                          <a:latin typeface="Arial" panose="020B0604020202020204" pitchFamily="34" charset="0"/>
                          <a:ea typeface="SamsungOne 400" panose="020B0503030303020204" pitchFamily="34" charset="0"/>
                        </a:rPr>
                        <a:t>Visualización</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distribución</a:t>
                      </a:r>
                      <a:endParaRPr lang="ko-KR" altLang="en-US" sz="1000" b="0" i="0" dirty="0">
                        <a:latin typeface="Arial" panose="020B0604020202020204" pitchFamily="34" charset="0"/>
                        <a:ea typeface="+mn-ea"/>
                      </a:endParaRPr>
                    </a:p>
                  </a:txBody>
                  <a:tcPr marL="55703" marR="55703" marT="27852" marB="27852"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circular, </a:t>
                      </a:r>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rosquillas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TreeMap</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continuo </a:t>
                      </a:r>
                      <a:r>
                        <a:rPr lang="en-US" altLang="ko-KR" sz="1000" b="0" i="0" dirty="0" err="1">
                          <a:latin typeface="Arial" panose="020B0604020202020204" pitchFamily="34" charset="0"/>
                          <a:ea typeface="SamsungOne 400" panose="020B0503030303020204" pitchFamily="34" charset="0"/>
                        </a:rPr>
                        <a:t>apilado</a:t>
                      </a:r>
                      <a:endParaRPr lang="ko-KR" altLang="en-US" sz="1000" b="0" i="0" dirty="0">
                        <a:latin typeface="Arial" panose="020B0604020202020204" pitchFamily="34" charset="0"/>
                        <a:ea typeface="+mn-ea"/>
                      </a:endParaRPr>
                    </a:p>
                  </a:txBody>
                  <a:tcPr marL="55703" marR="55703" marT="27852" marB="27852"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96083157"/>
                  </a:ext>
                </a:extLst>
              </a:tr>
              <a:tr h="284491">
                <a:tc>
                  <a:txBody>
                    <a:bodyPr/>
                    <a:lstStyle/>
                    <a:p>
                      <a:pPr algn="l" latinLnBrk="1"/>
                      <a:r>
                        <a:rPr lang="en-US" altLang="ko-KR" sz="1000" b="0" i="0" dirty="0" err="1">
                          <a:latin typeface="Arial" panose="020B0604020202020204" pitchFamily="34" charset="0"/>
                          <a:ea typeface="SamsungOne 400" panose="020B0503030303020204" pitchFamily="34" charset="0"/>
                        </a:rPr>
                        <a:t>Visualización</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relaciones</a:t>
                      </a:r>
                      <a:endParaRPr lang="ko-KR" altLang="en-US" sz="1000" b="0" i="0" dirty="0">
                        <a:latin typeface="Arial" panose="020B0604020202020204" pitchFamily="34" charset="0"/>
                        <a:ea typeface="+mn-ea"/>
                      </a:endParaRPr>
                    </a:p>
                  </a:txBody>
                  <a:tcPr marL="55703" marR="55703" marT="27852" marB="27852"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1000" b="0" i="0" dirty="0" err="1">
                          <a:latin typeface="Arial" panose="020B0604020202020204" pitchFamily="34" charset="0"/>
                          <a:ea typeface="SamsungOne 400" panose="020B0503030303020204" pitchFamily="34" charset="0"/>
                        </a:rPr>
                        <a:t>Diagrama</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dispersión</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Gráfico</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burbujas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Histograma</a:t>
                      </a:r>
                      <a:endParaRPr lang="ko-KR" altLang="en-US" sz="1000" b="0" i="0" dirty="0">
                        <a:latin typeface="Arial" panose="020B0604020202020204" pitchFamily="34" charset="0"/>
                        <a:ea typeface="+mn-ea"/>
                      </a:endParaRPr>
                    </a:p>
                  </a:txBody>
                  <a:tcPr marL="55703" marR="55703" marT="27852" marB="27852"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76188146"/>
                  </a:ext>
                </a:extLst>
              </a:tr>
              <a:tr h="284491">
                <a:tc>
                  <a:txBody>
                    <a:bodyPr/>
                    <a:lstStyle/>
                    <a:p>
                      <a:pPr algn="l" latinLnBrk="1"/>
                      <a:r>
                        <a:rPr lang="en-US" altLang="ko-KR" sz="1000" b="0" i="0" dirty="0" err="1">
                          <a:latin typeface="Arial" panose="020B0604020202020204" pitchFamily="34" charset="0"/>
                          <a:ea typeface="SamsungOne 400" panose="020B0503030303020204" pitchFamily="34" charset="0"/>
                        </a:rPr>
                        <a:t>Visualización</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comparativa</a:t>
                      </a:r>
                      <a:endParaRPr lang="ko-KR" altLang="en-US" sz="1000" b="0" i="0" dirty="0">
                        <a:latin typeface="Arial" panose="020B0604020202020204" pitchFamily="34" charset="0"/>
                        <a:ea typeface="+mn-ea"/>
                      </a:endParaRPr>
                    </a:p>
                  </a:txBody>
                  <a:tcPr marL="55703" marR="55703" marT="27852" marB="27852"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1000" b="0" i="0" dirty="0" err="1">
                          <a:latin typeface="Arial" panose="020B0604020202020204" pitchFamily="34" charset="0"/>
                          <a:ea typeface="SamsungOne 400" panose="020B0503030303020204" pitchFamily="34" charset="0"/>
                        </a:rPr>
                        <a:t>Mapas</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calor</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Mapas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estelares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Coordenadas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paralelas</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Escala</a:t>
                      </a:r>
                      <a:r>
                        <a:rPr lang="en-US" altLang="ko-KR" sz="1000" b="0" i="0" dirty="0">
                          <a:latin typeface="Arial" panose="020B0604020202020204" pitchFamily="34" charset="0"/>
                          <a:ea typeface="SamsungOne 400" panose="020B0503030303020204" pitchFamily="34" charset="0"/>
                        </a:rPr>
                        <a:t> multidimensional</a:t>
                      </a:r>
                      <a:endParaRPr lang="ko-KR" altLang="en-US" sz="1000" b="0" i="0" dirty="0">
                        <a:latin typeface="Arial" panose="020B0604020202020204" pitchFamily="34" charset="0"/>
                        <a:ea typeface="+mn-ea"/>
                      </a:endParaRPr>
                    </a:p>
                  </a:txBody>
                  <a:tcPr marL="55703" marR="55703" marT="27852" marB="27852"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39204452"/>
                  </a:ext>
                </a:extLst>
              </a:tr>
              <a:tr h="284491">
                <a:tc>
                  <a:txBody>
                    <a:bodyPr/>
                    <a:lstStyle/>
                    <a:p>
                      <a:pPr algn="l" latinLnBrk="1"/>
                      <a:r>
                        <a:rPr lang="en-US" altLang="ko-KR" sz="1000" b="0" i="0" dirty="0" err="1">
                          <a:latin typeface="Arial" panose="020B0604020202020204" pitchFamily="34" charset="0"/>
                          <a:ea typeface="SamsungOne 400" panose="020B0503030303020204" pitchFamily="34" charset="0"/>
                        </a:rPr>
                        <a:t>Visualización</a:t>
                      </a:r>
                      <a:r>
                        <a:rPr lang="en-US" altLang="ko-KR" sz="1000" b="0" i="0" dirty="0">
                          <a:latin typeface="Arial" panose="020B0604020202020204" pitchFamily="34" charset="0"/>
                          <a:ea typeface="SamsungOne 400" panose="020B0503030303020204" pitchFamily="34" charset="0"/>
                        </a:rPr>
                        <a:t> </a:t>
                      </a:r>
                      <a:r>
                        <a:rPr lang="en-US" altLang="ko-KR" sz="1000" b="0" i="0" dirty="0" err="1">
                          <a:latin typeface="Arial" panose="020B0604020202020204" pitchFamily="34" charset="0"/>
                          <a:ea typeface="SamsungOne 400" panose="020B0503030303020204" pitchFamily="34" charset="0"/>
                        </a:rPr>
                        <a:t>espacial</a:t>
                      </a:r>
                      <a:endParaRPr lang="ko-KR" altLang="en-US" sz="1000" b="0" i="0" dirty="0">
                        <a:latin typeface="Arial" panose="020B0604020202020204" pitchFamily="34" charset="0"/>
                        <a:ea typeface="+mn-ea"/>
                      </a:endParaRPr>
                    </a:p>
                  </a:txBody>
                  <a:tcPr marL="55703" marR="55703" marT="27852" marB="27852"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1000" b="0" i="0" dirty="0" err="1">
                          <a:latin typeface="Arial" panose="020B0604020202020204" pitchFamily="34" charset="0"/>
                          <a:ea typeface="SamsungOne 400" panose="020B0503030303020204" pitchFamily="34" charset="0"/>
                        </a:rPr>
                        <a:t>Mapeo</a:t>
                      </a:r>
                      <a:r>
                        <a:rPr lang="en-US" altLang="ko-KR" sz="1000" b="0" i="0" dirty="0">
                          <a:latin typeface="Arial" panose="020B0604020202020204" pitchFamily="34" charset="0"/>
                          <a:ea typeface="SamsungOne 400" panose="020B0503030303020204" pitchFamily="34" charset="0"/>
                        </a:rPr>
                        <a:t> de </a:t>
                      </a:r>
                      <a:r>
                        <a:rPr lang="en-US" altLang="ko-KR" sz="1000" b="0" i="0" dirty="0" err="1">
                          <a:latin typeface="Arial" panose="020B0604020202020204" pitchFamily="34" charset="0"/>
                          <a:ea typeface="SamsungOne 400" panose="020B0503030303020204" pitchFamily="34" charset="0"/>
                        </a:rPr>
                        <a:t>mapas</a:t>
                      </a:r>
                      <a:endParaRPr lang="ko-KR" altLang="en-US" sz="1000" b="0" i="0" dirty="0">
                        <a:latin typeface="Arial" panose="020B0604020202020204" pitchFamily="34" charset="0"/>
                        <a:ea typeface="+mn-ea"/>
                      </a:endParaRPr>
                    </a:p>
                  </a:txBody>
                  <a:tcPr marL="55703" marR="55703" marT="27852" marB="27852"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5454167"/>
                  </a:ext>
                </a:extLst>
              </a:tr>
            </a:tbl>
          </a:graphicData>
        </a:graphic>
      </p:graphicFrame>
      <p:grpSp>
        <p:nvGrpSpPr>
          <p:cNvPr id="2" name="그룹 1"/>
          <p:cNvGrpSpPr/>
          <p:nvPr/>
        </p:nvGrpSpPr>
        <p:grpSpPr>
          <a:xfrm>
            <a:off x="1277541" y="1410174"/>
            <a:ext cx="6588919" cy="161583"/>
            <a:chOff x="558800" y="2232686"/>
            <a:chExt cx="8785225" cy="215443"/>
          </a:xfrm>
        </p:grpSpPr>
        <p:sp>
          <p:nvSpPr>
            <p:cNvPr id="10" name="직사각형 9">
              <a:extLst>
                <a:ext uri="{FF2B5EF4-FFF2-40B4-BE49-F238E27FC236}">
                  <a16:creationId xmlns:a16="http://schemas.microsoft.com/office/drawing/2014/main" id="{ECE03B54-C584-45A0-B168-97A5032F678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92CB86E3-B5FA-44E3-B053-F7E9C80F0D72}"/>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Métodos de visualización clave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Descripción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General de la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Datos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6971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067DB7-FDF8-4CE8-A284-AF8FD906A073}"/>
              </a:ext>
            </a:extLst>
          </p:cNvPr>
          <p:cNvSpPr txBox="1"/>
          <p:nvPr/>
        </p:nvSpPr>
        <p:spPr>
          <a:xfrm>
            <a:off x="1366105" y="4395707"/>
            <a:ext cx="3600737" cy="346249"/>
          </a:xfrm>
          <a:prstGeom prst="rect">
            <a:avLst/>
          </a:prstGeom>
          <a:noFill/>
        </p:spPr>
        <p:txBody>
          <a:bodyPr wrap="square">
            <a:spAutoFit/>
          </a:bodyPr>
          <a:lstStyle/>
          <a:p>
            <a:pPr marL="136922" lvl="1">
              <a:spcAft>
                <a:spcPts val="450"/>
              </a:spcAft>
              <a:buClr>
                <a:srgbClr val="193EB0"/>
              </a:buClr>
            </a:pP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[Figure] When do people break up the most </a:t>
            </a:r>
            <a:b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b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(Source: TED_David McCandless - The beauty of data visualization)</a:t>
            </a:r>
            <a:endParaRPr lang="ko-KR" altLang="en-US" sz="82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2" name="TextBox 11">
            <a:extLst>
              <a:ext uri="{FF2B5EF4-FFF2-40B4-BE49-F238E27FC236}">
                <a16:creationId xmlns:a16="http://schemas.microsoft.com/office/drawing/2014/main" id="{8D515C53-3BD3-4604-9172-FD695EE2CEF1}"/>
              </a:ext>
            </a:extLst>
          </p:cNvPr>
          <p:cNvSpPr txBox="1"/>
          <p:nvPr/>
        </p:nvSpPr>
        <p:spPr>
          <a:xfrm>
            <a:off x="4826284" y="3116990"/>
            <a:ext cx="3090255" cy="1393971"/>
          </a:xfrm>
          <a:prstGeom prst="rect">
            <a:avLst/>
          </a:prstGeom>
          <a:noFill/>
        </p:spPr>
        <p:txBody>
          <a:bodyPr wrap="square">
            <a:spAutoFit/>
          </a:bodyPr>
          <a:lstStyle/>
          <a:p>
            <a:pPr marL="136922" lvl="1" indent="-136922" fontAlgn="base" latinLnBrk="0">
              <a:spcBef>
                <a:spcPct val="0"/>
              </a:spcBef>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Are there any exceptions due to special events?</a:t>
            </a:r>
          </a:p>
          <a:p>
            <a:pPr marL="136922" lvl="1" indent="-136922" fontAlgn="base" latinLnBrk="0">
              <a:spcBef>
                <a:spcPct val="0"/>
              </a:spcBef>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Are there any sections that stand out in particular?</a:t>
            </a:r>
          </a:p>
          <a:p>
            <a:pPr marL="136922" lvl="1" indent="-136922" fontAlgn="base" latinLnBrk="0">
              <a:spcBef>
                <a:spcPct val="0"/>
              </a:spcBef>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Are there any sharp changes (points of increase or decrease)?</a:t>
            </a:r>
          </a:p>
          <a:p>
            <a:pPr marL="136922" lvl="1" indent="-136922" fontAlgn="base" latinLnBrk="0">
              <a:spcBef>
                <a:spcPct val="0"/>
              </a:spcBef>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Are there certain patterns?</a:t>
            </a:r>
          </a:p>
          <a:p>
            <a:pPr marL="267891" lvl="1" indent="-130969" fontAlgn="base">
              <a:spcBef>
                <a:spcPct val="0"/>
              </a:spcBef>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Data analyst's eyes and judgment are required</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a:p>
            <a:pPr marL="0" lvl="1" algn="ctr" fontAlgn="base" latinLnBrk="0">
              <a:spcBef>
                <a:spcPct val="0"/>
              </a:spcBef>
              <a:spcAft>
                <a:spcPts val="450"/>
              </a:spcAft>
              <a:buClr>
                <a:srgbClr val="193EB0"/>
              </a:buClr>
            </a:pP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19" name="그룹 18"/>
          <p:cNvGrpSpPr/>
          <p:nvPr/>
        </p:nvGrpSpPr>
        <p:grpSpPr>
          <a:xfrm>
            <a:off x="1277541" y="1410174"/>
            <a:ext cx="6588919" cy="161583"/>
            <a:chOff x="558800" y="2232686"/>
            <a:chExt cx="8785225" cy="215443"/>
          </a:xfrm>
        </p:grpSpPr>
        <p:sp>
          <p:nvSpPr>
            <p:cNvPr id="20" name="직사각형 19">
              <a:extLst>
                <a:ext uri="{FF2B5EF4-FFF2-40B4-BE49-F238E27FC236}">
                  <a16:creationId xmlns:a16="http://schemas.microsoft.com/office/drawing/2014/main" id="{ECE03B54-C584-45A0-B168-97A5032F678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92CB86E3-B5FA-44E3-B053-F7E9C80F0D72}"/>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temporal</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3" name="Rectangle 12">
            <a:extLst>
              <a:ext uri="{FF2B5EF4-FFF2-40B4-BE49-F238E27FC236}">
                <a16:creationId xmlns:a16="http://schemas.microsoft.com/office/drawing/2014/main" id="{5296E48C-BECD-404C-B6BC-A35C82E26460}"/>
              </a:ext>
            </a:extLst>
          </p:cNvPr>
          <p:cNvSpPr/>
          <p:nvPr/>
        </p:nvSpPr>
        <p:spPr>
          <a:xfrm>
            <a:off x="1391842" y="1571756"/>
            <a:ext cx="6474618" cy="120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Data about time is very natural to us. The most characteristic of data related to time, time series data, is the trend tendency.</a:t>
            </a: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Over time people change their minds, demographics change, and businesses expand.</a:t>
            </a:r>
          </a:p>
          <a:p>
            <a:pPr marL="267891" lvl="1" indent="-130969">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If you measure and record how much these changes have occurred, it becomes time series data.</a:t>
            </a:r>
          </a:p>
          <a:p>
            <a:pPr marL="267891" lvl="1" indent="-130969">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Finding patterns of change requires seeing the whole picture rather than individual data. Rather than telling the meaning of only one value in one section, considering the context, a more meaningful story can be delivered.</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6" name="그룹 5"/>
          <p:cNvGrpSpPr/>
          <p:nvPr/>
        </p:nvGrpSpPr>
        <p:grpSpPr>
          <a:xfrm>
            <a:off x="1508481" y="2806930"/>
            <a:ext cx="3309071" cy="1565806"/>
            <a:chOff x="866719" y="3839014"/>
            <a:chExt cx="4412095" cy="2087741"/>
          </a:xfrm>
        </p:grpSpPr>
        <p:pic>
          <p:nvPicPr>
            <p:cNvPr id="5" name="그림 4">
              <a:extLst>
                <a:ext uri="{FF2B5EF4-FFF2-40B4-BE49-F238E27FC236}">
                  <a16:creationId xmlns:a16="http://schemas.microsoft.com/office/drawing/2014/main" id="{615BE5EF-D112-47D4-996D-DFF62111B00F}"/>
                </a:ext>
              </a:extLst>
            </p:cNvPr>
            <p:cNvPicPr>
              <a:picLocks noChangeAspect="1"/>
            </p:cNvPicPr>
            <p:nvPr/>
          </p:nvPicPr>
          <p:blipFill rotWithShape="1">
            <a:blip r:embed="rId3">
              <a:extLst>
                <a:ext uri="{28A0092B-C50C-407E-A947-70E740481C1C}">
                  <a14:useLocalDpi xmlns:a14="http://schemas.microsoft.com/office/drawing/2010/main" val="0"/>
                </a:ext>
              </a:extLst>
            </a:blip>
            <a:srcRect t="18384"/>
            <a:stretch/>
          </p:blipFill>
          <p:spPr>
            <a:xfrm>
              <a:off x="866719" y="4158343"/>
              <a:ext cx="4412095" cy="1768412"/>
            </a:xfrm>
            <a:prstGeom prst="rect">
              <a:avLst/>
            </a:prstGeom>
          </p:spPr>
        </p:pic>
        <p:sp>
          <p:nvSpPr>
            <p:cNvPr id="13" name="TextBox 12">
              <a:extLst>
                <a:ext uri="{FF2B5EF4-FFF2-40B4-BE49-F238E27FC236}">
                  <a16:creationId xmlns:a16="http://schemas.microsoft.com/office/drawing/2014/main" id="{BF6948D4-821D-4F3E-A646-2AC7C92F4096}"/>
                </a:ext>
              </a:extLst>
            </p:cNvPr>
            <p:cNvSpPr txBox="1"/>
            <p:nvPr/>
          </p:nvSpPr>
          <p:spPr>
            <a:xfrm>
              <a:off x="1813470" y="4531215"/>
              <a:ext cx="3303468" cy="307776"/>
            </a:xfrm>
            <a:prstGeom prst="rect">
              <a:avLst/>
            </a:prstGeom>
            <a:noFill/>
          </p:spPr>
          <p:txBody>
            <a:bodyPr wrap="none" rtlCol="0">
              <a:spAutoFit/>
            </a:bodyPr>
            <a:lstStyle/>
            <a:p>
              <a:pPr marL="136922" lvl="1">
                <a:spcAft>
                  <a:spcPts val="450"/>
                </a:spcAft>
                <a:buClr>
                  <a:srgbClr val="193EB0"/>
                </a:buClr>
              </a:pPr>
              <a:r>
                <a:rPr lang="en-US" altLang="ko-KR" sz="900" dirty="0">
                  <a:solidFill>
                    <a:srgbClr val="1429A0"/>
                  </a:solidFill>
                  <a:latin typeface="Arial" panose="020B0604020202020204" pitchFamily="34" charset="0"/>
                  <a:ea typeface="SamsungOne 400" panose="020B0503030303020204" pitchFamily="34" charset="0"/>
                </a:rPr>
                <a:t>If you divide it into month → week → day?</a:t>
              </a:r>
              <a:endParaRPr lang="ko-KR" altLang="en-US" sz="900" dirty="0">
                <a:solidFill>
                  <a:srgbClr val="1429A0"/>
                </a:solidFill>
                <a:latin typeface="Arial" panose="020B0604020202020204" pitchFamily="34" charset="0"/>
                <a:ea typeface="SamsungOne 400" panose="020B0503030303020204" pitchFamily="34" charset="0"/>
              </a:endParaRPr>
            </a:p>
          </p:txBody>
        </p:sp>
        <p:sp>
          <p:nvSpPr>
            <p:cNvPr id="3" name="TextBox 2"/>
            <p:cNvSpPr txBox="1"/>
            <p:nvPr/>
          </p:nvSpPr>
          <p:spPr>
            <a:xfrm>
              <a:off x="2048370" y="3839014"/>
              <a:ext cx="2005251" cy="461665"/>
            </a:xfrm>
            <a:prstGeom prst="rect">
              <a:avLst/>
            </a:prstGeom>
            <a:noFill/>
          </p:spPr>
          <p:txBody>
            <a:bodyPr wrap="none" rtlCol="0">
              <a:spAutoFit/>
            </a:bodyPr>
            <a:lstStyle/>
            <a:p>
              <a:pPr algn="ct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Peak Break-Up Times</a:t>
              </a:r>
              <a:b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br>
              <a:r>
                <a:rPr lang="en-US" altLang="ko-KR" sz="600" dirty="0">
                  <a:solidFill>
                    <a:schemeClr val="tx1">
                      <a:lumMod val="85000"/>
                      <a:lumOff val="15000"/>
                    </a:schemeClr>
                  </a:solidFill>
                  <a:latin typeface="Arial" panose="020B0604020202020204" pitchFamily="34" charset="0"/>
                  <a:ea typeface="SamsungOne 400" panose="020B0503030303020204" pitchFamily="34" charset="0"/>
                </a:rPr>
                <a:t>According to Facebook status updates</a:t>
              </a:r>
              <a:endParaRPr lang="ko-KR" altLang="en-US" sz="6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4" name="직사각형 3"/>
            <p:cNvSpPr/>
            <p:nvPr/>
          </p:nvSpPr>
          <p:spPr>
            <a:xfrm>
              <a:off x="878114" y="4296229"/>
              <a:ext cx="4345762" cy="1624548"/>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417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277541" y="1436473"/>
            <a:ext cx="6588919" cy="1598220"/>
            <a:chOff x="558800" y="1915298"/>
            <a:chExt cx="8785225" cy="2130959"/>
          </a:xfrm>
        </p:grpSpPr>
        <p:grpSp>
          <p:nvGrpSpPr>
            <p:cNvPr id="18" name="그룹 17">
              <a:extLst>
                <a:ext uri="{FF2B5EF4-FFF2-40B4-BE49-F238E27FC236}">
                  <a16:creationId xmlns:a16="http://schemas.microsoft.com/office/drawing/2014/main" id="{D1AE0A34-FB12-4C8F-9D9C-8D719122936F}"/>
                </a:ext>
              </a:extLst>
            </p:cNvPr>
            <p:cNvGrpSpPr/>
            <p:nvPr/>
          </p:nvGrpSpPr>
          <p:grpSpPr>
            <a:xfrm>
              <a:off x="558800" y="2234551"/>
              <a:ext cx="8299765" cy="215443"/>
              <a:chOff x="1027113" y="2045625"/>
              <a:chExt cx="8299765" cy="215443"/>
            </a:xfrm>
          </p:grpSpPr>
          <p:sp>
            <p:nvSpPr>
              <p:cNvPr id="19" name="직사각형 18">
                <a:extLst>
                  <a:ext uri="{FF2B5EF4-FFF2-40B4-BE49-F238E27FC236}">
                    <a16:creationId xmlns:a16="http://schemas.microsoft.com/office/drawing/2014/main" id="{380F6B1E-183B-4520-B7AB-17EF0FC7A4F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C806C5E4-73A7-4F2B-B78B-43FBEEBD989E}"/>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1" name="그룹 20">
              <a:extLst>
                <a:ext uri="{FF2B5EF4-FFF2-40B4-BE49-F238E27FC236}">
                  <a16:creationId xmlns:a16="http://schemas.microsoft.com/office/drawing/2014/main" id="{DC9C2935-09A1-4718-BF0B-BCC876429E9A}"/>
                </a:ext>
              </a:extLst>
            </p:cNvPr>
            <p:cNvGrpSpPr/>
            <p:nvPr/>
          </p:nvGrpSpPr>
          <p:grpSpPr>
            <a:xfrm>
              <a:off x="558800" y="2553804"/>
              <a:ext cx="4561119" cy="215443"/>
              <a:chOff x="1027113" y="2045625"/>
              <a:chExt cx="4561119" cy="215443"/>
            </a:xfrm>
          </p:grpSpPr>
          <p:sp>
            <p:nvSpPr>
              <p:cNvPr id="22" name="직사각형 21">
                <a:extLst>
                  <a:ext uri="{FF2B5EF4-FFF2-40B4-BE49-F238E27FC236}">
                    <a16:creationId xmlns:a16="http://schemas.microsoft.com/office/drawing/2014/main" id="{1D843166-A619-4522-971C-C02B3C096EE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5187A534-883E-4C09-8BCB-59A9BC137F06}"/>
                  </a:ext>
                </a:extLst>
              </p:cNvPr>
              <p:cNvSpPr/>
              <p:nvPr/>
            </p:nvSpPr>
            <p:spPr>
              <a:xfrm>
                <a:off x="1179514" y="2045625"/>
                <a:ext cx="4408718"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Operación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5" name="그룹 24">
              <a:extLst>
                <a:ext uri="{FF2B5EF4-FFF2-40B4-BE49-F238E27FC236}">
                  <a16:creationId xmlns:a16="http://schemas.microsoft.com/office/drawing/2014/main" id="{D3CC8BB4-4DE6-4338-962E-974CE6D74076}"/>
                </a:ext>
              </a:extLst>
            </p:cNvPr>
            <p:cNvGrpSpPr/>
            <p:nvPr/>
          </p:nvGrpSpPr>
          <p:grpSpPr>
            <a:xfrm>
              <a:off x="558800" y="2873057"/>
              <a:ext cx="8299765" cy="215443"/>
              <a:chOff x="1027113" y="2045625"/>
              <a:chExt cx="8299765" cy="215443"/>
            </a:xfrm>
          </p:grpSpPr>
          <p:sp>
            <p:nvSpPr>
              <p:cNvPr id="26" name="직사각형 25">
                <a:extLst>
                  <a:ext uri="{FF2B5EF4-FFF2-40B4-BE49-F238E27FC236}">
                    <a16:creationId xmlns:a16="http://schemas.microsoft.com/office/drawing/2014/main" id="{3FBD80BA-0652-45C4-A6A6-BB764B8BE67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FDD5A2AC-024E-4316-8063-0C5654568D4F}"/>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Identificador de solicitud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8" name="그룹 27">
              <a:extLst>
                <a:ext uri="{FF2B5EF4-FFF2-40B4-BE49-F238E27FC236}">
                  <a16:creationId xmlns:a16="http://schemas.microsoft.com/office/drawing/2014/main" id="{07EB26C4-083D-4216-A19C-E90F9DE5C112}"/>
                </a:ext>
              </a:extLst>
            </p:cNvPr>
            <p:cNvGrpSpPr/>
            <p:nvPr/>
          </p:nvGrpSpPr>
          <p:grpSpPr>
            <a:xfrm>
              <a:off x="558800" y="3192310"/>
              <a:ext cx="8299765" cy="215443"/>
              <a:chOff x="1027113" y="2045625"/>
              <a:chExt cx="8299765" cy="215443"/>
            </a:xfrm>
          </p:grpSpPr>
          <p:sp>
            <p:nvSpPr>
              <p:cNvPr id="29" name="직사각형 28">
                <a:extLst>
                  <a:ext uri="{FF2B5EF4-FFF2-40B4-BE49-F238E27FC236}">
                    <a16:creationId xmlns:a16="http://schemas.microsoft.com/office/drawing/2014/main" id="{D04A7293-5148-4465-B8EE-4BFC89B9CAF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0" name="직사각형 29">
                <a:extLst>
                  <a:ext uri="{FF2B5EF4-FFF2-40B4-BE49-F238E27FC236}">
                    <a16:creationId xmlns:a16="http://schemas.microsoft.com/office/drawing/2014/main" id="{51078FB1-940B-4BB2-B841-57AC473D56F7}"/>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Contenido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0" name="그룹 39">
              <a:extLst>
                <a:ext uri="{FF2B5EF4-FFF2-40B4-BE49-F238E27FC236}">
                  <a16:creationId xmlns:a16="http://schemas.microsoft.com/office/drawing/2014/main" id="{3C101B5D-41AF-41FD-96FD-8655E9A1408D}"/>
                </a:ext>
              </a:extLst>
            </p:cNvPr>
            <p:cNvGrpSpPr/>
            <p:nvPr/>
          </p:nvGrpSpPr>
          <p:grpSpPr>
            <a:xfrm>
              <a:off x="558800" y="3511563"/>
              <a:ext cx="8299765" cy="215443"/>
              <a:chOff x="1027113" y="2045625"/>
              <a:chExt cx="8299765" cy="215443"/>
            </a:xfrm>
          </p:grpSpPr>
          <p:sp>
            <p:nvSpPr>
              <p:cNvPr id="44" name="직사각형 43">
                <a:extLst>
                  <a:ext uri="{FF2B5EF4-FFF2-40B4-BE49-F238E27FC236}">
                    <a16:creationId xmlns:a16="http://schemas.microsoft.com/office/drawing/2014/main" id="{B76BE9B7-0706-469E-803F-79AAD0980A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6" name="직사각형 45">
                <a:extLst>
                  <a:ext uri="{FF2B5EF4-FFF2-40B4-BE49-F238E27FC236}">
                    <a16:creationId xmlns:a16="http://schemas.microsoft.com/office/drawing/2014/main" id="{41095D98-2DCF-4616-9FA8-BA7416E9C78E}"/>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Tipo de recurso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1" name="그룹 40">
              <a:extLst>
                <a:ext uri="{FF2B5EF4-FFF2-40B4-BE49-F238E27FC236}">
                  <a16:creationId xmlns:a16="http://schemas.microsoft.com/office/drawing/2014/main" id="{8367A2EE-4780-4FFE-9F66-727AFCB030EB}"/>
                </a:ext>
              </a:extLst>
            </p:cNvPr>
            <p:cNvGrpSpPr/>
            <p:nvPr/>
          </p:nvGrpSpPr>
          <p:grpSpPr>
            <a:xfrm>
              <a:off x="558800" y="3830814"/>
              <a:ext cx="8299765" cy="215443"/>
              <a:chOff x="1027113" y="2045625"/>
              <a:chExt cx="8299765" cy="215443"/>
            </a:xfrm>
          </p:grpSpPr>
          <p:sp>
            <p:nvSpPr>
              <p:cNvPr id="42" name="직사각형 41">
                <a:extLst>
                  <a:ext uri="{FF2B5EF4-FFF2-40B4-BE49-F238E27FC236}">
                    <a16:creationId xmlns:a16="http://schemas.microsoft.com/office/drawing/2014/main" id="{47D4C754-87BC-4BC4-9FE4-150B78E86C4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3" name="직사각형 42">
                <a:extLst>
                  <a:ext uri="{FF2B5EF4-FFF2-40B4-BE49-F238E27FC236}">
                    <a16:creationId xmlns:a16="http://schemas.microsoft.com/office/drawing/2014/main" id="{ED577EE9-1BBB-4433-B94F-51E390DFFB22}"/>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Tipo de respuesta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5" name="그룹 34">
              <a:extLst>
                <a:ext uri="{FF2B5EF4-FFF2-40B4-BE49-F238E27FC236}">
                  <a16:creationId xmlns:a16="http://schemas.microsoft.com/office/drawing/2014/main" id="{998BF9D9-0286-470D-9DCF-CD62AEBECC4F}"/>
                </a:ext>
              </a:extLst>
            </p:cNvPr>
            <p:cNvGrpSpPr/>
            <p:nvPr/>
          </p:nvGrpSpPr>
          <p:grpSpPr>
            <a:xfrm>
              <a:off x="558800" y="1915298"/>
              <a:ext cx="8785225" cy="215443"/>
              <a:chOff x="1027113" y="2045625"/>
              <a:chExt cx="8785225" cy="215443"/>
            </a:xfrm>
          </p:grpSpPr>
          <p:sp>
            <p:nvSpPr>
              <p:cNvPr id="36" name="직사각형 35">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7" name="직사각형 36">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sp>
        <p:nvSpPr>
          <p:cNvPr id="38" name="직사각형 3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Parámetros de solicitud (1/3)</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9012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277541" y="1406244"/>
            <a:ext cx="6588919" cy="161583"/>
            <a:chOff x="558800" y="2232686"/>
            <a:chExt cx="8785225" cy="215443"/>
          </a:xfrm>
        </p:grpSpPr>
        <p:sp>
          <p:nvSpPr>
            <p:cNvPr id="12" name="직사각형 11">
              <a:extLst>
                <a:ext uri="{FF2B5EF4-FFF2-40B4-BE49-F238E27FC236}">
                  <a16:creationId xmlns:a16="http://schemas.microsoft.com/office/drawing/2014/main" id="{75D88EFC-1BC6-4BE6-893B-332B2F2C7EA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56E84852-E0A7-4D6A-BF0E-297BCFA08623}"/>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de distribución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1" name="Rectangle 12">
            <a:extLst>
              <a:ext uri="{FF2B5EF4-FFF2-40B4-BE49-F238E27FC236}">
                <a16:creationId xmlns:a16="http://schemas.microsoft.com/office/drawing/2014/main" id="{5296E48C-BECD-404C-B6BC-A35C82E26460}"/>
              </a:ext>
            </a:extLst>
          </p:cNvPr>
          <p:cNvSpPr/>
          <p:nvPr/>
        </p:nvSpPr>
        <p:spPr>
          <a:xfrm>
            <a:off x="1391842" y="1571756"/>
            <a:ext cx="6474618" cy="1542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Los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proporcionales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similares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series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temporales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división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proporcionales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clasificación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subclasificación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ramas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7891" lvl="1" indent="-130969" fontAlgn="base" latinLnBrk="0">
              <a:spcBef>
                <a:spcPct val="0"/>
              </a:spcBef>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ramas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Significa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posibles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elecciones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consecuencias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Características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generales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Máximo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Mínimo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Distribución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global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a:t>
            </a:r>
          </a:p>
          <a:p>
            <a:pPr marL="136922" lvl="1"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tratamos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expresar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distribución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calorías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comida,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alimentos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consumieron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calorías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alimentos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consumieron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calorías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corresponden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máximo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mínimo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verifica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calorías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consumen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uniformemente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varios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nutrientes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grasas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proteínas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carbohidratos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ingesta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depende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algún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nutriente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observar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distribución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general..</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24792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067DB7-FDF8-4CE8-A284-AF8FD906A073}"/>
              </a:ext>
            </a:extLst>
          </p:cNvPr>
          <p:cNvSpPr txBox="1"/>
          <p:nvPr/>
        </p:nvSpPr>
        <p:spPr>
          <a:xfrm>
            <a:off x="5574353" y="4239520"/>
            <a:ext cx="2271962" cy="641458"/>
          </a:xfrm>
          <a:prstGeom prst="rect">
            <a:avLst/>
          </a:prstGeom>
          <a:noFill/>
        </p:spPr>
        <p:txBody>
          <a:bodyPr wrap="square">
            <a:spAutoFit/>
          </a:bodyPr>
          <a:lstStyle/>
          <a:p>
            <a:pPr marL="0" lvl="1">
              <a:spcAft>
                <a:spcPts val="450"/>
              </a:spcAft>
              <a:buClr>
                <a:srgbClr val="193EB0"/>
              </a:buClr>
            </a:pPr>
            <a:r>
              <a:rPr lang="en-US" altLang="ko-KR" sz="788">
                <a:solidFill>
                  <a:schemeClr val="tx1">
                    <a:lumMod val="85000"/>
                    <a:lumOff val="15000"/>
                  </a:schemeClr>
                </a:solidFill>
                <a:latin typeface="Arial" panose="020B0604020202020204" pitchFamily="34" charset="0"/>
                <a:ea typeface="SamsungOne 400" panose="020B0503030303020204" pitchFamily="34" charset="0"/>
              </a:rPr>
              <a:t>[Figura] Gasto mundial de mil millones de dólares 
(Fuente: TED_David McCandless - La belleza de la visualización de datos)</a:t>
            </a:r>
            <a:endParaRPr lang="en-US" altLang="ko-KR" sz="788"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C7D49484-2913-4598-BDDA-3224189A0209}"/>
              </a:ext>
            </a:extLst>
          </p:cNvPr>
          <p:cNvSpPr txBox="1"/>
          <p:nvPr/>
        </p:nvSpPr>
        <p:spPr>
          <a:xfrm>
            <a:off x="5461228" y="1680979"/>
            <a:ext cx="2498213" cy="1051570"/>
          </a:xfrm>
          <a:prstGeom prst="rect">
            <a:avLst/>
          </a:prstGeom>
          <a:noFill/>
        </p:spPr>
        <p:txBody>
          <a:bodyPr wrap="square">
            <a:spAutoFit/>
          </a:bodyPr>
          <a:lstStyle/>
          <a:p>
            <a:pPr marL="136922" lvl="1" indent="-136922" fontAlgn="base" latinLnBrk="0">
              <a:spcBef>
                <a:spcPct val="0"/>
              </a:spcBef>
              <a:spcAft>
                <a:spcPts val="450"/>
              </a:spcAft>
              <a:buClr>
                <a:srgbClr val="193EB0"/>
              </a:buClr>
              <a:buFont typeface="Arial" panose="020B0604020202020204" pitchFamily="34" charset="0"/>
              <a:buChar char="•"/>
            </a:pPr>
            <a:r>
              <a:rPr lang="en-US" altLang="ko-KR" sz="900">
                <a:solidFill>
                  <a:schemeClr val="tx1">
                    <a:lumMod val="85000"/>
                    <a:lumOff val="15000"/>
                  </a:schemeClr>
                </a:solidFill>
                <a:latin typeface="Arial" panose="020B0604020202020204" pitchFamily="34" charset="0"/>
                <a:ea typeface="SamsungOne 400" panose="020B0503030303020204" pitchFamily="34" charset="0"/>
              </a:rPr>
              <a:t>Un diagrama de mapa de árbol que muestra cómo y por qué se gastan miles de millones de dólares
Tamaño - tamaño del gasto
Color - motivo de gasto (púrpura: disputa, rojo: donación, verde: ingreso)</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830D6A95-C51C-4615-8A12-248F8A44A9A2}"/>
              </a:ext>
            </a:extLst>
          </p:cNvPr>
          <p:cNvSpPr txBox="1"/>
          <p:nvPr/>
        </p:nvSpPr>
        <p:spPr>
          <a:xfrm>
            <a:off x="5597610" y="2845701"/>
            <a:ext cx="2375137" cy="923330"/>
          </a:xfrm>
          <a:prstGeom prst="rect">
            <a:avLst/>
          </a:prstGeom>
          <a:solidFill>
            <a:schemeClr val="bg1">
              <a:lumMod val="95000"/>
            </a:schemeClr>
          </a:solidFill>
        </p:spPr>
        <p:txBody>
          <a:bodyPr wrap="square">
            <a:spAutoFit/>
          </a:bodyPr>
          <a:lstStyle/>
          <a:p>
            <a:pPr marL="0" lvl="1" fontAlgn="base" latinLnBrk="0">
              <a:spcBef>
                <a:spcPct val="0"/>
              </a:spcBef>
              <a:spcAft>
                <a:spcPts val="450"/>
              </a:spcAft>
              <a:buClr>
                <a:srgbClr val="193EB0"/>
              </a:buClr>
            </a:pPr>
            <a:r>
              <a:rPr lang="en-US" altLang="ko-KR" sz="900">
                <a:solidFill>
                  <a:schemeClr val="tx1">
                    <a:lumMod val="85000"/>
                    <a:lumOff val="15000"/>
                  </a:schemeClr>
                </a:solidFill>
                <a:latin typeface="Arial" panose="020B0604020202020204" pitchFamily="34" charset="0"/>
                <a:ea typeface="SamsungOne 400" panose="020B0503030303020204" pitchFamily="34" charset="0"/>
              </a:rPr>
              <a:t>Mediante el uso del gráfico de mapa de árbol, es posible comprender la información de distribución a través del tamaño del rectángulo, y comparar y analizar la distribución entre subclasificaciones a través del color.</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277541" y="1406244"/>
            <a:ext cx="6588919" cy="161583"/>
            <a:chOff x="558800" y="2232686"/>
            <a:chExt cx="8785225" cy="215443"/>
          </a:xfrm>
        </p:grpSpPr>
        <p:sp>
          <p:nvSpPr>
            <p:cNvPr id="12" name="직사각형 11">
              <a:extLst>
                <a:ext uri="{FF2B5EF4-FFF2-40B4-BE49-F238E27FC236}">
                  <a16:creationId xmlns:a16="http://schemas.microsoft.com/office/drawing/2014/main" id="{75D88EFC-1BC6-4BE6-893B-332B2F2C7EA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56E84852-E0A7-4D6A-BF0E-297BCFA08623}"/>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de distribución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541" y="1680979"/>
            <a:ext cx="4101703" cy="2939699"/>
          </a:xfrm>
          <a:prstGeom prst="rect">
            <a:avLst/>
          </a:prstGeom>
        </p:spPr>
      </p:pic>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5971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a:off x="1277541" y="1406015"/>
            <a:ext cx="6588919" cy="161583"/>
            <a:chOff x="558800" y="2232686"/>
            <a:chExt cx="8785225" cy="215443"/>
          </a:xfrm>
        </p:grpSpPr>
        <p:sp>
          <p:nvSpPr>
            <p:cNvPr id="20" name="직사각형 19">
              <a:extLst>
                <a:ext uri="{FF2B5EF4-FFF2-40B4-BE49-F238E27FC236}">
                  <a16:creationId xmlns:a16="http://schemas.microsoft.com/office/drawing/2014/main" id="{75D88EFC-1BC6-4BE6-893B-332B2F2C7EA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56E84852-E0A7-4D6A-BF0E-297BCFA08623}"/>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de relaciones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3" name="Rectangle 12">
            <a:extLst>
              <a:ext uri="{FF2B5EF4-FFF2-40B4-BE49-F238E27FC236}">
                <a16:creationId xmlns:a16="http://schemas.microsoft.com/office/drawing/2014/main" id="{5296E48C-BECD-404C-B6BC-A35C82E26460}"/>
              </a:ext>
            </a:extLst>
          </p:cNvPr>
          <p:cNvSpPr/>
          <p:nvPr/>
        </p:nvSpPr>
        <p:spPr>
          <a:xfrm>
            <a:off x="1391842" y="1576833"/>
            <a:ext cx="6474618" cy="141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09274" indent="-109274" algn="just">
              <a:spcAft>
                <a:spcPts val="450"/>
              </a:spcAft>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estadística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estudio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encontrar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entre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¿Hay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alguna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similitud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entre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grupos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Qué</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subgrupos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dentro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grupo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Entre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estadística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conocida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mucho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correlación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7891" lvl="1" indent="-130969">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correlación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refiere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relación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altura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peso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general,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alto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tiende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pesar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veces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alto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pero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con bajo peso).</a:t>
            </a:r>
          </a:p>
          <a:p>
            <a:pPr marL="110241" indent="-110241" algn="just">
              <a:spcAft>
                <a:spcPts val="450"/>
              </a:spcAft>
              <a:buFont typeface="Arial" panose="020B0604020202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figura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mejor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muestra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burbujas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siguiente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ejemplo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expresa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frecuencia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delitos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Unidos, y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entre las cuatro variables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entender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vistazo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1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63807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067DB7-FDF8-4CE8-A284-AF8FD906A073}"/>
              </a:ext>
            </a:extLst>
          </p:cNvPr>
          <p:cNvSpPr txBox="1"/>
          <p:nvPr/>
        </p:nvSpPr>
        <p:spPr>
          <a:xfrm>
            <a:off x="1435874" y="4434652"/>
            <a:ext cx="2630825" cy="334835"/>
          </a:xfrm>
          <a:prstGeom prst="rect">
            <a:avLst/>
          </a:prstGeom>
          <a:noFill/>
        </p:spPr>
        <p:txBody>
          <a:bodyPr wrap="square">
            <a:spAutoFit/>
          </a:bodyPr>
          <a:lstStyle/>
          <a:p>
            <a:pPr marL="0" lvl="1">
              <a:spcAft>
                <a:spcPts val="450"/>
              </a:spcAft>
              <a:buClr>
                <a:srgbClr val="193EB0"/>
              </a:buClr>
            </a:pPr>
            <a:r>
              <a:rPr lang="en-US" altLang="ko-KR" sz="788">
                <a:solidFill>
                  <a:schemeClr val="tx1">
                    <a:lumMod val="85000"/>
                    <a:lumOff val="15000"/>
                  </a:schemeClr>
                </a:solidFill>
                <a:latin typeface="Arial" panose="020B0604020202020204" pitchFamily="34" charset="0"/>
                <a:ea typeface="SamsungOne 400" panose="020B0503030303020204" pitchFamily="34" charset="0"/>
              </a:rPr>
              <a:t>[Figura] Frecuencia de asesinatos y delitos por estado</a:t>
            </a:r>
            <a:br>
              <a:rPr lang="en-US" altLang="ko-KR" sz="788">
                <a:solidFill>
                  <a:schemeClr val="tx1">
                    <a:lumMod val="85000"/>
                    <a:lumOff val="15000"/>
                  </a:schemeClr>
                </a:solidFill>
                <a:latin typeface="Arial" panose="020B0604020202020204" pitchFamily="34" charset="0"/>
                <a:ea typeface="SamsungOne 400" panose="020B0503030303020204" pitchFamily="34" charset="0"/>
              </a:rPr>
            </a:br>
            <a:r>
              <a:rPr lang="en-US" altLang="ko-KR" sz="788">
                <a:solidFill>
                  <a:schemeClr val="tx1">
                    <a:lumMod val="85000"/>
                    <a:lumOff val="15000"/>
                  </a:schemeClr>
                </a:solidFill>
                <a:latin typeface="Arial" panose="020B0604020202020204" pitchFamily="34" charset="0"/>
                <a:ea typeface="SamsungOne 400" panose="020B0503030303020204" pitchFamily="34" charset="0"/>
              </a:rPr>
              <a:t>(Fuente: https://goo.gl/FufbhD)</a:t>
            </a:r>
            <a:endParaRPr lang="en-US" altLang="ko-KR" sz="788"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4" name="TextBox 13">
            <a:extLst>
              <a:ext uri="{FF2B5EF4-FFF2-40B4-BE49-F238E27FC236}">
                <a16:creationId xmlns:a16="http://schemas.microsoft.com/office/drawing/2014/main" id="{20BD78DE-C348-4F76-A283-D12502DBBFEE}"/>
              </a:ext>
            </a:extLst>
          </p:cNvPr>
          <p:cNvSpPr txBox="1"/>
          <p:nvPr/>
        </p:nvSpPr>
        <p:spPr>
          <a:xfrm>
            <a:off x="5199854" y="1835053"/>
            <a:ext cx="2666606" cy="1956946"/>
          </a:xfrm>
          <a:prstGeom prst="rect">
            <a:avLst/>
          </a:prstGeom>
          <a:noFill/>
        </p:spPr>
        <p:txBody>
          <a:bodyPr wrap="square">
            <a:spAutoFit/>
          </a:bodyPr>
          <a:lstStyle/>
          <a:p>
            <a:pPr marL="136922" lvl="1" indent="-136922" fontAlgn="base" latinLnBrk="0">
              <a:spcBef>
                <a:spcPct val="0"/>
              </a:spcBef>
              <a:spcAft>
                <a:spcPts val="450"/>
              </a:spcAft>
              <a:buClr>
                <a:srgbClr val="193EB0"/>
              </a:buClr>
              <a:buFont typeface="Arial" panose="020B0604020202020204" pitchFamily="34" charset="0"/>
              <a:buChar char="•"/>
            </a:pPr>
            <a:r>
              <a:rPr lang="en-US" altLang="ko-KR" sz="900">
                <a:solidFill>
                  <a:schemeClr val="tx1">
                    <a:lumMod val="85000"/>
                    <a:lumOff val="15000"/>
                  </a:schemeClr>
                </a:solidFill>
                <a:latin typeface="Arial" panose="020B0604020202020204" pitchFamily="34" charset="0"/>
                <a:ea typeface="SamsungOne 400" panose="020B0503030303020204" pitchFamily="34" charset="0"/>
              </a:rPr>
              <a:t>La visualización de la información es un tipo de compresión de conocimiento que comprime grandes cantidades de conocimiento e información derivada de numerosos datos en un espacio pequeño.
Ahora es posible analizar o animar estos gráficos de burbujas de forma interactiva (cambiándolos instantáneamente a un punto de vista diferente u otro punto de vista) utilizando una variedad de herramientas de análisis de visualización, lo que permite un análisis y una toma de decisiones más rápidos.</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5" name="TextBox 14">
            <a:extLst>
              <a:ext uri="{FF2B5EF4-FFF2-40B4-BE49-F238E27FC236}">
                <a16:creationId xmlns:a16="http://schemas.microsoft.com/office/drawing/2014/main" id="{38E6E9DF-C878-4EC6-9656-AD2F30EAA584}"/>
              </a:ext>
            </a:extLst>
          </p:cNvPr>
          <p:cNvSpPr txBox="1"/>
          <p:nvPr/>
        </p:nvSpPr>
        <p:spPr>
          <a:xfrm>
            <a:off x="5341922" y="3863074"/>
            <a:ext cx="2630825" cy="1138773"/>
          </a:xfrm>
          <a:prstGeom prst="rect">
            <a:avLst/>
          </a:prstGeom>
          <a:solidFill>
            <a:schemeClr val="bg1">
              <a:lumMod val="95000"/>
            </a:schemeClr>
          </a:solidFill>
        </p:spPr>
        <p:txBody>
          <a:bodyPr wrap="square">
            <a:spAutoFit/>
          </a:bodyPr>
          <a:lstStyle>
            <a:defPPr>
              <a:defRPr lang="ko-KR"/>
            </a:defPPr>
            <a:lvl2pPr marL="0" lvl="1" algn="ctr" fontAlgn="base" latinLnBrk="0">
              <a:spcBef>
                <a:spcPct val="0"/>
              </a:spcBef>
              <a:spcAft>
                <a:spcPts val="600"/>
              </a:spcAft>
              <a:buClr>
                <a:srgbClr val="193EB0"/>
              </a:buClr>
              <a:defRPr sz="1200">
                <a:solidFill>
                  <a:schemeClr val="tx1">
                    <a:lumMod val="85000"/>
                    <a:lumOff val="15000"/>
                  </a:schemeClr>
                </a:solidFill>
                <a:latin typeface="SamsungOne 400" panose="020B0503030303020204" pitchFamily="34" charset="0"/>
                <a:ea typeface="SamsungOne 400" panose="020B0503030303020204" pitchFamily="34" charset="0"/>
              </a:defRPr>
            </a:lvl2pPr>
          </a:lstStyle>
          <a:p>
            <a:pPr lvl="1" algn="l"/>
            <a:r>
              <a:rPr lang="en-US" altLang="ko-KR" sz="900">
                <a:latin typeface="Arial" panose="020B0604020202020204" pitchFamily="34" charset="0"/>
              </a:rPr>
              <a:t>eje x - homicidios por cada 100.000 habitantes, eje y - ladrones por cada 100.000 habitantes, tamaño del círculo - número de habitantes de EE.UU. por estado, color - número de delitos por estado
Cuanto más rojo, más crimen, y cuanto más azul, menos crimen.</a:t>
            </a:r>
            <a:endParaRPr lang="en-US" altLang="ko-KR" sz="900" dirty="0">
              <a:latin typeface="Arial" panose="020B0604020202020204" pitchFamily="34" charset="0"/>
            </a:endParaRPr>
          </a:p>
        </p:txBody>
      </p:sp>
      <p:grpSp>
        <p:nvGrpSpPr>
          <p:cNvPr id="19" name="그룹 18"/>
          <p:cNvGrpSpPr/>
          <p:nvPr/>
        </p:nvGrpSpPr>
        <p:grpSpPr>
          <a:xfrm>
            <a:off x="1277541" y="1406244"/>
            <a:ext cx="6588919" cy="161583"/>
            <a:chOff x="558800" y="2232686"/>
            <a:chExt cx="8785225" cy="215443"/>
          </a:xfrm>
        </p:grpSpPr>
        <p:sp>
          <p:nvSpPr>
            <p:cNvPr id="20" name="직사각형 19">
              <a:extLst>
                <a:ext uri="{FF2B5EF4-FFF2-40B4-BE49-F238E27FC236}">
                  <a16:creationId xmlns:a16="http://schemas.microsoft.com/office/drawing/2014/main" id="{75D88EFC-1BC6-4BE6-893B-332B2F2C7EA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56E84852-E0A7-4D6A-BF0E-297BCFA08623}"/>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de relaciones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pic>
        <p:nvPicPr>
          <p:cNvPr id="3" name="그림 2"/>
          <p:cNvPicPr>
            <a:picLocks noChangeAspect="1"/>
          </p:cNvPicPr>
          <p:nvPr/>
        </p:nvPicPr>
        <p:blipFill>
          <a:blip r:embed="rId3"/>
          <a:stretch>
            <a:fillRect/>
          </a:stretch>
        </p:blipFill>
        <p:spPr>
          <a:xfrm>
            <a:off x="1277542" y="1796350"/>
            <a:ext cx="3904422" cy="2602948"/>
          </a:xfrm>
          <a:prstGeom prst="rect">
            <a:avLst/>
          </a:prstGeom>
        </p:spPr>
      </p:pic>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1010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067DB7-FDF8-4CE8-A284-AF8FD906A073}"/>
              </a:ext>
            </a:extLst>
          </p:cNvPr>
          <p:cNvSpPr txBox="1"/>
          <p:nvPr/>
        </p:nvSpPr>
        <p:spPr>
          <a:xfrm>
            <a:off x="5490439" y="4402197"/>
            <a:ext cx="2429438" cy="507831"/>
          </a:xfrm>
          <a:prstGeom prst="rect">
            <a:avLst/>
          </a:prstGeom>
          <a:noFill/>
        </p:spPr>
        <p:txBody>
          <a:bodyPr wrap="square">
            <a:spAutoFit/>
          </a:bodyPr>
          <a:lstStyle/>
          <a:p>
            <a:pPr marL="0" lvl="1">
              <a:spcAft>
                <a:spcPts val="450"/>
              </a:spcAft>
              <a:buClr>
                <a:srgbClr val="193EB0"/>
              </a:buClr>
            </a:pPr>
            <a:r>
              <a:rPr lang="en-US" altLang="ko-KR" sz="675">
                <a:solidFill>
                  <a:schemeClr val="tx1">
                    <a:lumMod val="85000"/>
                    <a:lumOff val="15000"/>
                  </a:schemeClr>
                </a:solidFill>
                <a:latin typeface="Arial" panose="020B0604020202020204" pitchFamily="34" charset="0"/>
                <a:ea typeface="SamsungOne 400" panose="020B0503030303020204" pitchFamily="34" charset="0"/>
              </a:rPr>
              <a:t>[Figura] Mejor récord de jugador de la NBA-tabla de mapa de calor a partir de la temporada 2008-2009 (eje X- elemento de rendimiento del jugador, eje Y- nombre del jugador, puntuación de color, fuente: https://goo.gl/AlT7sa)</a:t>
            </a:r>
            <a:endParaRPr lang="en-US" altLang="ko-KR" sz="6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0" name="TextBox 9">
            <a:extLst>
              <a:ext uri="{FF2B5EF4-FFF2-40B4-BE49-F238E27FC236}">
                <a16:creationId xmlns:a16="http://schemas.microsoft.com/office/drawing/2014/main" id="{8F3AF605-6B97-4BAB-9134-F82B90AD06F1}"/>
              </a:ext>
            </a:extLst>
          </p:cNvPr>
          <p:cNvSpPr txBox="1"/>
          <p:nvPr/>
        </p:nvSpPr>
        <p:spPr>
          <a:xfrm>
            <a:off x="1320039" y="2833102"/>
            <a:ext cx="4103171" cy="1831271"/>
          </a:xfrm>
          <a:prstGeom prst="rect">
            <a:avLst/>
          </a:prstGeom>
          <a:noFill/>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Dado que hay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muchos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elementos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mapa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calor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determinar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punto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partida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antes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p>
          <a:p>
            <a:pPr marL="267891" lvl="1" indent="-136922" fontAlgn="base" latinLnBrk="0">
              <a:spcBef>
                <a:spcPct val="0"/>
              </a:spcBef>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derecha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establece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puntuación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(Punto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tercera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columna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importante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baloncesto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punto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partida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ordena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orden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descendente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Según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punto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partida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explorar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diferencias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similitudes entre las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diferentes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cifras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registradas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ventaja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mapas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calor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es que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todos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un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vistazo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Incluso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tiene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están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compuestos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varias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variables,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encontrar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rango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excepción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clasificándose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entre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sí</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dividiéndolos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según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unidades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p:txBody>
      </p:sp>
      <p:pic>
        <p:nvPicPr>
          <p:cNvPr id="5" name="그림 4">
            <a:extLst>
              <a:ext uri="{FF2B5EF4-FFF2-40B4-BE49-F238E27FC236}">
                <a16:creationId xmlns:a16="http://schemas.microsoft.com/office/drawing/2014/main" id="{8A7C8E05-D056-4714-8553-7FFDD21DC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283" y="1177701"/>
            <a:ext cx="2325103" cy="3198622"/>
          </a:xfrm>
          <a:prstGeom prst="rect">
            <a:avLst/>
          </a:prstGeom>
        </p:spPr>
      </p:pic>
      <p:grpSp>
        <p:nvGrpSpPr>
          <p:cNvPr id="16" name="그룹 15"/>
          <p:cNvGrpSpPr/>
          <p:nvPr/>
        </p:nvGrpSpPr>
        <p:grpSpPr>
          <a:xfrm>
            <a:off x="1277541" y="1407087"/>
            <a:ext cx="6588919" cy="161583"/>
            <a:chOff x="558800" y="2232686"/>
            <a:chExt cx="8785225" cy="215443"/>
          </a:xfrm>
        </p:grpSpPr>
        <p:sp>
          <p:nvSpPr>
            <p:cNvPr id="17" name="직사각형 16">
              <a:extLst>
                <a:ext uri="{FF2B5EF4-FFF2-40B4-BE49-F238E27FC236}">
                  <a16:creationId xmlns:a16="http://schemas.microsoft.com/office/drawing/2014/main" id="{75D88EFC-1BC6-4BE6-893B-332B2F2C7EA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56E84852-E0A7-4D6A-BF0E-297BCFA08623}"/>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comparativa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직사각형 18">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3" name="Rectangle 12">
            <a:extLst>
              <a:ext uri="{FF2B5EF4-FFF2-40B4-BE49-F238E27FC236}">
                <a16:creationId xmlns:a16="http://schemas.microsoft.com/office/drawing/2014/main" id="{5296E48C-BECD-404C-B6BC-A35C82E26460}"/>
              </a:ext>
            </a:extLst>
          </p:cNvPr>
          <p:cNvSpPr/>
          <p:nvPr/>
        </p:nvSpPr>
        <p:spPr>
          <a:xfrm>
            <a:off x="1391842" y="1593161"/>
            <a:ext cx="3983648" cy="1223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sola variable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muy</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fácil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casas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cien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clasificar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Qué</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necesita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dormitorios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patio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costo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mantenimiento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ya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hay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variables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84306" lvl="1" indent="-174065" algn="just">
              <a:spcAft>
                <a:spcPts val="225"/>
              </a:spcAft>
              <a:buFont typeface="휴먼둥근헤드라인" panose="02030504000101010101" pitchFamily="18" charset="-127"/>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Como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resultado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necesario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verificar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lista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unidades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tanto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objetos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multiplicado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variables 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42929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3AF605-6B97-4BAB-9134-F82B90AD06F1}"/>
              </a:ext>
            </a:extLst>
          </p:cNvPr>
          <p:cNvSpPr txBox="1"/>
          <p:nvPr/>
        </p:nvSpPr>
        <p:spPr>
          <a:xfrm>
            <a:off x="1413148" y="1621774"/>
            <a:ext cx="6406984" cy="1720984"/>
          </a:xfrm>
          <a:prstGeom prst="rect">
            <a:avLst/>
          </a:prstGeom>
          <a:noFill/>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Los mapas son un campo de visualización que utiliza ampliamente la intuición. La comparación de una ubicación en un mapa con otra es similar a un diagrama de dispersión de visualización de relaciones. Sin embargo, a diferencia de un diagrama de dispersión, un mapa utiliza la latitud y la longitud en lugar de las coordenadas x e y del gráfico para definir las coordenadas como puntos. La relación de conexión entre el punto A y el punto B en el mapa se puede medir por distancia o tiempo de viaje.
Múltiples mapas pueden expresar diferentes aspectos del tiempo. A través de la animación o el cambio a otro punto de vista, puede ver los cambios en los precios de los bienes raíces o las tasas de crecimiento de la población en un área específica.
Dado que las ciudades, los estados, los países y los continentes tienen ciertos límites, los datos se pueden expresar utilizando áreas distintas de los puntos.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pic>
        <p:nvPicPr>
          <p:cNvPr id="5" name="그림 4">
            <a:extLst>
              <a:ext uri="{FF2B5EF4-FFF2-40B4-BE49-F238E27FC236}">
                <a16:creationId xmlns:a16="http://schemas.microsoft.com/office/drawing/2014/main" id="{EA37F0B5-8E10-4D17-96D8-556A62D3D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805" y="3393166"/>
            <a:ext cx="2860346" cy="1616323"/>
          </a:xfrm>
          <a:prstGeom prst="rect">
            <a:avLst/>
          </a:prstGeom>
          <a:ln>
            <a:solidFill>
              <a:schemeClr val="bg1">
                <a:lumMod val="75000"/>
              </a:schemeClr>
            </a:solidFill>
          </a:ln>
        </p:spPr>
      </p:pic>
      <p:grpSp>
        <p:nvGrpSpPr>
          <p:cNvPr id="2" name="그룹 1"/>
          <p:cNvGrpSpPr/>
          <p:nvPr/>
        </p:nvGrpSpPr>
        <p:grpSpPr>
          <a:xfrm>
            <a:off x="1277541" y="1409783"/>
            <a:ext cx="6588919" cy="161583"/>
            <a:chOff x="558800" y="2232686"/>
            <a:chExt cx="8785225" cy="215443"/>
          </a:xfrm>
        </p:grpSpPr>
        <p:sp>
          <p:nvSpPr>
            <p:cNvPr id="12" name="직사각형 11">
              <a:extLst>
                <a:ext uri="{FF2B5EF4-FFF2-40B4-BE49-F238E27FC236}">
                  <a16:creationId xmlns:a16="http://schemas.microsoft.com/office/drawing/2014/main" id="{075D0670-1D4E-4783-9907-7A34CE2BBB99}"/>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B341275A-9E77-4796-83CE-9710611FEF6C}"/>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espacial</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직사각형 18">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1" name="TextBox 20">
            <a:extLst>
              <a:ext uri="{FF2B5EF4-FFF2-40B4-BE49-F238E27FC236}">
                <a16:creationId xmlns:a16="http://schemas.microsoft.com/office/drawing/2014/main" id="{2D067DB7-FDF8-4CE8-A284-AF8FD906A073}"/>
              </a:ext>
            </a:extLst>
          </p:cNvPr>
          <p:cNvSpPr txBox="1"/>
          <p:nvPr/>
        </p:nvSpPr>
        <p:spPr>
          <a:xfrm>
            <a:off x="4629151" y="4155409"/>
            <a:ext cx="3015791" cy="854080"/>
          </a:xfrm>
          <a:prstGeom prst="rect">
            <a:avLst/>
          </a:prstGeom>
          <a:noFill/>
        </p:spPr>
        <p:txBody>
          <a:bodyPr wrap="square">
            <a:spAutoFit/>
          </a:bodyPr>
          <a:lstStyle/>
          <a:p>
            <a:pPr>
              <a:spcAft>
                <a:spcPts val="450"/>
              </a:spcAft>
              <a:buClr>
                <a:srgbClr val="193EB0"/>
              </a:buClr>
            </a:pP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Figura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Estado de la población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región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administrativa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Corea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burbujas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las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ventas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círculo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Número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población - Color del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círculo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puntos que se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muestran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mapa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solo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indican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puntos que se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reúnen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áreas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coordenadas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densas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reducen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legibilidad</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56644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3AF605-6B97-4BAB-9134-F82B90AD06F1}"/>
              </a:ext>
            </a:extLst>
          </p:cNvPr>
          <p:cNvSpPr txBox="1"/>
          <p:nvPr/>
        </p:nvSpPr>
        <p:spPr>
          <a:xfrm>
            <a:off x="1413148" y="1621774"/>
            <a:ext cx="6406984" cy="1720984"/>
          </a:xfrm>
          <a:prstGeom prst="rect">
            <a:avLst/>
          </a:prstGeom>
          <a:noFill/>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Los mapas son un campo de visualización que utiliza ampliamente la intuición. La comparación de una ubicación en un mapa con otra es similar a un diagrama de dispersión de visualización de relaciones. Sin embargo, a diferencia de un diagrama de dispersión, un mapa utiliza la latitud y la longitud en lugar de las coordenadas x e y del gráfico para definir las coordenadas como puntos. La relación de conexión entre el punto A y el punto B en el mapa se puede medir por distancia o tiempo de viaje.
Múltiples mapas pueden expresar diferentes aspectos del tiempo. A través de la animación o el cambio a otro punto de vista, puede ver los cambios en los precios de los bienes raíces o las tasas de crecimiento de la población en un área específica.
Dado que las ciudades, los estados, los países y los continentes tienen ciertos límites, los datos se pueden expresar utilizando áreas distintas de los puntos.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277541" y="1409783"/>
            <a:ext cx="6588919" cy="161583"/>
            <a:chOff x="558800" y="2232686"/>
            <a:chExt cx="8785225" cy="215443"/>
          </a:xfrm>
        </p:grpSpPr>
        <p:sp>
          <p:nvSpPr>
            <p:cNvPr id="12" name="직사각형 11">
              <a:extLst>
                <a:ext uri="{FF2B5EF4-FFF2-40B4-BE49-F238E27FC236}">
                  <a16:creationId xmlns:a16="http://schemas.microsoft.com/office/drawing/2014/main" id="{075D0670-1D4E-4783-9907-7A34CE2BBB99}"/>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B341275A-9E77-4796-83CE-9710611FEF6C}"/>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Visualización espacial</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직사각형 18">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1" name="TextBox 20">
            <a:extLst>
              <a:ext uri="{FF2B5EF4-FFF2-40B4-BE49-F238E27FC236}">
                <a16:creationId xmlns:a16="http://schemas.microsoft.com/office/drawing/2014/main" id="{2D067DB7-FDF8-4CE8-A284-AF8FD906A073}"/>
              </a:ext>
            </a:extLst>
          </p:cNvPr>
          <p:cNvSpPr txBox="1"/>
          <p:nvPr/>
        </p:nvSpPr>
        <p:spPr>
          <a:xfrm>
            <a:off x="4629151" y="4153488"/>
            <a:ext cx="3015791" cy="854080"/>
          </a:xfrm>
          <a:prstGeom prst="rect">
            <a:avLst/>
          </a:prstGeom>
          <a:noFill/>
        </p:spPr>
        <p:txBody>
          <a:bodyPr wrap="square">
            <a:spAutoFit/>
          </a:bodyPr>
          <a:lstStyle/>
          <a:p>
            <a:pPr>
              <a:spcAft>
                <a:spcPts val="450"/>
              </a:spcAft>
              <a:buClr>
                <a:srgbClr val="193EB0"/>
              </a:buClr>
            </a:pP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Figura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Estado de la población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región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administrativa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Corea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que se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muestra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mapa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dividiendo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color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área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coropletas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diferencia</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burbujas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solo se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pueden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expresar</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color,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lo que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debemos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centrarnos</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un solo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indicador</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825" dirty="0" err="1">
                <a:solidFill>
                  <a:schemeClr val="tx1">
                    <a:lumMod val="85000"/>
                    <a:lumOff val="15000"/>
                  </a:schemeClr>
                </a:solidFill>
                <a:latin typeface="Arial" panose="020B0604020202020204" pitchFamily="34" charset="0"/>
                <a:ea typeface="SamsungOne 400" panose="020B0503030303020204" pitchFamily="34" charset="0"/>
              </a:rPr>
              <a:t>analizarlo</a:t>
            </a:r>
            <a:r>
              <a:rPr lang="en-US" altLang="ko-KR" sz="825" dirty="0">
                <a:solidFill>
                  <a:schemeClr val="tx1">
                    <a:lumMod val="85000"/>
                    <a:lumOff val="15000"/>
                  </a:schemeClr>
                </a:solidFill>
                <a:latin typeface="Arial" panose="020B0604020202020204" pitchFamily="34" charset="0"/>
                <a:ea typeface="SamsungOne 400" panose="020B0503030303020204" pitchFamily="34" charset="0"/>
              </a:rPr>
              <a:t>.</a:t>
            </a:r>
          </a:p>
        </p:txBody>
      </p:sp>
      <p:pic>
        <p:nvPicPr>
          <p:cNvPr id="23" name="그림 22" descr="지도이(가) 표시된 사진&#10;&#10;자동 생성된 설명">
            <a:extLst>
              <a:ext uri="{FF2B5EF4-FFF2-40B4-BE49-F238E27FC236}">
                <a16:creationId xmlns:a16="http://schemas.microsoft.com/office/drawing/2014/main" id="{0219C5DB-EA7A-46FF-8D82-A1F501C91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805" y="3342758"/>
            <a:ext cx="2860346" cy="1621460"/>
          </a:xfrm>
          <a:prstGeom prst="rect">
            <a:avLst/>
          </a:prstGeom>
          <a:ln>
            <a:solidFill>
              <a:schemeClr val="bg1">
                <a:lumMod val="75000"/>
              </a:schemeClr>
            </a:solidFill>
          </a:ln>
        </p:spPr>
      </p:pic>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133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29E97E5-BDE4-408D-93B3-B49B136B0288}"/>
              </a:ext>
            </a:extLst>
          </p:cNvPr>
          <p:cNvSpPr/>
          <p:nvPr/>
        </p:nvSpPr>
        <p:spPr>
          <a:xfrm>
            <a:off x="1385888" y="1643702"/>
            <a:ext cx="6434462" cy="1027785"/>
          </a:xfrm>
          <a:prstGeom prst="rect">
            <a:avLst/>
          </a:prstGeom>
          <a:solidFill>
            <a:schemeClr val="bg1">
              <a:lumMod val="95000"/>
            </a:schemeClr>
          </a:solidFill>
        </p:spPr>
        <p:txBody>
          <a:bodyPr wrap="square" anchor="ctr">
            <a:noAutofit/>
          </a:bodyPr>
          <a:lstStyle/>
          <a:p>
            <a:pPr algn="ctr">
              <a:spcAft>
                <a:spcPts val="450"/>
              </a:spcAft>
              <a:buClr>
                <a:srgbClr val="193EB0"/>
              </a:buCl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Diferentes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tipos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datos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28588" indent="-128588">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Hacen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que sea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fácil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encontrar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comprender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lo que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significan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Según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posición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color de las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figuras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utilizadas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podemos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comparar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comprender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distribución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encontrar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relevancia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a:p>
            <a:pPr marL="136922">
              <a:spcAft>
                <a:spcPts val="45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err="1">
                <a:solidFill>
                  <a:srgbClr val="1429A0"/>
                </a:solidFill>
                <a:latin typeface="Arial" panose="020B0604020202020204" pitchFamily="34" charset="0"/>
                <a:ea typeface="SamsungOne 400" panose="020B0503030303020204" pitchFamily="34" charset="0"/>
              </a:rPr>
              <a:t>Puede</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descubrir</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historias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significativas</a:t>
            </a:r>
            <a:r>
              <a:rPr lang="en-US" altLang="ko-KR" sz="900" dirty="0">
                <a:solidFill>
                  <a:srgbClr val="1429A0"/>
                </a:solidFill>
                <a:latin typeface="Arial" panose="020B0604020202020204" pitchFamily="34" charset="0"/>
                <a:ea typeface="SamsungOne 400" panose="020B0503030303020204" pitchFamily="34" charset="0"/>
              </a:rPr>
              <a:t> e </a:t>
            </a:r>
            <a:r>
              <a:rPr lang="en-US" altLang="ko-KR" sz="900" dirty="0" err="1">
                <a:solidFill>
                  <a:srgbClr val="1429A0"/>
                </a:solidFill>
                <a:latin typeface="Arial" panose="020B0604020202020204" pitchFamily="34" charset="0"/>
                <a:ea typeface="SamsungOne 400" panose="020B0503030303020204" pitchFamily="34" charset="0"/>
              </a:rPr>
              <a:t>información</a:t>
            </a:r>
            <a:r>
              <a:rPr lang="en-US" altLang="ko-KR" sz="900" dirty="0">
                <a:solidFill>
                  <a:srgbClr val="1429A0"/>
                </a:solidFill>
                <a:latin typeface="Arial" panose="020B0604020202020204" pitchFamily="34" charset="0"/>
                <a:ea typeface="SamsungOne 400" panose="020B0503030303020204" pitchFamily="34" charset="0"/>
              </a:rPr>
              <a:t> de </a:t>
            </a:r>
            <a:r>
              <a:rPr lang="en-US" altLang="ko-KR" sz="900" dirty="0" err="1">
                <a:solidFill>
                  <a:srgbClr val="1429A0"/>
                </a:solidFill>
                <a:latin typeface="Arial" panose="020B0604020202020204" pitchFamily="34" charset="0"/>
                <a:ea typeface="SamsungOne 400" panose="020B0503030303020204" pitchFamily="34" charset="0"/>
              </a:rPr>
              <a:t>datos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oculta</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en</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los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datos</a:t>
            </a:r>
            <a:r>
              <a:rPr lang="en-US" altLang="ko-KR" sz="900" dirty="0">
                <a:solidFill>
                  <a:srgbClr val="1429A0"/>
                </a:solidFill>
                <a:latin typeface="Arial" panose="020B0604020202020204" pitchFamily="34" charset="0"/>
                <a:ea typeface="SamsungOne 400" panose="020B0503030303020204" pitchFamily="34" charset="0"/>
              </a:rPr>
              <a:t>.</a:t>
            </a:r>
            <a:endParaRPr lang="ko-KR" altLang="en-US" sz="900" dirty="0">
              <a:solidFill>
                <a:srgbClr val="1429A0"/>
              </a:solidFill>
              <a:latin typeface="Arial" panose="020B0604020202020204" pitchFamily="34" charset="0"/>
              <a:ea typeface="SamsungOne 400" panose="020B0503030303020204" pitchFamily="34" charset="0"/>
            </a:endParaRPr>
          </a:p>
        </p:txBody>
      </p:sp>
      <p:grpSp>
        <p:nvGrpSpPr>
          <p:cNvPr id="3" name="그룹 2"/>
          <p:cNvGrpSpPr/>
          <p:nvPr/>
        </p:nvGrpSpPr>
        <p:grpSpPr>
          <a:xfrm>
            <a:off x="1277541" y="1405057"/>
            <a:ext cx="6588919" cy="161583"/>
            <a:chOff x="558800" y="1982561"/>
            <a:chExt cx="8785225" cy="215443"/>
          </a:xfrm>
        </p:grpSpPr>
        <p:sp>
          <p:nvSpPr>
            <p:cNvPr id="8" name="직사각형 7">
              <a:extLst>
                <a:ext uri="{FF2B5EF4-FFF2-40B4-BE49-F238E27FC236}">
                  <a16:creationId xmlns:a16="http://schemas.microsoft.com/office/drawing/2014/main" id="{662C12BA-A698-4062-8169-17DA85C71858}"/>
                </a:ext>
              </a:extLst>
            </p:cNvPr>
            <p:cNvSpPr/>
            <p:nvPr/>
          </p:nvSpPr>
          <p:spPr>
            <a:xfrm>
              <a:off x="558800" y="199393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 name="직사각형 8">
              <a:extLst>
                <a:ext uri="{FF2B5EF4-FFF2-40B4-BE49-F238E27FC236}">
                  <a16:creationId xmlns:a16="http://schemas.microsoft.com/office/drawing/2014/main" id="{42A7CC5A-5E75-4137-8055-9C24671EAC4F}"/>
                </a:ext>
              </a:extLst>
            </p:cNvPr>
            <p:cNvSpPr/>
            <p:nvPr/>
          </p:nvSpPr>
          <p:spPr>
            <a:xfrm>
              <a:off x="711201" y="1982561"/>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Se pueden ver grandes cantidades de datos de un vistazo.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Importancia de la 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6" name="그룹 5"/>
          <p:cNvGrpSpPr/>
          <p:nvPr/>
        </p:nvGrpSpPr>
        <p:grpSpPr>
          <a:xfrm>
            <a:off x="1622063" y="2774926"/>
            <a:ext cx="5947628" cy="1922495"/>
            <a:chOff x="1018162" y="3699901"/>
            <a:chExt cx="7930171" cy="2563327"/>
          </a:xfrm>
        </p:grpSpPr>
        <p:pic>
          <p:nvPicPr>
            <p:cNvPr id="7170" name="Picture 2" descr="데이터시각화란 데이터시각화 왜 하는 이유 그래프 시각적 분석 활용">
              <a:extLst>
                <a:ext uri="{FF2B5EF4-FFF2-40B4-BE49-F238E27FC236}">
                  <a16:creationId xmlns:a16="http://schemas.microsoft.com/office/drawing/2014/main" id="{0698ED34-835A-47FD-9641-A4A58F9267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162" y="3699901"/>
              <a:ext cx="7930171" cy="256332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045110" y="4385138"/>
              <a:ext cx="2852705" cy="584776"/>
            </a:xfrm>
            <a:prstGeom prst="rect">
              <a:avLst/>
            </a:prstGeom>
            <a:solidFill>
              <a:schemeClr val="bg1"/>
            </a:solidFill>
          </p:spPr>
          <p:txBody>
            <a:bodyPr wrap="square">
              <a:spAutoFit/>
            </a:bodyPr>
            <a:lstStyle/>
            <a:p>
              <a:r>
                <a:rPr lang="en-US" altLang="ko-KR" sz="750">
                  <a:solidFill>
                    <a:schemeClr val="tx1">
                      <a:lumMod val="85000"/>
                      <a:lumOff val="15000"/>
                    </a:schemeClr>
                  </a:solidFill>
                  <a:latin typeface="Arial" panose="020B0604020202020204" pitchFamily="34" charset="0"/>
                  <a:ea typeface="SamsungOne 400" panose="020B0503030303020204" pitchFamily="34" charset="0"/>
                </a:rPr>
                <a:t>Servicio de Análisis de Área Comercial de Tiendas en mi ciudad, Seúl (Área de Negocios-Población Flotante Estimada)</a:t>
              </a:r>
              <a:endParaRPr lang="x-none" altLang="ko-KR" sz="75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 name="직사각형 4"/>
            <p:cNvSpPr/>
            <p:nvPr/>
          </p:nvSpPr>
          <p:spPr>
            <a:xfrm>
              <a:off x="5688623" y="3708693"/>
              <a:ext cx="2180492" cy="133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90213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1277541" y="1405057"/>
            <a:ext cx="6588919" cy="161583"/>
            <a:chOff x="558800" y="1982561"/>
            <a:chExt cx="8785225" cy="215443"/>
          </a:xfrm>
        </p:grpSpPr>
        <p:sp>
          <p:nvSpPr>
            <p:cNvPr id="15" name="직사각형 14">
              <a:extLst>
                <a:ext uri="{FF2B5EF4-FFF2-40B4-BE49-F238E27FC236}">
                  <a16:creationId xmlns:a16="http://schemas.microsoft.com/office/drawing/2014/main" id="{662C12BA-A698-4062-8169-17DA85C71858}"/>
                </a:ext>
              </a:extLst>
            </p:cNvPr>
            <p:cNvSpPr/>
            <p:nvPr/>
          </p:nvSpPr>
          <p:spPr>
            <a:xfrm>
              <a:off x="558800" y="199393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42A7CC5A-5E75-4137-8055-9C24671EAC4F}"/>
                </a:ext>
              </a:extLst>
            </p:cNvPr>
            <p:cNvSpPr/>
            <p:nvPr/>
          </p:nvSpPr>
          <p:spPr>
            <a:xfrm>
              <a:off x="711201" y="1982561"/>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Cualquiera puede encontrar fácilmente información de datos, incluso sin experiencia en análisis de datos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Importancia de la 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8" name="직사각형 17">
            <a:extLst>
              <a:ext uri="{FF2B5EF4-FFF2-40B4-BE49-F238E27FC236}">
                <a16:creationId xmlns:a16="http://schemas.microsoft.com/office/drawing/2014/main" id="{529E97E5-BDE4-408D-93B3-B49B136B0288}"/>
              </a:ext>
            </a:extLst>
          </p:cNvPr>
          <p:cNvSpPr/>
          <p:nvPr/>
        </p:nvSpPr>
        <p:spPr>
          <a:xfrm>
            <a:off x="1277541" y="1722650"/>
            <a:ext cx="6681900" cy="2867638"/>
          </a:xfrm>
          <a:prstGeom prst="rect">
            <a:avLst/>
          </a:prstGeom>
          <a:solidFill>
            <a:schemeClr val="bg1">
              <a:lumMod val="95000"/>
            </a:schemeClr>
          </a:solidFill>
        </p:spPr>
        <p:txBody>
          <a:bodyPr wrap="square" anchor="ctr">
            <a:noAutofit/>
          </a:bodyPr>
          <a:lstStyle/>
          <a:p>
            <a:pPr algn="ctr">
              <a:spcAft>
                <a:spcPts val="90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Lo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significan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patrones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28588" indent="-128588">
              <a:spcAft>
                <a:spcPts val="9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La forma,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color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elementos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Basado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patrón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visual del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puede</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encontrar</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rápidamente</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valores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atípicos</a:t>
            </a:r>
            <a:r>
              <a:rPr lang="en-US" altLang="ko-KR" sz="900" dirty="0">
                <a:solidFill>
                  <a:srgbClr val="1429A0"/>
                </a:solidFill>
                <a:latin typeface="Arial" panose="020B0604020202020204" pitchFamily="34" charset="0"/>
                <a:ea typeface="SamsungOne 400" panose="020B0503030303020204" pitchFamily="34" charset="0"/>
              </a:rPr>
              <a:t> que son </a:t>
            </a:r>
            <a:r>
              <a:rPr lang="en-US" altLang="ko-KR" sz="900" dirty="0" err="1">
                <a:solidFill>
                  <a:srgbClr val="1429A0"/>
                </a:solidFill>
                <a:latin typeface="Arial" panose="020B0604020202020204" pitchFamily="34" charset="0"/>
                <a:ea typeface="SamsungOne 400" panose="020B0503030303020204" pitchFamily="34" charset="0"/>
              </a:rPr>
              <a:t>tendencia</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en</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los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datos</a:t>
            </a:r>
            <a:r>
              <a:rPr lang="en-US" altLang="ko-KR" sz="900" dirty="0">
                <a:solidFill>
                  <a:srgbClr val="1429A0"/>
                </a:solidFill>
                <a:latin typeface="Arial" panose="020B0604020202020204" pitchFamily="34" charset="0"/>
                <a:ea typeface="SamsungOne 400" panose="020B0503030303020204" pitchFamily="34" charset="0"/>
              </a:rPr>
              <a:t> y </a:t>
            </a:r>
            <a:r>
              <a:rPr lang="en-US" altLang="ko-KR" sz="900" dirty="0" err="1">
                <a:solidFill>
                  <a:srgbClr val="1429A0"/>
                </a:solidFill>
                <a:latin typeface="Arial" panose="020B0604020202020204" pitchFamily="34" charset="0"/>
                <a:ea typeface="SamsungOne 400" panose="020B0503030303020204" pitchFamily="34" charset="0"/>
              </a:rPr>
              <a:t>distinguirlos</a:t>
            </a:r>
            <a:r>
              <a:rPr lang="en-US" altLang="ko-KR" sz="900" dirty="0">
                <a:solidFill>
                  <a:srgbClr val="1429A0"/>
                </a:solidFill>
                <a:latin typeface="Arial" panose="020B0604020202020204" pitchFamily="34" charset="0"/>
                <a:ea typeface="SamsungOne 400" panose="020B0503030303020204" pitchFamily="34" charset="0"/>
              </a:rPr>
              <a:t> de </a:t>
            </a:r>
            <a:r>
              <a:rPr lang="en-US" altLang="ko-KR" sz="900" dirty="0" err="1">
                <a:solidFill>
                  <a:srgbClr val="1429A0"/>
                </a:solidFill>
                <a:latin typeface="Arial" panose="020B0604020202020204" pitchFamily="34" charset="0"/>
                <a:ea typeface="SamsungOne 400" panose="020B0503030303020204" pitchFamily="34" charset="0"/>
              </a:rPr>
              <a:t>otros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valores</a:t>
            </a:r>
            <a:r>
              <a:rPr lang="en-US" altLang="ko-KR" sz="900" dirty="0">
                <a:solidFill>
                  <a:srgbClr val="1429A0"/>
                </a:solidFill>
                <a:latin typeface="Arial" panose="020B0604020202020204" pitchFamily="34" charset="0"/>
                <a:ea typeface="SamsungOne 400" panose="020B0503030303020204" pitchFamily="34" charset="0"/>
              </a:rPr>
              <a:t>.</a:t>
            </a:r>
          </a:p>
          <a:p>
            <a:pPr marL="128588" indent="-128588">
              <a:spcAft>
                <a:spcPts val="90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Cualquiera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encontrar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fácilmente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basada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patrones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visuales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sin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necesidad</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conocimientos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matemáticos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estadísticos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a:p>
            <a:pPr marL="135731">
              <a:spcAft>
                <a:spcPts val="90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a:solidFill>
                  <a:srgbClr val="1429A0"/>
                </a:solidFill>
                <a:latin typeface="Arial" panose="020B0604020202020204" pitchFamily="34" charset="0"/>
                <a:ea typeface="SamsungOne 400" panose="020B0503030303020204" pitchFamily="34" charset="0"/>
              </a:rPr>
              <a:t>A </a:t>
            </a:r>
            <a:r>
              <a:rPr lang="en-US" altLang="ko-KR" sz="900" dirty="0" err="1">
                <a:solidFill>
                  <a:srgbClr val="1429A0"/>
                </a:solidFill>
                <a:latin typeface="Arial" panose="020B0604020202020204" pitchFamily="34" charset="0"/>
                <a:ea typeface="SamsungOne 400" panose="020B0503030303020204" pitchFamily="34" charset="0"/>
              </a:rPr>
              <a:t>través</a:t>
            </a:r>
            <a:r>
              <a:rPr lang="en-US" altLang="ko-KR" sz="900" dirty="0">
                <a:solidFill>
                  <a:srgbClr val="1429A0"/>
                </a:solidFill>
                <a:latin typeface="Arial" panose="020B0604020202020204" pitchFamily="34" charset="0"/>
                <a:ea typeface="SamsungOne 400" panose="020B0503030303020204" pitchFamily="34" charset="0"/>
              </a:rPr>
              <a:t> de la </a:t>
            </a:r>
            <a:r>
              <a:rPr lang="en-US" altLang="ko-KR" sz="900" dirty="0" err="1">
                <a:solidFill>
                  <a:srgbClr val="1429A0"/>
                </a:solidFill>
                <a:latin typeface="Arial" panose="020B0604020202020204" pitchFamily="34" charset="0"/>
                <a:ea typeface="SamsungOne 400" panose="020B0503030303020204" pitchFamily="34" charset="0"/>
              </a:rPr>
              <a:t>visualización</a:t>
            </a:r>
            <a:r>
              <a:rPr lang="en-US" altLang="ko-KR" sz="900" dirty="0">
                <a:solidFill>
                  <a:srgbClr val="1429A0"/>
                </a:solidFill>
                <a:latin typeface="Arial" panose="020B0604020202020204" pitchFamily="34" charset="0"/>
                <a:ea typeface="SamsungOne 400" panose="020B0503030303020204" pitchFamily="34" charset="0"/>
              </a:rPr>
              <a:t>, se </a:t>
            </a:r>
            <a:r>
              <a:rPr lang="en-US" altLang="ko-KR" sz="900" dirty="0" err="1">
                <a:solidFill>
                  <a:srgbClr val="1429A0"/>
                </a:solidFill>
                <a:latin typeface="Arial" panose="020B0604020202020204" pitchFamily="34" charset="0"/>
                <a:ea typeface="SamsungOne 400" panose="020B0503030303020204" pitchFamily="34" charset="0"/>
              </a:rPr>
              <a:t>amplía</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el</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alcance</a:t>
            </a:r>
            <a:r>
              <a:rPr lang="en-US" altLang="ko-KR" sz="900" dirty="0">
                <a:solidFill>
                  <a:srgbClr val="1429A0"/>
                </a:solidFill>
                <a:latin typeface="Arial" panose="020B0604020202020204" pitchFamily="34" charset="0"/>
                <a:ea typeface="SamsungOne 400" panose="020B0503030303020204" pitchFamily="34" charset="0"/>
              </a:rPr>
              <a:t> de la </a:t>
            </a:r>
            <a:r>
              <a:rPr lang="en-US" altLang="ko-KR" sz="900" dirty="0" err="1">
                <a:solidFill>
                  <a:srgbClr val="1429A0"/>
                </a:solidFill>
                <a:latin typeface="Arial" panose="020B0604020202020204" pitchFamily="34" charset="0"/>
                <a:ea typeface="SamsungOne 400" panose="020B0503030303020204" pitchFamily="34" charset="0"/>
              </a:rPr>
              <a:t>utilización</a:t>
            </a:r>
            <a:r>
              <a:rPr lang="en-US" altLang="ko-KR" sz="900" dirty="0">
                <a:solidFill>
                  <a:srgbClr val="1429A0"/>
                </a:solidFill>
                <a:latin typeface="Arial" panose="020B0604020202020204" pitchFamily="34" charset="0"/>
                <a:ea typeface="SamsungOne 400" panose="020B0503030303020204" pitchFamily="34" charset="0"/>
              </a:rPr>
              <a:t> de </a:t>
            </a:r>
            <a:r>
              <a:rPr lang="en-US" altLang="ko-KR" sz="900" dirty="0" err="1">
                <a:solidFill>
                  <a:srgbClr val="1429A0"/>
                </a:solidFill>
                <a:latin typeface="Arial" panose="020B0604020202020204" pitchFamily="34" charset="0"/>
                <a:ea typeface="SamsungOne 400" panose="020B0503030303020204" pitchFamily="34" charset="0"/>
              </a:rPr>
              <a:t>datos</a:t>
            </a:r>
            <a:r>
              <a:rPr lang="en-US" altLang="ko-KR" sz="900" dirty="0">
                <a:solidFill>
                  <a:srgbClr val="1429A0"/>
                </a:solidFill>
                <a:latin typeface="Arial" panose="020B0604020202020204" pitchFamily="34" charset="0"/>
                <a:ea typeface="SamsungOne 400" panose="020B0503030303020204" pitchFamily="34" charset="0"/>
              </a:rPr>
              <a:t> y se </a:t>
            </a:r>
            <a:r>
              <a:rPr lang="en-US" altLang="ko-KR" sz="900" dirty="0" err="1">
                <a:solidFill>
                  <a:srgbClr val="1429A0"/>
                </a:solidFill>
                <a:latin typeface="Arial" panose="020B0604020202020204" pitchFamily="34" charset="0"/>
                <a:ea typeface="SamsungOne 400" panose="020B0503030303020204" pitchFamily="34" charset="0"/>
              </a:rPr>
              <a:t>amplía</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el</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alcance</a:t>
            </a:r>
            <a:r>
              <a:rPr lang="en-US" altLang="ko-KR" sz="900" dirty="0">
                <a:solidFill>
                  <a:srgbClr val="1429A0"/>
                </a:solidFill>
                <a:latin typeface="Arial" panose="020B0604020202020204" pitchFamily="34" charset="0"/>
                <a:ea typeface="SamsungOne 400" panose="020B0503030303020204" pitchFamily="34" charset="0"/>
              </a:rPr>
              <a:t> de la </a:t>
            </a:r>
            <a:r>
              <a:rPr lang="en-US" altLang="ko-KR" sz="900" dirty="0" err="1">
                <a:solidFill>
                  <a:srgbClr val="1429A0"/>
                </a:solidFill>
                <a:latin typeface="Arial" panose="020B0604020202020204" pitchFamily="34" charset="0"/>
                <a:ea typeface="SamsungOne 400" panose="020B0503030303020204" pitchFamily="34" charset="0"/>
              </a:rPr>
              <a:t>creación</a:t>
            </a:r>
            <a:r>
              <a:rPr lang="en-US" altLang="ko-KR" sz="900" dirty="0">
                <a:solidFill>
                  <a:srgbClr val="1429A0"/>
                </a:solidFill>
                <a:latin typeface="Arial" panose="020B0604020202020204" pitchFamily="34" charset="0"/>
                <a:ea typeface="SamsungOne 400" panose="020B0503030303020204" pitchFamily="34" charset="0"/>
              </a:rPr>
              <a:t> de nuevo valor.</a:t>
            </a:r>
          </a:p>
          <a:p>
            <a:pPr marL="128588" indent="-128588">
              <a:spcAft>
                <a:spcPts val="9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De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misma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manera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utilizamos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gráficos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narración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historias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basada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patrones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visuales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gráficos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permanece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memoria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las personas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mucho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rgbClr val="1429A0"/>
                </a:solidFill>
                <a:latin typeface="Arial" panose="020B0604020202020204" pitchFamily="34" charset="0"/>
                <a:ea typeface="SamsungOne 400" panose="020B0503030303020204" pitchFamily="34" charset="0"/>
              </a:rPr>
              <a:t>utilizamos</a:t>
            </a:r>
            <a:r>
              <a:rPr lang="en-US" altLang="ko-KR" sz="900" dirty="0">
                <a:solidFill>
                  <a:srgbClr val="1429A0"/>
                </a:solidFill>
                <a:latin typeface="Arial" panose="020B0604020202020204" pitchFamily="34" charset="0"/>
                <a:ea typeface="SamsungOne 400" panose="020B0503030303020204" pitchFamily="34" charset="0"/>
              </a:rPr>
              <a:t> la </a:t>
            </a:r>
            <a:r>
              <a:rPr lang="en-US" altLang="ko-KR" sz="900" dirty="0" err="1">
                <a:solidFill>
                  <a:srgbClr val="1429A0"/>
                </a:solidFill>
                <a:latin typeface="Arial" panose="020B0604020202020204" pitchFamily="34" charset="0"/>
                <a:ea typeface="SamsungOne 400" panose="020B0503030303020204" pitchFamily="34" charset="0"/>
              </a:rPr>
              <a:t>visualización</a:t>
            </a:r>
            <a:r>
              <a:rPr lang="en-US" altLang="ko-KR" sz="900" dirty="0">
                <a:solidFill>
                  <a:srgbClr val="1429A0"/>
                </a:solidFill>
                <a:latin typeface="Arial" panose="020B0604020202020204" pitchFamily="34" charset="0"/>
                <a:ea typeface="SamsungOne 400" panose="020B0503030303020204" pitchFamily="34" charset="0"/>
              </a:rPr>
              <a:t> para </a:t>
            </a:r>
            <a:r>
              <a:rPr lang="en-US" altLang="ko-KR" sz="900" dirty="0" err="1">
                <a:solidFill>
                  <a:srgbClr val="1429A0"/>
                </a:solidFill>
                <a:latin typeface="Arial" panose="020B0604020202020204" pitchFamily="34" charset="0"/>
                <a:ea typeface="SamsungOne 400" panose="020B0503030303020204" pitchFamily="34" charset="0"/>
              </a:rPr>
              <a:t>transmitir</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poderosamente</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los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conocimientos</a:t>
            </a:r>
            <a:r>
              <a:rPr lang="en-US" altLang="ko-KR" sz="900" dirty="0">
                <a:solidFill>
                  <a:srgbClr val="1429A0"/>
                </a:solidFill>
                <a:latin typeface="Arial" panose="020B0604020202020204" pitchFamily="34" charset="0"/>
                <a:ea typeface="SamsungOne 400" panose="020B0503030303020204" pitchFamily="34" charset="0"/>
              </a:rPr>
              <a:t> que </a:t>
            </a:r>
            <a:r>
              <a:rPr lang="en-US" altLang="ko-KR" sz="900" dirty="0" err="1">
                <a:solidFill>
                  <a:srgbClr val="1429A0"/>
                </a:solidFill>
                <a:latin typeface="Arial" panose="020B0604020202020204" pitchFamily="34" charset="0"/>
                <a:ea typeface="SamsungOne 400" panose="020B0503030303020204" pitchFamily="34" charset="0"/>
              </a:rPr>
              <a:t>encontramos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basados</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en</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datos</a:t>
            </a:r>
            <a:r>
              <a:rPr lang="en-US" altLang="ko-KR" sz="900" dirty="0">
                <a:solidFill>
                  <a:srgbClr val="1429A0"/>
                </a:solidFill>
                <a:latin typeface="Arial" panose="020B0604020202020204" pitchFamily="34" charset="0"/>
                <a:ea typeface="SamsungOne 400" panose="020B0503030303020204" pitchFamily="34" charset="0"/>
              </a:rPr>
              <a:t> a </a:t>
            </a:r>
            <a:r>
              <a:rPr lang="en-US" altLang="ko-KR" sz="900" dirty="0" err="1">
                <a:solidFill>
                  <a:srgbClr val="1429A0"/>
                </a:solidFill>
                <a:latin typeface="Arial" panose="020B0604020202020204" pitchFamily="34" charset="0"/>
                <a:ea typeface="SamsungOne 400" panose="020B0503030303020204" pitchFamily="34" charset="0"/>
              </a:rPr>
              <a:t>otros</a:t>
            </a:r>
            <a:r>
              <a:rPr lang="en-US" altLang="ko-KR" sz="900" dirty="0">
                <a:solidFill>
                  <a:srgbClr val="1429A0"/>
                </a:solidFill>
                <a:latin typeface="Arial" panose="020B0604020202020204" pitchFamily="34" charset="0"/>
                <a:ea typeface="SamsungOne 400" panose="020B0503030303020204" pitchFamily="34" charset="0"/>
              </a:rPr>
              <a:t>.</a:t>
            </a:r>
          </a:p>
          <a:p>
            <a:pPr marL="128588" indent="-128588">
              <a:spcAft>
                <a:spcPts val="9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Los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seres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humanos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son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animales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altamente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visuales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naturalmente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perciben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entrada visual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rápido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cualquier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otro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(Más del 80% de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persona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adquiere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través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sentidos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es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través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la vista.)</a:t>
            </a:r>
          </a:p>
          <a:p>
            <a:pPr marL="135731">
              <a:spcAft>
                <a:spcPts val="900"/>
              </a:spcAft>
              <a:buClr>
                <a:srgbClr val="193EB0"/>
              </a:buClr>
            </a:pPr>
            <a:r>
              <a:rPr lang="ko-KR" altLang="en-US"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00" dirty="0">
                <a:solidFill>
                  <a:srgbClr val="1429A0"/>
                </a:solidFill>
                <a:latin typeface="Arial" panose="020B0604020202020204" pitchFamily="34" charset="0"/>
                <a:ea typeface="SamsungOne 400" panose="020B0503030303020204" pitchFamily="34" charset="0"/>
              </a:rPr>
              <a:t>Podemos </a:t>
            </a:r>
            <a:r>
              <a:rPr lang="en-US" altLang="ko-KR" sz="900" dirty="0" err="1">
                <a:solidFill>
                  <a:srgbClr val="1429A0"/>
                </a:solidFill>
                <a:latin typeface="Arial" panose="020B0604020202020204" pitchFamily="34" charset="0"/>
                <a:ea typeface="SamsungOne 400" panose="020B0503030303020204" pitchFamily="34" charset="0"/>
              </a:rPr>
              <a:t>entender</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por</a:t>
            </a:r>
            <a:r>
              <a:rPr lang="en-US" altLang="ko-KR" sz="900" dirty="0">
                <a:solidFill>
                  <a:srgbClr val="1429A0"/>
                </a:solidFill>
                <a:latin typeface="Arial" panose="020B0604020202020204" pitchFamily="34" charset="0"/>
                <a:ea typeface="SamsungOne 400" panose="020B0503030303020204" pitchFamily="34" charset="0"/>
              </a:rPr>
              <a:t> </a:t>
            </a:r>
            <a:r>
              <a:rPr lang="en-US" altLang="ko-KR" sz="900" dirty="0" err="1">
                <a:solidFill>
                  <a:srgbClr val="1429A0"/>
                </a:solidFill>
                <a:latin typeface="Arial" panose="020B0604020202020204" pitchFamily="34" charset="0"/>
                <a:ea typeface="SamsungOne 400" panose="020B0503030303020204" pitchFamily="34" charset="0"/>
              </a:rPr>
              <a:t>qué</a:t>
            </a:r>
            <a:r>
              <a:rPr lang="en-US" altLang="ko-KR" sz="900" dirty="0">
                <a:solidFill>
                  <a:srgbClr val="1429A0"/>
                </a:solidFill>
                <a:latin typeface="Arial" panose="020B0604020202020204" pitchFamily="34" charset="0"/>
                <a:ea typeface="SamsungOne 400" panose="020B0503030303020204" pitchFamily="34" charset="0"/>
              </a:rPr>
              <a:t> la </a:t>
            </a:r>
            <a:r>
              <a:rPr lang="en-US" altLang="ko-KR" sz="900" dirty="0" err="1">
                <a:solidFill>
                  <a:srgbClr val="1429A0"/>
                </a:solidFill>
                <a:latin typeface="Arial" panose="020B0604020202020204" pitchFamily="34" charset="0"/>
                <a:ea typeface="SamsungOne 400" panose="020B0503030303020204" pitchFamily="34" charset="0"/>
              </a:rPr>
              <a:t>visualización</a:t>
            </a:r>
            <a:r>
              <a:rPr lang="en-US" altLang="ko-KR" sz="900" dirty="0">
                <a:solidFill>
                  <a:srgbClr val="1429A0"/>
                </a:solidFill>
                <a:latin typeface="Arial" panose="020B0604020202020204" pitchFamily="34" charset="0"/>
                <a:ea typeface="SamsungOne 400" panose="020B0503030303020204" pitchFamily="34" charset="0"/>
              </a:rPr>
              <a:t> de </a:t>
            </a:r>
            <a:r>
              <a:rPr lang="en-US" altLang="ko-KR" sz="900" dirty="0" err="1">
                <a:solidFill>
                  <a:srgbClr val="1429A0"/>
                </a:solidFill>
                <a:latin typeface="Arial" panose="020B0604020202020204" pitchFamily="34" charset="0"/>
                <a:ea typeface="SamsungOne 400" panose="020B0503030303020204" pitchFamily="34" charset="0"/>
              </a:rPr>
              <a:t>datos</a:t>
            </a:r>
            <a:r>
              <a:rPr lang="en-US" altLang="ko-KR" sz="900" dirty="0">
                <a:solidFill>
                  <a:srgbClr val="1429A0"/>
                </a:solidFill>
                <a:latin typeface="Arial" panose="020B0604020202020204" pitchFamily="34" charset="0"/>
                <a:ea typeface="SamsungOne 400" panose="020B0503030303020204" pitchFamily="34" charset="0"/>
              </a:rPr>
              <a:t> es tan </a:t>
            </a:r>
            <a:r>
              <a:rPr lang="en-US" altLang="ko-KR" sz="900" dirty="0" err="1">
                <a:solidFill>
                  <a:srgbClr val="1429A0"/>
                </a:solidFill>
                <a:latin typeface="Arial" panose="020B0604020202020204" pitchFamily="34" charset="0"/>
                <a:ea typeface="SamsungOne 400" panose="020B0503030303020204" pitchFamily="34" charset="0"/>
              </a:rPr>
              <a:t>efectiva</a:t>
            </a:r>
            <a:r>
              <a:rPr lang="en-US" altLang="ko-KR" sz="900" dirty="0">
                <a:solidFill>
                  <a:srgbClr val="1429A0"/>
                </a:solidFill>
                <a:latin typeface="Arial" panose="020B0604020202020204" pitchFamily="34" charset="0"/>
                <a:ea typeface="SamsungOne 400" panose="020B0503030303020204" pitchFamily="34" charset="0"/>
              </a:rPr>
              <a:t> para </a:t>
            </a:r>
            <a:r>
              <a:rPr lang="en-US" altLang="ko-KR" sz="900" dirty="0" err="1">
                <a:solidFill>
                  <a:srgbClr val="1429A0"/>
                </a:solidFill>
                <a:latin typeface="Arial" panose="020B0604020202020204" pitchFamily="34" charset="0"/>
                <a:ea typeface="SamsungOne 400" panose="020B0503030303020204" pitchFamily="34" charset="0"/>
              </a:rPr>
              <a:t>nosotros</a:t>
            </a:r>
            <a:r>
              <a:rPr lang="en-US" altLang="ko-KR" sz="900" dirty="0">
                <a:solidFill>
                  <a:srgbClr val="1429A0"/>
                </a:solidFill>
                <a:latin typeface="Arial" panose="020B0604020202020204" pitchFamily="34" charset="0"/>
                <a:ea typeface="SamsungOne 400" panose="020B0503030303020204" pitchFamily="34" charset="0"/>
              </a:rPr>
              <a:t>.</a:t>
            </a:r>
            <a:endParaRPr lang="ko-KR" altLang="en-US" sz="900" dirty="0">
              <a:solidFill>
                <a:srgbClr val="1429A0"/>
              </a:solidFill>
              <a:latin typeface="Arial" panose="020B0604020202020204" pitchFamily="34" charset="0"/>
              <a:ea typeface="SamsungOne 400" panose="020B0503030303020204" pitchFamily="34" charset="0"/>
            </a:endParaRPr>
          </a:p>
        </p:txBody>
      </p:sp>
      <p:sp>
        <p:nvSpPr>
          <p:cNvPr id="1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72379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데이터시각화란 데이터시각화 왜 하는 이유 그래프 시각적 분석 활용">
            <a:extLst>
              <a:ext uri="{FF2B5EF4-FFF2-40B4-BE49-F238E27FC236}">
                <a16:creationId xmlns:a16="http://schemas.microsoft.com/office/drawing/2014/main" id="{96305701-71D6-47D1-9764-33A6977FC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582" y="2788801"/>
            <a:ext cx="5147135" cy="21834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CDF9577D-E9D0-44F7-88F0-1A3870DECBFA}"/>
              </a:ext>
            </a:extLst>
          </p:cNvPr>
          <p:cNvSpPr/>
          <p:nvPr/>
        </p:nvSpPr>
        <p:spPr>
          <a:xfrm>
            <a:off x="1345142" y="1618819"/>
            <a:ext cx="6568017" cy="1120820"/>
          </a:xfrm>
          <a:prstGeom prst="rect">
            <a:avLst/>
          </a:prstGeom>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solo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propósito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simplemente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entregar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resultados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también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método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exploración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rgbClr val="1429A0"/>
                </a:solidFill>
                <a:latin typeface="Arial" panose="020B0604020202020204" pitchFamily="34" charset="0"/>
                <a:ea typeface="SamsungOne 400" panose="020B0503030303020204" pitchFamily="34" charset="0"/>
              </a:rPr>
              <a:t>análisis</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preciso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combinación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variables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exploración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mediante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diferentes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estándares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cálculo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numéricos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basada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patrones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gráficos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visual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significa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principalmente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proceso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450"/>
              </a:spcAft>
              <a:buClr>
                <a:srgbClr val="193EB0"/>
              </a:buClr>
              <a:buFont typeface="SamsungOne 400" panose="020B0503030303020204" pitchFamily="34" charset="0"/>
              <a:buChar char="‣"/>
            </a:pPr>
            <a:r>
              <a:rPr lang="en-US" altLang="ko-KR" sz="975" dirty="0" err="1">
                <a:solidFill>
                  <a:srgbClr val="1429A0"/>
                </a:solidFill>
                <a:latin typeface="Arial" panose="020B0604020202020204" pitchFamily="34" charset="0"/>
                <a:ea typeface="SamsungOne 400" panose="020B0503030303020204" pitchFamily="34" charset="0"/>
              </a:rPr>
              <a:t>Patrones</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visuales</a:t>
            </a:r>
            <a:r>
              <a:rPr lang="en-US" altLang="ko-KR" sz="975" dirty="0">
                <a:solidFill>
                  <a:srgbClr val="1429A0"/>
                </a:solidFill>
                <a:latin typeface="Arial" panose="020B0604020202020204" pitchFamily="34" charset="0"/>
                <a:ea typeface="SamsungOne 400" panose="020B0503030303020204" pitchFamily="34" charset="0"/>
              </a:rPr>
              <a:t> → </a:t>
            </a:r>
            <a:r>
              <a:rPr lang="en-US" altLang="ko-KR" sz="975" dirty="0" err="1">
                <a:solidFill>
                  <a:srgbClr val="1429A0"/>
                </a:solidFill>
                <a:latin typeface="Arial" panose="020B0604020202020204" pitchFamily="34" charset="0"/>
                <a:ea typeface="SamsungOne 400" panose="020B0503030303020204" pitchFamily="34" charset="0"/>
              </a:rPr>
              <a:t>Comprender</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los</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datos</a:t>
            </a:r>
            <a:r>
              <a:rPr lang="en-US" altLang="ko-KR" sz="975" dirty="0">
                <a:solidFill>
                  <a:srgbClr val="1429A0"/>
                </a:solidFill>
                <a:latin typeface="Arial" panose="020B0604020202020204" pitchFamily="34" charset="0"/>
                <a:ea typeface="SamsungOne 400" panose="020B0503030303020204" pitchFamily="34" charset="0"/>
              </a:rPr>
              <a:t> con </a:t>
            </a:r>
            <a:r>
              <a:rPr lang="en-US" altLang="ko-KR" sz="975" dirty="0" err="1">
                <a:solidFill>
                  <a:srgbClr val="1429A0"/>
                </a:solidFill>
                <a:latin typeface="Arial" panose="020B0604020202020204" pitchFamily="34" charset="0"/>
                <a:ea typeface="SamsungOne 400" panose="020B0503030303020204" pitchFamily="34" charset="0"/>
              </a:rPr>
              <a:t>precisión</a:t>
            </a:r>
            <a:r>
              <a:rPr lang="en-US" altLang="ko-KR" sz="975" dirty="0">
                <a:solidFill>
                  <a:srgbClr val="1429A0"/>
                </a:solidFill>
                <a:latin typeface="Arial" panose="020B0604020202020204" pitchFamily="34" charset="0"/>
                <a:ea typeface="SamsungOne 400" panose="020B0503030303020204" pitchFamily="34" charset="0"/>
              </a:rPr>
              <a:t> → </a:t>
            </a:r>
            <a:r>
              <a:rPr lang="en-US" altLang="ko-KR" sz="975" dirty="0" err="1">
                <a:solidFill>
                  <a:srgbClr val="1429A0"/>
                </a:solidFill>
                <a:latin typeface="Arial" panose="020B0604020202020204" pitchFamily="34" charset="0"/>
                <a:ea typeface="SamsungOne 400" panose="020B0503030303020204" pitchFamily="34" charset="0"/>
              </a:rPr>
              <a:t>Explorar</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datos</a:t>
            </a:r>
            <a:r>
              <a:rPr lang="en-US" altLang="ko-KR" sz="975" dirty="0">
                <a:solidFill>
                  <a:srgbClr val="1429A0"/>
                </a:solidFill>
                <a:latin typeface="Arial" panose="020B0604020202020204" pitchFamily="34" charset="0"/>
                <a:ea typeface="SamsungOne 400" panose="020B0503030303020204" pitchFamily="34" charset="0"/>
              </a:rPr>
              <a:t> → </a:t>
            </a:r>
            <a:r>
              <a:rPr lang="en-US" altLang="ko-KR" sz="975" dirty="0" err="1">
                <a:solidFill>
                  <a:srgbClr val="1429A0"/>
                </a:solidFill>
                <a:latin typeface="Arial" panose="020B0604020202020204" pitchFamily="34" charset="0"/>
                <a:ea typeface="SamsungOne 400" panose="020B0503030303020204" pitchFamily="34" charset="0"/>
              </a:rPr>
              <a:t>Obtener</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información</a:t>
            </a:r>
            <a:endParaRPr lang="en-US" altLang="ko-KR" sz="975" dirty="0">
              <a:solidFill>
                <a:srgbClr val="1429A0"/>
              </a:solidFill>
              <a:latin typeface="Arial" panose="020B0604020202020204" pitchFamily="34" charset="0"/>
              <a:ea typeface="SamsungOne 400" panose="020B0503030303020204" pitchFamily="34" charset="0"/>
            </a:endParaRPr>
          </a:p>
        </p:txBody>
      </p:sp>
      <p:grpSp>
        <p:nvGrpSpPr>
          <p:cNvPr id="13" name="그룹 12"/>
          <p:cNvGrpSpPr/>
          <p:nvPr/>
        </p:nvGrpSpPr>
        <p:grpSpPr>
          <a:xfrm>
            <a:off x="1277541" y="1408074"/>
            <a:ext cx="6588919" cy="161583"/>
            <a:chOff x="558800" y="2232686"/>
            <a:chExt cx="8785225" cy="215443"/>
          </a:xfrm>
        </p:grpSpPr>
        <p:sp>
          <p:nvSpPr>
            <p:cNvPr id="14" name="직사각형 13">
              <a:extLst>
                <a:ext uri="{FF2B5EF4-FFF2-40B4-BE49-F238E27FC236}">
                  <a16:creationId xmlns:a16="http://schemas.microsoft.com/office/drawing/2014/main" id="{2EC3E8AE-C1F1-47A5-B945-D34355FF87C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8299FCE1-1869-496D-A97A-0445C32A5AF0}"/>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 posible obtener resultados de análisis de datos más precisos que las estadísticas de resumen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Importancia de la 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7329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06487" y="2777018"/>
            <a:ext cx="4739369" cy="1230178"/>
            <a:chOff x="794539" y="4369781"/>
            <a:chExt cx="6849885" cy="1773422"/>
          </a:xfrm>
        </p:grpSpPr>
        <p:sp>
          <p:nvSpPr>
            <p:cNvPr id="6" name="직사각형 5"/>
            <p:cNvSpPr/>
            <p:nvPr/>
          </p:nvSpPr>
          <p:spPr>
            <a:xfrm>
              <a:off x="1307720" y="5059908"/>
              <a:ext cx="1512168" cy="504056"/>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Originador</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7" name="직사각형 6"/>
            <p:cNvSpPr/>
            <p:nvPr/>
          </p:nvSpPr>
          <p:spPr>
            <a:xfrm>
              <a:off x="4908120" y="5059908"/>
              <a:ext cx="1512168" cy="504056"/>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Receptor</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8" name="구부러진 연결선 7"/>
            <p:cNvCxnSpPr>
              <a:stCxn id="6" idx="0"/>
              <a:endCxn id="7" idx="0"/>
            </p:cNvCxnSpPr>
            <p:nvPr/>
          </p:nvCxnSpPr>
          <p:spPr>
            <a:xfrm rot="5400000" flipH="1" flipV="1">
              <a:off x="3864004" y="3259708"/>
              <a:ext cx="12700" cy="3600400"/>
            </a:xfrm>
            <a:prstGeom prst="curvedConnector3">
              <a:avLst>
                <a:gd name="adj1" fmla="val 3836362"/>
              </a:avLst>
            </a:prstGeom>
            <a:ln>
              <a:solidFill>
                <a:srgbClr val="193EB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구부러진 연결선 8"/>
            <p:cNvCxnSpPr>
              <a:stCxn id="7" idx="2"/>
              <a:endCxn id="6" idx="2"/>
            </p:cNvCxnSpPr>
            <p:nvPr/>
          </p:nvCxnSpPr>
          <p:spPr>
            <a:xfrm rot="5400000">
              <a:off x="3864004" y="3763764"/>
              <a:ext cx="12700" cy="3600400"/>
            </a:xfrm>
            <a:prstGeom prst="curvedConnector3">
              <a:avLst>
                <a:gd name="adj1" fmla="val 3618181"/>
              </a:avLst>
            </a:prstGeom>
            <a:ln>
              <a:solidFill>
                <a:srgbClr val="193EB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타원형 설명선 9"/>
            <p:cNvSpPr/>
            <p:nvPr/>
          </p:nvSpPr>
          <p:spPr>
            <a:xfrm>
              <a:off x="794539" y="4480669"/>
              <a:ext cx="1300511" cy="432048"/>
            </a:xfrm>
            <a:prstGeom prst="wedgeEllipseCallout">
              <a:avLst>
                <a:gd name="adj1" fmla="val 48219"/>
                <a:gd name="adj2" fmla="val 79603"/>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lstStyle/>
            <a:p>
              <a:pPr algn="ctr">
                <a:defRPr/>
              </a:pPr>
              <a:r>
                <a:rPr lang="en-US" altLang="ko-KR" sz="975" dirty="0" err="1">
                  <a:solidFill>
                    <a:schemeClr val="bg1"/>
                  </a:solidFill>
                  <a:latin typeface="Arial" panose="020B0604020202020204" pitchFamily="34" charset="0"/>
                  <a:ea typeface="SamsungOne 700" panose="020B0803030303020204" pitchFamily="34" charset="0"/>
                </a:rPr>
                <a:t>construido</a:t>
              </a:r>
              <a:endParaRPr lang="ko-KR" altLang="en-US" sz="975" dirty="0">
                <a:solidFill>
                  <a:schemeClr val="bg1"/>
                </a:solidFill>
                <a:latin typeface="Arial" panose="020B0604020202020204" pitchFamily="34" charset="0"/>
                <a:ea typeface="SamsungOne 400" panose="02020603020101020101" pitchFamily="18" charset="-127"/>
              </a:endParaRPr>
            </a:p>
          </p:txBody>
        </p:sp>
        <p:sp>
          <p:nvSpPr>
            <p:cNvPr id="11" name="타원형 설명선 10"/>
            <p:cNvSpPr/>
            <p:nvPr/>
          </p:nvSpPr>
          <p:spPr>
            <a:xfrm>
              <a:off x="5484184" y="4369781"/>
              <a:ext cx="1099524" cy="432048"/>
            </a:xfrm>
            <a:prstGeom prst="wedgeEllipseCallout">
              <a:avLst>
                <a:gd name="adj1" fmla="val -26753"/>
                <a:gd name="adj2" fmla="val 105257"/>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lstStyle/>
            <a:p>
              <a:pPr algn="ctr">
                <a:defRPr/>
              </a:pPr>
              <a:r>
                <a:rPr lang="en-US" altLang="ko-KR" sz="975" dirty="0" err="1">
                  <a:solidFill>
                    <a:schemeClr val="bg1"/>
                  </a:solidFill>
                  <a:latin typeface="Arial" panose="020B0604020202020204" pitchFamily="34" charset="0"/>
                  <a:ea typeface="SamsungOne 700" panose="020B0803030303020204" pitchFamily="34" charset="0"/>
                </a:rPr>
                <a:t>expirado</a:t>
              </a:r>
              <a:endParaRPr lang="ko-KR" altLang="en-US" sz="975" dirty="0">
                <a:solidFill>
                  <a:schemeClr val="bg1"/>
                </a:solidFill>
                <a:latin typeface="Arial" panose="020B0604020202020204" pitchFamily="34" charset="0"/>
                <a:ea typeface="SamsungOne 400" panose="02020603020101020101" pitchFamily="18" charset="-127"/>
              </a:endParaRPr>
            </a:p>
          </p:txBody>
        </p:sp>
        <p:sp>
          <p:nvSpPr>
            <p:cNvPr id="12" name="타원형 설명선 11"/>
            <p:cNvSpPr/>
            <p:nvPr/>
          </p:nvSpPr>
          <p:spPr>
            <a:xfrm>
              <a:off x="6708320" y="5145457"/>
              <a:ext cx="936104" cy="432048"/>
            </a:xfrm>
            <a:prstGeom prst="wedgeEllipseCallout">
              <a:avLst>
                <a:gd name="adj1" fmla="val -74114"/>
                <a:gd name="adj2" fmla="val -20874"/>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lstStyle/>
            <a:p>
              <a:pPr algn="ctr">
                <a:defRPr/>
              </a:pPr>
              <a:r>
                <a:rPr lang="en-US" altLang="ko-KR" sz="975">
                  <a:solidFill>
                    <a:schemeClr val="bg1"/>
                  </a:solidFill>
                  <a:latin typeface="Arial" panose="020B0604020202020204" pitchFamily="34" charset="0"/>
                  <a:ea typeface="SamsungOne 700" panose="020B0803030303020204" pitchFamily="34" charset="0"/>
                </a:rPr>
                <a:t>ejecutar</a:t>
              </a:r>
              <a:endParaRPr lang="ko-KR" altLang="en-US" sz="975" dirty="0">
                <a:solidFill>
                  <a:schemeClr val="bg1"/>
                </a:solidFill>
                <a:latin typeface="Arial" panose="020B0604020202020204" pitchFamily="34" charset="0"/>
                <a:ea typeface="SamsungOne 400" panose="02020603020101020101" pitchFamily="18" charset="-127"/>
              </a:endParaRPr>
            </a:p>
          </p:txBody>
        </p:sp>
        <p:sp>
          <p:nvSpPr>
            <p:cNvPr id="13" name="직사각형 12"/>
            <p:cNvSpPr/>
            <p:nvPr/>
          </p:nvSpPr>
          <p:spPr>
            <a:xfrm>
              <a:off x="3347334" y="4585804"/>
              <a:ext cx="885499" cy="349406"/>
            </a:xfrm>
            <a:prstGeom prst="rect">
              <a:avLst/>
            </a:prstGeom>
          </p:spPr>
          <p:txBody>
            <a:bodyPr wrap="none">
              <a:spAutoFit/>
            </a:bodyPr>
            <a:lstStyle/>
            <a:p>
              <a:pPr algn="ctr">
                <a:defRPr/>
              </a:pPr>
              <a:r>
                <a:rPr lang="en-US" altLang="ko-KR" sz="975" dirty="0" err="1">
                  <a:solidFill>
                    <a:prstClr val="black"/>
                  </a:solidFill>
                  <a:latin typeface="Arial" panose="020B0604020202020204" pitchFamily="34" charset="0"/>
                  <a:ea typeface="SamsungOne 400" panose="020B0503030303020204" pitchFamily="34" charset="0"/>
                </a:rPr>
                <a:t>petición</a:t>
              </a:r>
              <a:endParaRPr lang="ko-KR" altLang="en-US" sz="975" dirty="0">
                <a:solidFill>
                  <a:srgbClr val="000000"/>
                </a:solidFill>
                <a:latin typeface="Arial" panose="020B0604020202020204" pitchFamily="34" charset="0"/>
                <a:ea typeface="SamsungOne 400" panose="02020603020101020101" pitchFamily="18" charset="-127"/>
              </a:endParaRPr>
            </a:p>
          </p:txBody>
        </p:sp>
        <p:sp>
          <p:nvSpPr>
            <p:cNvPr id="14" name="직사각형 13"/>
            <p:cNvSpPr/>
            <p:nvPr/>
          </p:nvSpPr>
          <p:spPr>
            <a:xfrm>
              <a:off x="3318082" y="5711155"/>
              <a:ext cx="1056945" cy="349406"/>
            </a:xfrm>
            <a:prstGeom prst="rect">
              <a:avLst/>
            </a:prstGeom>
          </p:spPr>
          <p:txBody>
            <a:bodyPr wrap="none">
              <a:spAutoFit/>
            </a:bodyPr>
            <a:lstStyle/>
            <a:p>
              <a:pPr algn="ctr"/>
              <a:r>
                <a:rPr lang="en-US" altLang="ko-KR" sz="975">
                  <a:solidFill>
                    <a:prstClr val="black"/>
                  </a:solidFill>
                  <a:latin typeface="Arial" panose="020B0604020202020204" pitchFamily="34" charset="0"/>
                  <a:ea typeface="SamsungOne 400" panose="020B0503030303020204" pitchFamily="34" charset="0"/>
                </a:rPr>
                <a:t>respuesta</a:t>
              </a:r>
              <a:endParaRPr lang="ko-KR" altLang="en-US" sz="975" dirty="0">
                <a:solidFill>
                  <a:prstClr val="black"/>
                </a:solidFill>
                <a:latin typeface="Arial" panose="020B0604020202020204" pitchFamily="34" charset="0"/>
                <a:ea typeface="SamsungOne 400" panose="020B0503030303020204" pitchFamily="34" charset="0"/>
              </a:endParaRPr>
            </a:p>
          </p:txBody>
        </p:sp>
        <p:sp>
          <p:nvSpPr>
            <p:cNvPr id="16" name="타원형 설명선 15"/>
            <p:cNvSpPr/>
            <p:nvPr/>
          </p:nvSpPr>
          <p:spPr>
            <a:xfrm>
              <a:off x="794540" y="5711155"/>
              <a:ext cx="1089245" cy="432048"/>
            </a:xfrm>
            <a:prstGeom prst="wedgeEllipseCallout">
              <a:avLst>
                <a:gd name="adj1" fmla="val 63035"/>
                <a:gd name="adj2" fmla="val -76457"/>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lstStyle/>
            <a:p>
              <a:pPr algn="ctr">
                <a:defRPr/>
              </a:pPr>
              <a:r>
                <a:rPr lang="en-US" altLang="ko-KR" sz="975" dirty="0" err="1">
                  <a:solidFill>
                    <a:schemeClr val="bg1"/>
                  </a:solidFill>
                  <a:latin typeface="Arial" panose="020B0604020202020204" pitchFamily="34" charset="0"/>
                  <a:ea typeface="SamsungOne 700" panose="020B0803030303020204" pitchFamily="34" charset="0"/>
                </a:rPr>
                <a:t>expirado</a:t>
              </a:r>
              <a:endParaRPr lang="ko-KR" altLang="en-US" sz="975" dirty="0">
                <a:solidFill>
                  <a:schemeClr val="bg1"/>
                </a:solidFill>
                <a:latin typeface="Arial" panose="020B0604020202020204" pitchFamily="34" charset="0"/>
                <a:ea typeface="SamsungOne 400" panose="02020603020101020101" pitchFamily="18" charset="-127"/>
              </a:endParaRPr>
            </a:p>
          </p:txBody>
        </p:sp>
      </p:grpSp>
      <p:grpSp>
        <p:nvGrpSpPr>
          <p:cNvPr id="37" name="그룹 36">
            <a:extLst>
              <a:ext uri="{FF2B5EF4-FFF2-40B4-BE49-F238E27FC236}">
                <a16:creationId xmlns:a16="http://schemas.microsoft.com/office/drawing/2014/main" id="{D1AE0A34-FB12-4C8F-9D9C-8D719122936F}"/>
              </a:ext>
            </a:extLst>
          </p:cNvPr>
          <p:cNvGrpSpPr/>
          <p:nvPr/>
        </p:nvGrpSpPr>
        <p:grpSpPr>
          <a:xfrm>
            <a:off x="1277541" y="1675915"/>
            <a:ext cx="6224824" cy="161583"/>
            <a:chOff x="1027113" y="2045625"/>
            <a:chExt cx="8299765" cy="215443"/>
          </a:xfrm>
        </p:grpSpPr>
        <p:sp>
          <p:nvSpPr>
            <p:cNvPr id="56" name="직사각형 55">
              <a:extLst>
                <a:ext uri="{FF2B5EF4-FFF2-40B4-BE49-F238E27FC236}">
                  <a16:creationId xmlns:a16="http://schemas.microsoft.com/office/drawing/2014/main" id="{380F6B1E-183B-4520-B7AB-17EF0FC7A4F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7" name="직사각형 56">
              <a:extLst>
                <a:ext uri="{FF2B5EF4-FFF2-40B4-BE49-F238E27FC236}">
                  <a16:creationId xmlns:a16="http://schemas.microsoft.com/office/drawing/2014/main" id="{C806C5E4-73A7-4F2B-B78B-43FBEEBD989E}"/>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Solicitar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marca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(Timestamp)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caducidad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8" name="그룹 37">
            <a:extLst>
              <a:ext uri="{FF2B5EF4-FFF2-40B4-BE49-F238E27FC236}">
                <a16:creationId xmlns:a16="http://schemas.microsoft.com/office/drawing/2014/main" id="{DC9C2935-09A1-4718-BF0B-BCC876429E9A}"/>
              </a:ext>
            </a:extLst>
          </p:cNvPr>
          <p:cNvGrpSpPr/>
          <p:nvPr/>
        </p:nvGrpSpPr>
        <p:grpSpPr>
          <a:xfrm>
            <a:off x="1277542" y="1915354"/>
            <a:ext cx="4072528" cy="323165"/>
            <a:chOff x="1027113" y="2045625"/>
            <a:chExt cx="4561119" cy="430885"/>
          </a:xfrm>
        </p:grpSpPr>
        <p:sp>
          <p:nvSpPr>
            <p:cNvPr id="54" name="직사각형 53">
              <a:extLst>
                <a:ext uri="{FF2B5EF4-FFF2-40B4-BE49-F238E27FC236}">
                  <a16:creationId xmlns:a16="http://schemas.microsoft.com/office/drawing/2014/main" id="{1D843166-A619-4522-971C-C02B3C096EE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5" name="직사각형 54">
              <a:extLst>
                <a:ext uri="{FF2B5EF4-FFF2-40B4-BE49-F238E27FC236}">
                  <a16:creationId xmlns:a16="http://schemas.microsoft.com/office/drawing/2014/main" id="{5187A534-883E-4C09-8BCB-59A9BC137F06}"/>
                </a:ext>
              </a:extLst>
            </p:cNvPr>
            <p:cNvSpPr/>
            <p:nvPr/>
          </p:nvSpPr>
          <p:spPr>
            <a:xfrm>
              <a:off x="1179514" y="2045625"/>
              <a:ext cx="4408718"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Marca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(Timestamp)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caducidad</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resultado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9" name="그룹 38">
            <a:extLst>
              <a:ext uri="{FF2B5EF4-FFF2-40B4-BE49-F238E27FC236}">
                <a16:creationId xmlns:a16="http://schemas.microsoft.com/office/drawing/2014/main" id="{D3CC8BB4-4DE6-4338-962E-974CE6D74076}"/>
              </a:ext>
            </a:extLst>
          </p:cNvPr>
          <p:cNvGrpSpPr/>
          <p:nvPr/>
        </p:nvGrpSpPr>
        <p:grpSpPr>
          <a:xfrm>
            <a:off x="1277541" y="2154795"/>
            <a:ext cx="6224824" cy="161583"/>
            <a:chOff x="1027113" y="2045625"/>
            <a:chExt cx="8299765" cy="215443"/>
          </a:xfrm>
        </p:grpSpPr>
        <p:sp>
          <p:nvSpPr>
            <p:cNvPr id="52" name="직사각형 51">
              <a:extLst>
                <a:ext uri="{FF2B5EF4-FFF2-40B4-BE49-F238E27FC236}">
                  <a16:creationId xmlns:a16="http://schemas.microsoft.com/office/drawing/2014/main" id="{3FBD80BA-0652-45C4-A6A6-BB764B8BE67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3" name="직사각형 52">
              <a:extLst>
                <a:ext uri="{FF2B5EF4-FFF2-40B4-BE49-F238E27FC236}">
                  <a16:creationId xmlns:a16="http://schemas.microsoft.com/office/drawing/2014/main" id="{FDD5A2AC-024E-4316-8063-0C5654568D4F}"/>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Tiempo de ejecución operacional</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3" name="그룹 42">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44" name="직사각형 43">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5" name="직사각형 44">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Marca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(Timestamp)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origen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58" name="직사각형 5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Parámetros de solicitud (2/3)</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91752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데이터시각화란 데이터시각화 왜 하는 이유 그래프 시각적 분석 활용">
            <a:extLst>
              <a:ext uri="{FF2B5EF4-FFF2-40B4-BE49-F238E27FC236}">
                <a16:creationId xmlns:a16="http://schemas.microsoft.com/office/drawing/2014/main" id="{A866D9D0-540C-4D40-B251-435EF1590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083" y="2455790"/>
            <a:ext cx="3671596" cy="2213614"/>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1538D88-82F4-4E1E-BCCB-E123ECE3D81B}"/>
              </a:ext>
            </a:extLst>
          </p:cNvPr>
          <p:cNvSpPr/>
          <p:nvPr/>
        </p:nvSpPr>
        <p:spPr>
          <a:xfrm>
            <a:off x="1343728" y="1611010"/>
            <a:ext cx="6570846" cy="820738"/>
          </a:xfrm>
          <a:prstGeom prst="rect">
            <a:avLst/>
          </a:prstGeom>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forma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333375" lvl="1" indent="-196454">
              <a:spcAft>
                <a:spcPts val="450"/>
              </a:spcAft>
              <a:buClr>
                <a:srgbClr val="193EB0"/>
              </a:buClr>
              <a:buFont typeface="+mj-ea"/>
              <a:buAutoNum type="circleNumDbPlain"/>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Primero,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obtener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durante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proceso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análisis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luego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usa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compartir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muchas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personas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presentaciones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333375" lvl="1" indent="-196454">
              <a:spcAft>
                <a:spcPts val="450"/>
              </a:spcAft>
              <a:buClr>
                <a:srgbClr val="193EB0"/>
              </a:buClr>
              <a:buFont typeface="+mj-ea"/>
              <a:buAutoNum type="circleNumDbPlain"/>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Usar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paneles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4" name="직사각형 3">
            <a:extLst>
              <a:ext uri="{FF2B5EF4-FFF2-40B4-BE49-F238E27FC236}">
                <a16:creationId xmlns:a16="http://schemas.microsoft.com/office/drawing/2014/main" id="{9FE8234B-E2C0-4310-9478-6ABB2DC3A568}"/>
              </a:ext>
            </a:extLst>
          </p:cNvPr>
          <p:cNvSpPr/>
          <p:nvPr/>
        </p:nvSpPr>
        <p:spPr>
          <a:xfrm>
            <a:off x="5457655" y="2455790"/>
            <a:ext cx="2501786" cy="842538"/>
          </a:xfrm>
          <a:prstGeom prst="rect">
            <a:avLst/>
          </a:prstGeom>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Un panel de datos es un tablero compuesto por varios gráficos y tablas de visualización. Se utiliza para monitorear indicadores de datos importantes (KPI).</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277541" y="1410312"/>
            <a:ext cx="6588919" cy="161583"/>
            <a:chOff x="558800" y="2232686"/>
            <a:chExt cx="8785225" cy="215443"/>
          </a:xfrm>
        </p:grpSpPr>
        <p:sp>
          <p:nvSpPr>
            <p:cNvPr id="10" name="직사각형 9">
              <a:extLst>
                <a:ext uri="{FF2B5EF4-FFF2-40B4-BE49-F238E27FC236}">
                  <a16:creationId xmlns:a16="http://schemas.microsoft.com/office/drawing/2014/main" id="{0B5039EF-9D90-4E57-8320-E7453C3487DB}"/>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1" name="직사각형 10">
              <a:extLst>
                <a:ext uri="{FF2B5EF4-FFF2-40B4-BE49-F238E27FC236}">
                  <a16:creationId xmlns:a16="http://schemas.microsoft.com/office/drawing/2014/main" id="{5FD1C066-20DC-41FB-B703-1BADA99D4713}"/>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intercambio eficaz de información sobre los datos permite la toma de decisiones basada en datos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Importancia de la 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0788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데이터시각화란 데이터시각화 왜 하는 이유 그래프 시각적 분석 활용">
            <a:extLst>
              <a:ext uri="{FF2B5EF4-FFF2-40B4-BE49-F238E27FC236}">
                <a16:creationId xmlns:a16="http://schemas.microsoft.com/office/drawing/2014/main" id="{9E90BE83-0193-4691-86C8-53DDDF3F6A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3706" y="2471462"/>
            <a:ext cx="3960184" cy="2586179"/>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1219007" y="1024617"/>
            <a:ext cx="6753740" cy="1324341"/>
            <a:chOff x="480755" y="1366156"/>
            <a:chExt cx="9004986" cy="1765787"/>
          </a:xfrm>
        </p:grpSpPr>
        <p:grpSp>
          <p:nvGrpSpPr>
            <p:cNvPr id="17" name="그룹 16"/>
            <p:cNvGrpSpPr/>
            <p:nvPr/>
          </p:nvGrpSpPr>
          <p:grpSpPr>
            <a:xfrm>
              <a:off x="558800" y="1877430"/>
              <a:ext cx="8785225" cy="215443"/>
              <a:chOff x="558800" y="2232686"/>
              <a:chExt cx="8785225" cy="215443"/>
            </a:xfrm>
          </p:grpSpPr>
          <p:sp>
            <p:nvSpPr>
              <p:cNvPr id="20" name="직사각형 19">
                <a:extLst>
                  <a:ext uri="{FF2B5EF4-FFF2-40B4-BE49-F238E27FC236}">
                    <a16:creationId xmlns:a16="http://schemas.microsoft.com/office/drawing/2014/main" id="{2EC3E8AE-C1F1-47A5-B945-D34355FF87C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8299FCE1-1869-496D-A97A-0445C32A5AF0}"/>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Existen innumerables campos y formas de utilizar la visualización de datos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80755" y="1366156"/>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Importancia de la visualización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9" name="직사각형 18">
              <a:extLst>
                <a:ext uri="{FF2B5EF4-FFF2-40B4-BE49-F238E27FC236}">
                  <a16:creationId xmlns:a16="http://schemas.microsoft.com/office/drawing/2014/main" id="{1D420397-BAF2-447E-884A-1A189F7D2F90}"/>
                </a:ext>
              </a:extLst>
            </p:cNvPr>
            <p:cNvSpPr/>
            <p:nvPr/>
          </p:nvSpPr>
          <p:spPr>
            <a:xfrm>
              <a:off x="711200" y="2100825"/>
              <a:ext cx="8632825" cy="1031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tabLst>
                  <a:tab pos="560875" algn="l"/>
                  <a:tab pos="561262" algn="l"/>
                </a:tabLst>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nivel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industrial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corporativo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introduciendo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aumentar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136922" lvl="1">
                <a:spcAft>
                  <a:spcPts val="450"/>
                </a:spcAft>
                <a:buClr>
                  <a:srgbClr val="193EB0"/>
                </a:buClr>
                <a:tabLst>
                  <a:tab pos="560875" algn="l"/>
                  <a:tab pos="561262" algn="l"/>
                </a:tabLst>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panose="05000000000000000000" pitchFamily="2" charset="2"/>
                </a:rPr>
                <a:t> </a:t>
              </a:r>
              <a:r>
                <a:rPr lang="en-US" altLang="ko-KR" sz="975" dirty="0" err="1">
                  <a:solidFill>
                    <a:srgbClr val="1429A0"/>
                  </a:solidFill>
                  <a:latin typeface="Arial" panose="020B0604020202020204" pitchFamily="34" charset="0"/>
                  <a:ea typeface="SamsungOne 400" panose="020B0503030303020204" pitchFamily="34" charset="0"/>
                </a:rPr>
                <a:t>Realizar</a:t>
              </a:r>
              <a:r>
                <a:rPr lang="en-US" altLang="ko-KR" sz="975" dirty="0">
                  <a:solidFill>
                    <a:srgbClr val="1429A0"/>
                  </a:solidFill>
                  <a:latin typeface="Arial" panose="020B0604020202020204" pitchFamily="34" charset="0"/>
                  <a:ea typeface="SamsungOne 400" panose="020B0503030303020204" pitchFamily="34" charset="0"/>
                </a:rPr>
                <a:t> un </a:t>
              </a:r>
              <a:r>
                <a:rPr lang="en-US" altLang="ko-KR" sz="975" dirty="0" err="1">
                  <a:solidFill>
                    <a:srgbClr val="1429A0"/>
                  </a:solidFill>
                  <a:latin typeface="Arial" panose="020B0604020202020204" pitchFamily="34" charset="0"/>
                  <a:ea typeface="SamsungOne 400" panose="020B0503030303020204" pitchFamily="34" charset="0"/>
                </a:rPr>
                <a:t>seguimiento</a:t>
              </a:r>
              <a:r>
                <a:rPr lang="en-US" altLang="ko-KR" sz="975" dirty="0">
                  <a:solidFill>
                    <a:srgbClr val="1429A0"/>
                  </a:solidFill>
                  <a:latin typeface="Arial" panose="020B0604020202020204" pitchFamily="34" charset="0"/>
                  <a:ea typeface="SamsungOne 400" panose="020B0503030303020204" pitchFamily="34" charset="0"/>
                </a:rPr>
                <a:t> de </a:t>
              </a:r>
              <a:r>
                <a:rPr lang="en-US" altLang="ko-KR" sz="975" dirty="0" err="1">
                  <a:solidFill>
                    <a:srgbClr val="1429A0"/>
                  </a:solidFill>
                  <a:latin typeface="Arial" panose="020B0604020202020204" pitchFamily="34" charset="0"/>
                  <a:ea typeface="SamsungOne 400" panose="020B0503030303020204" pitchFamily="34" charset="0"/>
                </a:rPr>
                <a:t>los</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indicadores</a:t>
              </a:r>
              <a:r>
                <a:rPr lang="en-US" altLang="ko-KR" sz="975" dirty="0">
                  <a:solidFill>
                    <a:srgbClr val="1429A0"/>
                  </a:solidFill>
                  <a:latin typeface="Arial" panose="020B0604020202020204" pitchFamily="34" charset="0"/>
                  <a:ea typeface="SamsungOne 400" panose="020B0503030303020204" pitchFamily="34" charset="0"/>
                </a:rPr>
                <a:t> de </a:t>
              </a:r>
              <a:r>
                <a:rPr lang="en-US" altLang="ko-KR" sz="975" dirty="0" err="1">
                  <a:solidFill>
                    <a:srgbClr val="1429A0"/>
                  </a:solidFill>
                  <a:latin typeface="Arial" panose="020B0604020202020204" pitchFamily="34" charset="0"/>
                  <a:ea typeface="SamsungOne 400" panose="020B0503030303020204" pitchFamily="34" charset="0"/>
                </a:rPr>
                <a:t>rendimiento</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como</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los</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indicadores</a:t>
              </a:r>
              <a:r>
                <a:rPr lang="en-US" altLang="ko-KR" sz="975" dirty="0">
                  <a:solidFill>
                    <a:srgbClr val="1429A0"/>
                  </a:solidFill>
                  <a:latin typeface="Arial" panose="020B0604020202020204" pitchFamily="34" charset="0"/>
                  <a:ea typeface="SamsungOne 400" panose="020B0503030303020204" pitchFamily="34" charset="0"/>
                </a:rPr>
                <a:t> de KPI </a:t>
              </a:r>
              <a:r>
                <a:rPr lang="en-US" altLang="ko-KR" sz="975" dirty="0" err="1">
                  <a:solidFill>
                    <a:srgbClr val="1429A0"/>
                  </a:solidFill>
                  <a:latin typeface="Arial" panose="020B0604020202020204" pitchFamily="34" charset="0"/>
                  <a:ea typeface="SamsungOne 400" panose="020B0503030303020204" pitchFamily="34" charset="0"/>
                </a:rPr>
                <a:t>internos</a:t>
              </a:r>
              <a:r>
                <a:rPr lang="en-US" altLang="ko-KR" sz="975" dirty="0">
                  <a:solidFill>
                    <a:srgbClr val="1429A0"/>
                  </a:solidFill>
                  <a:latin typeface="Arial" panose="020B0604020202020204" pitchFamily="34" charset="0"/>
                  <a:ea typeface="SamsungOne 400" panose="020B0503030303020204" pitchFamily="34" charset="0"/>
                </a:rPr>
                <a:t>, la </a:t>
              </a:r>
              <a:r>
                <a:rPr lang="en-US" altLang="ko-KR" sz="975" dirty="0" err="1">
                  <a:solidFill>
                    <a:srgbClr val="1429A0"/>
                  </a:solidFill>
                  <a:latin typeface="Arial" panose="020B0604020202020204" pitchFamily="34" charset="0"/>
                  <a:ea typeface="SamsungOne 400" panose="020B0503030303020204" pitchFamily="34" charset="0"/>
                </a:rPr>
                <a:t>activación</a:t>
              </a:r>
              <a:r>
                <a:rPr lang="en-US" altLang="ko-KR" sz="975" dirty="0">
                  <a:solidFill>
                    <a:srgbClr val="1429A0"/>
                  </a:solidFill>
                  <a:latin typeface="Arial" panose="020B0604020202020204" pitchFamily="34" charset="0"/>
                  <a:ea typeface="SamsungOne 400" panose="020B0503030303020204" pitchFamily="34" charset="0"/>
                </a:rPr>
                <a:t> del marketing </a:t>
              </a:r>
              <a:r>
                <a:rPr lang="en-US" altLang="ko-KR" sz="975" dirty="0" err="1">
                  <a:solidFill>
                    <a:srgbClr val="1429A0"/>
                  </a:solidFill>
                  <a:latin typeface="Arial" panose="020B0604020202020204" pitchFamily="34" charset="0"/>
                  <a:ea typeface="SamsungOne 400" panose="020B0503030303020204" pitchFamily="34" charset="0"/>
                </a:rPr>
                <a:t>basado</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en</a:t>
              </a:r>
              <a:r>
                <a:rPr lang="en-US" altLang="ko-KR" sz="975" dirty="0">
                  <a:solidFill>
                    <a:srgbClr val="1429A0"/>
                  </a:solidFill>
                  <a:latin typeface="Arial" panose="020B0604020202020204" pitchFamily="34" charset="0"/>
                  <a:ea typeface="SamsungOne 400" panose="020B0503030303020204" pitchFamily="34" charset="0"/>
                </a:rPr>
                <a:t> </a:t>
              </a:r>
              <a:r>
                <a:rPr lang="en-US" altLang="ko-KR" sz="975" dirty="0" err="1">
                  <a:solidFill>
                    <a:srgbClr val="1429A0"/>
                  </a:solidFill>
                  <a:latin typeface="Arial" panose="020B0604020202020204" pitchFamily="34" charset="0"/>
                  <a:ea typeface="SamsungOne 400" panose="020B0503030303020204" pitchFamily="34" charset="0"/>
                </a:rPr>
                <a:t>datos</a:t>
              </a:r>
              <a:r>
                <a:rPr lang="en-US" altLang="ko-KR" sz="975" dirty="0">
                  <a:solidFill>
                    <a:srgbClr val="1429A0"/>
                  </a:solidFill>
                  <a:latin typeface="Arial" panose="020B0604020202020204" pitchFamily="34" charset="0"/>
                  <a:ea typeface="SamsungOne 400" panose="020B0503030303020204" pitchFamily="34" charset="0"/>
                </a:rPr>
                <a:t>, etc..</a:t>
              </a:r>
              <a:endParaRPr lang="ko-KR" altLang="en-US" sz="975" dirty="0">
                <a:solidFill>
                  <a:srgbClr val="1429A0"/>
                </a:solidFill>
                <a:latin typeface="Arial" panose="020B0604020202020204" pitchFamily="34" charset="0"/>
                <a:ea typeface="SamsungOne 400" panose="020B0503030303020204" pitchFamily="34" charset="0"/>
              </a:endParaRPr>
            </a:p>
          </p:txBody>
        </p:sp>
      </p:grpSp>
      <p:sp>
        <p:nvSpPr>
          <p:cNvPr id="14" name="직사각형 13">
            <a:extLst>
              <a:ext uri="{FF2B5EF4-FFF2-40B4-BE49-F238E27FC236}">
                <a16:creationId xmlns:a16="http://schemas.microsoft.com/office/drawing/2014/main" id="{9FE8234B-E2C0-4310-9478-6ABB2DC3A568}"/>
              </a:ext>
            </a:extLst>
          </p:cNvPr>
          <p:cNvSpPr/>
          <p:nvPr/>
        </p:nvSpPr>
        <p:spPr>
          <a:xfrm>
            <a:off x="5423890" y="2448294"/>
            <a:ext cx="2463686" cy="692497"/>
          </a:xfrm>
          <a:prstGeom prst="rect">
            <a:avLst/>
          </a:prstGeom>
        </p:spPr>
        <p:txBody>
          <a:bodyPr wrap="square">
            <a:spAutoFit/>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mayor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ventaja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visualización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cualquiera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obtener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sin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mucha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dificultad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22278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08374" y="2349587"/>
            <a:ext cx="6159563" cy="2195199"/>
          </a:xfrm>
          <a:prstGeom prst="rect">
            <a:avLst/>
          </a:prstGeom>
          <a:blipFill>
            <a:blip r:embed="rId2" cstate="print"/>
            <a:stretch>
              <a:fillRect/>
            </a:stretch>
          </a:blipFill>
          <a:ln>
            <a:solidFill>
              <a:schemeClr val="tx1">
                <a:lumMod val="50000"/>
                <a:lumOff val="50000"/>
              </a:schemeClr>
            </a:solidFill>
          </a:ln>
        </p:spPr>
        <p:txBody>
          <a:bodyPr wrap="square" lIns="0" tIns="0" rIns="0" bIns="0" rtlCol="0"/>
          <a:lstStyle/>
          <a:p>
            <a:endParaRPr sz="1097"/>
          </a:p>
        </p:txBody>
      </p:sp>
      <p:grpSp>
        <p:nvGrpSpPr>
          <p:cNvPr id="5" name="그룹 4"/>
          <p:cNvGrpSpPr/>
          <p:nvPr/>
        </p:nvGrpSpPr>
        <p:grpSpPr>
          <a:xfrm>
            <a:off x="1219007" y="1024618"/>
            <a:ext cx="6753740" cy="1238421"/>
            <a:chOff x="480755" y="1366156"/>
            <a:chExt cx="9004986" cy="1651228"/>
          </a:xfrm>
        </p:grpSpPr>
        <p:grpSp>
          <p:nvGrpSpPr>
            <p:cNvPr id="15" name="그룹 14"/>
            <p:cNvGrpSpPr/>
            <p:nvPr/>
          </p:nvGrpSpPr>
          <p:grpSpPr>
            <a:xfrm>
              <a:off x="558800" y="1877430"/>
              <a:ext cx="8785225" cy="215445"/>
              <a:chOff x="558800" y="2232686"/>
              <a:chExt cx="8785225" cy="215445"/>
            </a:xfrm>
          </p:grpSpPr>
          <p:sp>
            <p:nvSpPr>
              <p:cNvPr id="16" name="직사각형 15">
                <a:extLst>
                  <a:ext uri="{FF2B5EF4-FFF2-40B4-BE49-F238E27FC236}">
                    <a16:creationId xmlns:a16="http://schemas.microsoft.com/office/drawing/2014/main" id="{2EC3E8AE-C1F1-47A5-B945-D34355FF87C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8299FCE1-1869-496D-A97A-0445C32A5AF0}"/>
                  </a:ext>
                </a:extLst>
              </p:cNvPr>
              <p:cNvSpPr/>
              <p:nvPr/>
            </p:nvSpPr>
            <p:spPr>
              <a:xfrm>
                <a:off x="711201" y="2232686"/>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Varios aspectos del lenguaje 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80755" y="1366156"/>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Herramienta de código abierto de visualización ··· R</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9" name="직사각형 18">
              <a:extLst>
                <a:ext uri="{FF2B5EF4-FFF2-40B4-BE49-F238E27FC236}">
                  <a16:creationId xmlns:a16="http://schemas.microsoft.com/office/drawing/2014/main" id="{1D420397-BAF2-447E-884A-1A189F7D2F90}"/>
                </a:ext>
              </a:extLst>
            </p:cNvPr>
            <p:cNvSpPr/>
            <p:nvPr/>
          </p:nvSpPr>
          <p:spPr>
            <a:xfrm>
              <a:off x="711200" y="2100826"/>
              <a:ext cx="8632825" cy="916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tabLst>
                  <a:tab pos="560875" algn="l"/>
                  <a:tab pos="561262" algn="l"/>
                </a:tabLst>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R como herramienta de análisis matemático/estadístico
R como lenguaje de programación
R como herramienta de visualización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459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498312" y="1874328"/>
            <a:ext cx="4378444" cy="2790185"/>
          </a:xfrm>
          <a:prstGeom prst="rect">
            <a:avLst/>
          </a:prstGeom>
          <a:blipFill>
            <a:blip r:embed="rId2" cstate="print"/>
            <a:stretch>
              <a:fillRect/>
            </a:stretch>
          </a:blipFill>
          <a:ln>
            <a:solidFill>
              <a:schemeClr val="tx1">
                <a:lumMod val="50000"/>
                <a:lumOff val="50000"/>
              </a:schemeClr>
            </a:solidFill>
          </a:ln>
        </p:spPr>
        <p:txBody>
          <a:bodyPr wrap="square" lIns="0" tIns="0" rIns="0" bIns="0" rtlCol="0"/>
          <a:lstStyle/>
          <a:p>
            <a:endParaRPr sz="1097"/>
          </a:p>
        </p:txBody>
      </p:sp>
      <p:grpSp>
        <p:nvGrpSpPr>
          <p:cNvPr id="2" name="그룹 1"/>
          <p:cNvGrpSpPr/>
          <p:nvPr/>
        </p:nvGrpSpPr>
        <p:grpSpPr>
          <a:xfrm>
            <a:off x="1277541" y="1408074"/>
            <a:ext cx="6588919" cy="161583"/>
            <a:chOff x="558800" y="2232686"/>
            <a:chExt cx="8785225" cy="215443"/>
          </a:xfrm>
        </p:grpSpPr>
        <p:sp>
          <p:nvSpPr>
            <p:cNvPr id="7" name="직사각형 6">
              <a:extLst>
                <a:ext uri="{FF2B5EF4-FFF2-40B4-BE49-F238E27FC236}">
                  <a16:creationId xmlns:a16="http://schemas.microsoft.com/office/drawing/2014/main" id="{2EC3E8AE-C1F1-47A5-B945-D34355FF87C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8" name="직사각형 7">
              <a:extLst>
                <a:ext uri="{FF2B5EF4-FFF2-40B4-BE49-F238E27FC236}">
                  <a16:creationId xmlns:a16="http://schemas.microsoft.com/office/drawing/2014/main" id="{8299FCE1-1869-496D-A97A-0445C32A5AF0}"/>
                </a:ext>
              </a:extLst>
            </p:cNvPr>
            <p:cNvSpPr/>
            <p:nvPr/>
          </p:nvSpPr>
          <p:spPr>
            <a:xfrm>
              <a:off x="711201" y="2232686"/>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Lenguaje R y característica de visualización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Herramienta de código abierto de visualización ··· R</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4" name="직사각형 13">
            <a:extLst>
              <a:ext uri="{FF2B5EF4-FFF2-40B4-BE49-F238E27FC236}">
                <a16:creationId xmlns:a16="http://schemas.microsoft.com/office/drawing/2014/main" id="{1D420397-BAF2-447E-884A-1A189F7D2F90}"/>
              </a:ext>
            </a:extLst>
          </p:cNvPr>
          <p:cNvSpPr/>
          <p:nvPr/>
        </p:nvSpPr>
        <p:spPr>
          <a:xfrm>
            <a:off x="1391841" y="1575619"/>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Combinación de análisis y visualización</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95918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C78D27A7-B397-46CE-929E-E47E51538FF5}"/>
              </a:ext>
            </a:extLst>
          </p:cNvPr>
          <p:cNvGrpSpPr/>
          <p:nvPr/>
        </p:nvGrpSpPr>
        <p:grpSpPr>
          <a:xfrm>
            <a:off x="1277541" y="1406160"/>
            <a:ext cx="6588919" cy="484748"/>
            <a:chOff x="1027113" y="2045625"/>
            <a:chExt cx="8785225" cy="646330"/>
          </a:xfrm>
        </p:grpSpPr>
        <p:sp>
          <p:nvSpPr>
            <p:cNvPr id="11" name="직사각형 10">
              <a:extLst>
                <a:ext uri="{FF2B5EF4-FFF2-40B4-BE49-F238E27FC236}">
                  <a16:creationId xmlns:a16="http://schemas.microsoft.com/office/drawing/2014/main" id="{AB73A471-3D9E-4DE3-B6FC-00A58F9667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0C3ECABA-E7D2-4998-AA34-9728465B574F}"/>
                </a:ext>
              </a:extLst>
            </p:cNvPr>
            <p:cNvSpPr/>
            <p:nvPr/>
          </p:nvSpPr>
          <p:spPr>
            <a:xfrm>
              <a:off x="1179514" y="2045625"/>
              <a:ext cx="8632824"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Graphite es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básicamente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almacén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especial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acumula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continuamente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nombres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específico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También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base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series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temporales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optimizada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recopilación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series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temporales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p>
          </p:txBody>
        </p:sp>
      </p:grpSp>
      <p:grpSp>
        <p:nvGrpSpPr>
          <p:cNvPr id="13" name="그룹 12">
            <a:extLst>
              <a:ext uri="{FF2B5EF4-FFF2-40B4-BE49-F238E27FC236}">
                <a16:creationId xmlns:a16="http://schemas.microsoft.com/office/drawing/2014/main" id="{25EADC1E-9C11-4721-B8E6-8C78BFB9D206}"/>
              </a:ext>
            </a:extLst>
          </p:cNvPr>
          <p:cNvGrpSpPr/>
          <p:nvPr/>
        </p:nvGrpSpPr>
        <p:grpSpPr>
          <a:xfrm>
            <a:off x="1277541" y="1990071"/>
            <a:ext cx="6588919" cy="161583"/>
            <a:chOff x="1027113" y="2045625"/>
            <a:chExt cx="8785225" cy="215443"/>
          </a:xfrm>
        </p:grpSpPr>
        <p:sp>
          <p:nvSpPr>
            <p:cNvPr id="14" name="직사각형 13">
              <a:extLst>
                <a:ext uri="{FF2B5EF4-FFF2-40B4-BE49-F238E27FC236}">
                  <a16:creationId xmlns:a16="http://schemas.microsoft.com/office/drawing/2014/main" id="{4C9B1728-C104-4B3D-A45D-68F3A9E2392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4FA95344-3F59-4B5B-8DCF-35D62206AB19}"/>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 una de las herramientas atractivas para recopilar métricas del sistema.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6" name="그룹 15">
            <a:extLst>
              <a:ext uri="{FF2B5EF4-FFF2-40B4-BE49-F238E27FC236}">
                <a16:creationId xmlns:a16="http://schemas.microsoft.com/office/drawing/2014/main" id="{92EB8DE3-1A8D-43F7-85F9-5FE83E02CE8C}"/>
              </a:ext>
            </a:extLst>
          </p:cNvPr>
          <p:cNvGrpSpPr/>
          <p:nvPr/>
        </p:nvGrpSpPr>
        <p:grpSpPr>
          <a:xfrm>
            <a:off x="1277541" y="2218671"/>
            <a:ext cx="6588919" cy="484748"/>
            <a:chOff x="1027113" y="2045625"/>
            <a:chExt cx="8785225" cy="646330"/>
          </a:xfrm>
        </p:grpSpPr>
        <p:sp>
          <p:nvSpPr>
            <p:cNvPr id="17" name="직사각형 16">
              <a:extLst>
                <a:ext uri="{FF2B5EF4-FFF2-40B4-BE49-F238E27FC236}">
                  <a16:creationId xmlns:a16="http://schemas.microsoft.com/office/drawing/2014/main" id="{4D826CBD-1EC5-42A5-8128-C49A3E79AE4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AFAB09E4-2B8D-4007-B222-A74326351613}"/>
                </a:ext>
              </a:extLst>
            </p:cNvPr>
            <p:cNvSpPr/>
            <p:nvPr/>
          </p:nvSpPr>
          <p:spPr>
            <a:xfrm>
              <a:off x="1179514" y="2045625"/>
              <a:ext cx="8632824"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Entre los proyectos de Graphite, hay un módulo API que proporciona archivos de gráficos en forma de API llamada Graphite-Web o proporciona datos numéricos. Sobre esta base, se están desarrollando una variedad de aplicaciones de tablero de código abierto.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9" name="그룹 18">
            <a:extLst>
              <a:ext uri="{FF2B5EF4-FFF2-40B4-BE49-F238E27FC236}">
                <a16:creationId xmlns:a16="http://schemas.microsoft.com/office/drawing/2014/main" id="{728C5D14-EB60-4EE6-90B0-B29BF45821AD}"/>
              </a:ext>
            </a:extLst>
          </p:cNvPr>
          <p:cNvGrpSpPr/>
          <p:nvPr/>
        </p:nvGrpSpPr>
        <p:grpSpPr>
          <a:xfrm>
            <a:off x="1277541" y="2795616"/>
            <a:ext cx="6588919" cy="161583"/>
            <a:chOff x="1027113" y="2045625"/>
            <a:chExt cx="8785225" cy="215443"/>
          </a:xfrm>
        </p:grpSpPr>
        <p:sp>
          <p:nvSpPr>
            <p:cNvPr id="20" name="직사각형 19">
              <a:extLst>
                <a:ext uri="{FF2B5EF4-FFF2-40B4-BE49-F238E27FC236}">
                  <a16:creationId xmlns:a16="http://schemas.microsoft.com/office/drawing/2014/main" id="{2EA83B78-3E39-4FA3-A2F1-DF4E2DD8DF5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7A48EF07-0572-4F76-8E89-049B0A68F8F2}"/>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Todo lo que necesita hacer es apilar los datos en Graphite y personalizar el tablero a su gusto.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2" name="그룹 21">
            <a:extLst>
              <a:ext uri="{FF2B5EF4-FFF2-40B4-BE49-F238E27FC236}">
                <a16:creationId xmlns:a16="http://schemas.microsoft.com/office/drawing/2014/main" id="{BE5BABD2-6F65-4972-A6EB-302C67A4C3DC}"/>
              </a:ext>
            </a:extLst>
          </p:cNvPr>
          <p:cNvGrpSpPr/>
          <p:nvPr/>
        </p:nvGrpSpPr>
        <p:grpSpPr>
          <a:xfrm>
            <a:off x="1277541" y="3035102"/>
            <a:ext cx="6588919" cy="323165"/>
            <a:chOff x="1027113" y="2045625"/>
            <a:chExt cx="8785225" cy="430885"/>
          </a:xfrm>
        </p:grpSpPr>
        <p:sp>
          <p:nvSpPr>
            <p:cNvPr id="23" name="직사각형 22">
              <a:extLst>
                <a:ext uri="{FF2B5EF4-FFF2-40B4-BE49-F238E27FC236}">
                  <a16:creationId xmlns:a16="http://schemas.microsoft.com/office/drawing/2014/main" id="{659EC050-F5D1-4C0B-B22C-22D016932E0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4" name="직사각형 23">
              <a:extLst>
                <a:ext uri="{FF2B5EF4-FFF2-40B4-BE49-F238E27FC236}">
                  <a16:creationId xmlns:a16="http://schemas.microsoft.com/office/drawing/2014/main" id="{173EF46E-F5E2-4429-B644-9DC07452C7A0}"/>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En esta lección, usaremos una herramienta de tablero llamada Grafana y construiremos un sistema de monitoreo a través de la visualización proporcionada por esta herramienta.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6" name="직사각형 25">
            <a:extLst>
              <a:ext uri="{FF2B5EF4-FFF2-40B4-BE49-F238E27FC236}">
                <a16:creationId xmlns:a16="http://schemas.microsoft.com/office/drawing/2014/main" id="{8414CB7C-9ECB-49E3-9D61-CD4E2664B613}"/>
              </a:ext>
            </a:extLst>
          </p:cNvPr>
          <p:cNvSpPr/>
          <p:nvPr/>
        </p:nvSpPr>
        <p:spPr>
          <a:xfrm>
            <a:off x="1277541" y="1414687"/>
            <a:ext cx="27000" cy="135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Herramienta</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código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abierto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 Graphite</a:t>
            </a:r>
          </a:p>
        </p:txBody>
      </p:sp>
      <p:sp>
        <p:nvSpPr>
          <p:cNvPr id="2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2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86832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B8928057-21FC-428D-A072-F3B5E09E1249}"/>
              </a:ext>
            </a:extLst>
          </p:cNvPr>
          <p:cNvGrpSpPr/>
          <p:nvPr/>
        </p:nvGrpSpPr>
        <p:grpSpPr>
          <a:xfrm>
            <a:off x="1546892" y="1832261"/>
            <a:ext cx="5911319" cy="2783471"/>
            <a:chOff x="1025125" y="2880097"/>
            <a:chExt cx="7620852" cy="3823974"/>
          </a:xfrm>
        </p:grpSpPr>
        <p:pic>
          <p:nvPicPr>
            <p:cNvPr id="12" name="그림 11">
              <a:extLst>
                <a:ext uri="{FF2B5EF4-FFF2-40B4-BE49-F238E27FC236}">
                  <a16:creationId xmlns:a16="http://schemas.microsoft.com/office/drawing/2014/main" id="{AB81F4F4-2DAA-4D1E-A440-65CD6A1371D9}"/>
                </a:ext>
              </a:extLst>
            </p:cNvPr>
            <p:cNvPicPr>
              <a:picLocks noChangeAspect="1"/>
            </p:cNvPicPr>
            <p:nvPr/>
          </p:nvPicPr>
          <p:blipFill rotWithShape="1">
            <a:blip r:embed="rId3"/>
            <a:srcRect l="75520" t="13255" r="5866" b="52965"/>
            <a:stretch/>
          </p:blipFill>
          <p:spPr>
            <a:xfrm>
              <a:off x="6823397" y="3562409"/>
              <a:ext cx="1321912" cy="1290183"/>
            </a:xfrm>
            <a:prstGeom prst="rect">
              <a:avLst/>
            </a:prstGeom>
          </p:spPr>
        </p:pic>
        <p:grpSp>
          <p:nvGrpSpPr>
            <p:cNvPr id="20" name="그룹 19">
              <a:extLst>
                <a:ext uri="{FF2B5EF4-FFF2-40B4-BE49-F238E27FC236}">
                  <a16:creationId xmlns:a16="http://schemas.microsoft.com/office/drawing/2014/main" id="{2701ECBC-57F0-4EAE-91D0-55690C668A7C}"/>
                </a:ext>
              </a:extLst>
            </p:cNvPr>
            <p:cNvGrpSpPr/>
            <p:nvPr/>
          </p:nvGrpSpPr>
          <p:grpSpPr>
            <a:xfrm>
              <a:off x="6902922" y="5581218"/>
              <a:ext cx="1162050" cy="778574"/>
              <a:chOff x="6858761" y="4763597"/>
              <a:chExt cx="1162050" cy="778574"/>
            </a:xfrm>
          </p:grpSpPr>
          <p:sp>
            <p:nvSpPr>
              <p:cNvPr id="17" name="순서도: 자기 디스크 16">
                <a:extLst>
                  <a:ext uri="{FF2B5EF4-FFF2-40B4-BE49-F238E27FC236}">
                    <a16:creationId xmlns:a16="http://schemas.microsoft.com/office/drawing/2014/main" id="{9582EAC4-0000-4F28-B2F8-D652188FAADC}"/>
                  </a:ext>
                </a:extLst>
              </p:cNvPr>
              <p:cNvSpPr/>
              <p:nvPr/>
            </p:nvSpPr>
            <p:spPr>
              <a:xfrm>
                <a:off x="6858761" y="4763597"/>
                <a:ext cx="1162050" cy="778574"/>
              </a:xfrm>
              <a:prstGeom prst="flowChartMagneticDisk">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980A0C1A-6ECF-4346-AE1C-61FECC9CA67A}"/>
                  </a:ext>
                </a:extLst>
              </p:cNvPr>
              <p:cNvSpPr/>
              <p:nvPr/>
            </p:nvSpPr>
            <p:spPr>
              <a:xfrm>
                <a:off x="6860014" y="5135366"/>
                <a:ext cx="1159544" cy="22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dirty="0">
                    <a:solidFill>
                      <a:prstClr val="black">
                        <a:lumMod val="85000"/>
                        <a:lumOff val="15000"/>
                      </a:prstClr>
                    </a:solidFill>
                    <a:latin typeface="Arial" panose="020B0604020202020204" pitchFamily="34" charset="0"/>
                    <a:ea typeface="SamsungOne 400" panose="020B0503030303020204" pitchFamily="34" charset="0"/>
                  </a:rPr>
                  <a:t>Postgres</a:t>
                </a:r>
              </a:p>
            </p:txBody>
          </p:sp>
        </p:grpSp>
        <p:grpSp>
          <p:nvGrpSpPr>
            <p:cNvPr id="21" name="그룹 20">
              <a:extLst>
                <a:ext uri="{FF2B5EF4-FFF2-40B4-BE49-F238E27FC236}">
                  <a16:creationId xmlns:a16="http://schemas.microsoft.com/office/drawing/2014/main" id="{E11F320C-1369-4CB7-B67A-DC5F0789167A}"/>
                </a:ext>
              </a:extLst>
            </p:cNvPr>
            <p:cNvGrpSpPr/>
            <p:nvPr/>
          </p:nvGrpSpPr>
          <p:grpSpPr>
            <a:xfrm>
              <a:off x="4045484" y="5581218"/>
              <a:ext cx="1162050" cy="778574"/>
              <a:chOff x="3994974" y="4763597"/>
              <a:chExt cx="1162050" cy="778574"/>
            </a:xfrm>
          </p:grpSpPr>
          <p:sp>
            <p:nvSpPr>
              <p:cNvPr id="15" name="순서도: 자기 디스크 14">
                <a:extLst>
                  <a:ext uri="{FF2B5EF4-FFF2-40B4-BE49-F238E27FC236}">
                    <a16:creationId xmlns:a16="http://schemas.microsoft.com/office/drawing/2014/main" id="{8B64393C-F406-4456-A23C-D7D701B6C871}"/>
                  </a:ext>
                </a:extLst>
              </p:cNvPr>
              <p:cNvSpPr/>
              <p:nvPr/>
            </p:nvSpPr>
            <p:spPr>
              <a:xfrm>
                <a:off x="3994974" y="4763597"/>
                <a:ext cx="1162050" cy="778574"/>
              </a:xfrm>
              <a:prstGeom prst="flowChartMagneticDisk">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42452D1F-C130-457E-ABAA-A0CBB944D243}"/>
                  </a:ext>
                </a:extLst>
              </p:cNvPr>
              <p:cNvSpPr/>
              <p:nvPr/>
            </p:nvSpPr>
            <p:spPr>
              <a:xfrm>
                <a:off x="3994974" y="5135366"/>
                <a:ext cx="1159544" cy="22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dirty="0">
                    <a:solidFill>
                      <a:prstClr val="black">
                        <a:lumMod val="85000"/>
                        <a:lumOff val="15000"/>
                      </a:prstClr>
                    </a:solidFill>
                    <a:latin typeface="Arial" panose="020B0604020202020204" pitchFamily="34" charset="0"/>
                    <a:ea typeface="SamsungOne 400" panose="020B0503030303020204" pitchFamily="34" charset="0"/>
                  </a:rPr>
                  <a:t>Postgres</a:t>
                </a:r>
              </a:p>
            </p:txBody>
          </p:sp>
        </p:grpSp>
        <p:sp>
          <p:nvSpPr>
            <p:cNvPr id="22" name="직사각형 21">
              <a:extLst>
                <a:ext uri="{FF2B5EF4-FFF2-40B4-BE49-F238E27FC236}">
                  <a16:creationId xmlns:a16="http://schemas.microsoft.com/office/drawing/2014/main" id="{A5A56E75-C56C-4416-A13D-3EE5C431585B}"/>
                </a:ext>
              </a:extLst>
            </p:cNvPr>
            <p:cNvSpPr/>
            <p:nvPr/>
          </p:nvSpPr>
          <p:spPr>
            <a:xfrm>
              <a:off x="6647322" y="3389371"/>
              <a:ext cx="1693112" cy="1628775"/>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a:p>
          </p:txBody>
        </p:sp>
        <p:grpSp>
          <p:nvGrpSpPr>
            <p:cNvPr id="26" name="그룹 25">
              <a:extLst>
                <a:ext uri="{FF2B5EF4-FFF2-40B4-BE49-F238E27FC236}">
                  <a16:creationId xmlns:a16="http://schemas.microsoft.com/office/drawing/2014/main" id="{028FDF6A-DFC1-4337-A849-E93B9A8E65B1}"/>
                </a:ext>
              </a:extLst>
            </p:cNvPr>
            <p:cNvGrpSpPr/>
            <p:nvPr/>
          </p:nvGrpSpPr>
          <p:grpSpPr>
            <a:xfrm>
              <a:off x="7440324" y="5018146"/>
              <a:ext cx="104775" cy="555588"/>
              <a:chOff x="7448550" y="4200525"/>
              <a:chExt cx="104775" cy="555588"/>
            </a:xfrm>
          </p:grpSpPr>
          <p:cxnSp>
            <p:nvCxnSpPr>
              <p:cNvPr id="24" name="직선 화살표 연결선 23">
                <a:extLst>
                  <a:ext uri="{FF2B5EF4-FFF2-40B4-BE49-F238E27FC236}">
                    <a16:creationId xmlns:a16="http://schemas.microsoft.com/office/drawing/2014/main" id="{855A62E6-7033-4D79-A9EB-3D22795421CA}"/>
                  </a:ext>
                </a:extLst>
              </p:cNvPr>
              <p:cNvCxnSpPr>
                <a:cxnSpLocks/>
              </p:cNvCxnSpPr>
              <p:nvPr/>
            </p:nvCxnSpPr>
            <p:spPr>
              <a:xfrm>
                <a:off x="7553325" y="4200525"/>
                <a:ext cx="0" cy="5555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DAC72AF-8F97-43FC-997C-D92D3F0F5D5F}"/>
                  </a:ext>
                </a:extLst>
              </p:cNvPr>
              <p:cNvCxnSpPr>
                <a:cxnSpLocks/>
              </p:cNvCxnSpPr>
              <p:nvPr/>
            </p:nvCxnSpPr>
            <p:spPr>
              <a:xfrm flipV="1">
                <a:off x="7448550" y="4200525"/>
                <a:ext cx="0" cy="5555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직사각형 26">
              <a:extLst>
                <a:ext uri="{FF2B5EF4-FFF2-40B4-BE49-F238E27FC236}">
                  <a16:creationId xmlns:a16="http://schemas.microsoft.com/office/drawing/2014/main" id="{E9FF10CB-BD7F-4208-AF7C-DB7ECF23EDAC}"/>
                </a:ext>
              </a:extLst>
            </p:cNvPr>
            <p:cNvSpPr/>
            <p:nvPr/>
          </p:nvSpPr>
          <p:spPr>
            <a:xfrm>
              <a:off x="3781120" y="3389371"/>
              <a:ext cx="1693112" cy="1628775"/>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a:p>
          </p:txBody>
        </p:sp>
        <p:grpSp>
          <p:nvGrpSpPr>
            <p:cNvPr id="28" name="그룹 27">
              <a:extLst>
                <a:ext uri="{FF2B5EF4-FFF2-40B4-BE49-F238E27FC236}">
                  <a16:creationId xmlns:a16="http://schemas.microsoft.com/office/drawing/2014/main" id="{76D3F6B7-9D95-4558-8247-723271D8FFBF}"/>
                </a:ext>
              </a:extLst>
            </p:cNvPr>
            <p:cNvGrpSpPr/>
            <p:nvPr/>
          </p:nvGrpSpPr>
          <p:grpSpPr>
            <a:xfrm>
              <a:off x="4574122" y="5018146"/>
              <a:ext cx="104775" cy="555588"/>
              <a:chOff x="7448550" y="4200525"/>
              <a:chExt cx="104775" cy="555588"/>
            </a:xfrm>
          </p:grpSpPr>
          <p:cxnSp>
            <p:nvCxnSpPr>
              <p:cNvPr id="29" name="직선 화살표 연결선 28">
                <a:extLst>
                  <a:ext uri="{FF2B5EF4-FFF2-40B4-BE49-F238E27FC236}">
                    <a16:creationId xmlns:a16="http://schemas.microsoft.com/office/drawing/2014/main" id="{673DB9C5-E608-45AD-9C04-BFBA3BA065A8}"/>
                  </a:ext>
                </a:extLst>
              </p:cNvPr>
              <p:cNvCxnSpPr>
                <a:cxnSpLocks/>
              </p:cNvCxnSpPr>
              <p:nvPr/>
            </p:nvCxnSpPr>
            <p:spPr>
              <a:xfrm>
                <a:off x="7553325" y="4200525"/>
                <a:ext cx="0" cy="5555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89E95A6E-6E82-4D97-8B07-9DF4AB306F3B}"/>
                  </a:ext>
                </a:extLst>
              </p:cNvPr>
              <p:cNvCxnSpPr>
                <a:cxnSpLocks/>
              </p:cNvCxnSpPr>
              <p:nvPr/>
            </p:nvCxnSpPr>
            <p:spPr>
              <a:xfrm flipV="1">
                <a:off x="7448550" y="4200525"/>
                <a:ext cx="0" cy="5555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59126F23-EA74-43E1-8E5D-2B2334FE1099}"/>
                </a:ext>
              </a:extLst>
            </p:cNvPr>
            <p:cNvGrpSpPr/>
            <p:nvPr/>
          </p:nvGrpSpPr>
          <p:grpSpPr>
            <a:xfrm>
              <a:off x="3882306" y="3477824"/>
              <a:ext cx="1485900" cy="415925"/>
              <a:chOff x="4156347" y="2694060"/>
              <a:chExt cx="1707606" cy="415925"/>
            </a:xfrm>
          </p:grpSpPr>
          <p:sp>
            <p:nvSpPr>
              <p:cNvPr id="32" name="직사각형 31">
                <a:extLst>
                  <a:ext uri="{FF2B5EF4-FFF2-40B4-BE49-F238E27FC236}">
                    <a16:creationId xmlns:a16="http://schemas.microsoft.com/office/drawing/2014/main" id="{04DDC957-DF47-43BE-B55D-D2BEBB08F01F}"/>
                  </a:ext>
                </a:extLst>
              </p:cNvPr>
              <p:cNvSpPr/>
              <p:nvPr/>
            </p:nvSpPr>
            <p:spPr>
              <a:xfrm>
                <a:off x="4156347" y="2694060"/>
                <a:ext cx="1707606" cy="41592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87FDEC9D-A8D1-4BBE-9967-6A4017D5BE79}"/>
                  </a:ext>
                </a:extLst>
              </p:cNvPr>
              <p:cNvSpPr/>
              <p:nvPr/>
            </p:nvSpPr>
            <p:spPr>
              <a:xfrm>
                <a:off x="4293853" y="2794326"/>
                <a:ext cx="1432594" cy="22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dirty="0">
                    <a:solidFill>
                      <a:prstClr val="black">
                        <a:lumMod val="85000"/>
                        <a:lumOff val="15000"/>
                      </a:prstClr>
                    </a:solidFill>
                    <a:latin typeface="Arial" panose="020B0604020202020204" pitchFamily="34" charset="0"/>
                    <a:ea typeface="SamsungOne 400" panose="020B0503030303020204" pitchFamily="34" charset="0"/>
                  </a:rPr>
                  <a:t>Graphite-Web</a:t>
                </a:r>
              </a:p>
            </p:txBody>
          </p:sp>
        </p:grpSp>
        <p:grpSp>
          <p:nvGrpSpPr>
            <p:cNvPr id="34" name="그룹 33">
              <a:extLst>
                <a:ext uri="{FF2B5EF4-FFF2-40B4-BE49-F238E27FC236}">
                  <a16:creationId xmlns:a16="http://schemas.microsoft.com/office/drawing/2014/main" id="{05031553-82A4-421E-9933-8E73E6B992B1}"/>
                </a:ext>
              </a:extLst>
            </p:cNvPr>
            <p:cNvGrpSpPr/>
            <p:nvPr/>
          </p:nvGrpSpPr>
          <p:grpSpPr>
            <a:xfrm>
              <a:off x="3882306" y="4000827"/>
              <a:ext cx="1485900" cy="415925"/>
              <a:chOff x="4156347" y="2694060"/>
              <a:chExt cx="1707606" cy="415925"/>
            </a:xfrm>
          </p:grpSpPr>
          <p:sp>
            <p:nvSpPr>
              <p:cNvPr id="35" name="직사각형 34">
                <a:extLst>
                  <a:ext uri="{FF2B5EF4-FFF2-40B4-BE49-F238E27FC236}">
                    <a16:creationId xmlns:a16="http://schemas.microsoft.com/office/drawing/2014/main" id="{991FCD7B-BCEE-4BB3-AD36-355CC8AAD315}"/>
                  </a:ext>
                </a:extLst>
              </p:cNvPr>
              <p:cNvSpPr/>
              <p:nvPr/>
            </p:nvSpPr>
            <p:spPr>
              <a:xfrm>
                <a:off x="4156347" y="2694060"/>
                <a:ext cx="1707606" cy="41592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6" name="직사각형 35">
                <a:extLst>
                  <a:ext uri="{FF2B5EF4-FFF2-40B4-BE49-F238E27FC236}">
                    <a16:creationId xmlns:a16="http://schemas.microsoft.com/office/drawing/2014/main" id="{05470399-90E9-4319-94C0-63B2343FA455}"/>
                  </a:ext>
                </a:extLst>
              </p:cNvPr>
              <p:cNvSpPr/>
              <p:nvPr/>
            </p:nvSpPr>
            <p:spPr>
              <a:xfrm>
                <a:off x="4293853" y="2794326"/>
                <a:ext cx="1432594" cy="22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dirty="0">
                    <a:solidFill>
                      <a:prstClr val="black">
                        <a:lumMod val="85000"/>
                        <a:lumOff val="15000"/>
                      </a:prstClr>
                    </a:solidFill>
                    <a:latin typeface="Arial" panose="020B0604020202020204" pitchFamily="34" charset="0"/>
                    <a:ea typeface="SamsungOne 400" panose="020B0503030303020204" pitchFamily="34" charset="0"/>
                  </a:rPr>
                  <a:t>Whisper</a:t>
                </a:r>
              </a:p>
            </p:txBody>
          </p:sp>
        </p:grpSp>
        <p:grpSp>
          <p:nvGrpSpPr>
            <p:cNvPr id="37" name="그룹 36">
              <a:extLst>
                <a:ext uri="{FF2B5EF4-FFF2-40B4-BE49-F238E27FC236}">
                  <a16:creationId xmlns:a16="http://schemas.microsoft.com/office/drawing/2014/main" id="{865ED396-2CCB-44EC-B308-B08C791D5CE1}"/>
                </a:ext>
              </a:extLst>
            </p:cNvPr>
            <p:cNvGrpSpPr/>
            <p:nvPr/>
          </p:nvGrpSpPr>
          <p:grpSpPr>
            <a:xfrm>
              <a:off x="3882306" y="4523829"/>
              <a:ext cx="1485900" cy="415925"/>
              <a:chOff x="4156347" y="2694060"/>
              <a:chExt cx="1707606" cy="415925"/>
            </a:xfrm>
          </p:grpSpPr>
          <p:sp>
            <p:nvSpPr>
              <p:cNvPr id="38" name="직사각형 37">
                <a:extLst>
                  <a:ext uri="{FF2B5EF4-FFF2-40B4-BE49-F238E27FC236}">
                    <a16:creationId xmlns:a16="http://schemas.microsoft.com/office/drawing/2014/main" id="{16D63B99-37A6-4A67-8F38-6898E8368FBE}"/>
                  </a:ext>
                </a:extLst>
              </p:cNvPr>
              <p:cNvSpPr/>
              <p:nvPr/>
            </p:nvSpPr>
            <p:spPr>
              <a:xfrm>
                <a:off x="4156347" y="2694060"/>
                <a:ext cx="1707606" cy="41592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9" name="직사각형 38">
                <a:extLst>
                  <a:ext uri="{FF2B5EF4-FFF2-40B4-BE49-F238E27FC236}">
                    <a16:creationId xmlns:a16="http://schemas.microsoft.com/office/drawing/2014/main" id="{D05485B0-DE9D-4C13-A3FD-5E85BB0A2264}"/>
                  </a:ext>
                </a:extLst>
              </p:cNvPr>
              <p:cNvSpPr/>
              <p:nvPr/>
            </p:nvSpPr>
            <p:spPr>
              <a:xfrm>
                <a:off x="4293853" y="2794326"/>
                <a:ext cx="1432594" cy="22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dirty="0">
                    <a:solidFill>
                      <a:prstClr val="black">
                        <a:lumMod val="85000"/>
                        <a:lumOff val="15000"/>
                      </a:prstClr>
                    </a:solidFill>
                    <a:latin typeface="Arial" panose="020B0604020202020204" pitchFamily="34" charset="0"/>
                    <a:ea typeface="SamsungOne 400" panose="020B0503030303020204" pitchFamily="34" charset="0"/>
                  </a:rPr>
                  <a:t>Carbon-Cache</a:t>
                </a:r>
              </a:p>
            </p:txBody>
          </p:sp>
        </p:grpSp>
        <p:sp>
          <p:nvSpPr>
            <p:cNvPr id="41" name="직사각형 40">
              <a:extLst>
                <a:ext uri="{FF2B5EF4-FFF2-40B4-BE49-F238E27FC236}">
                  <a16:creationId xmlns:a16="http://schemas.microsoft.com/office/drawing/2014/main" id="{8D7CB482-0BC7-46CC-84E0-BA86DDD154BA}"/>
                </a:ext>
              </a:extLst>
            </p:cNvPr>
            <p:cNvSpPr/>
            <p:nvPr/>
          </p:nvSpPr>
          <p:spPr>
            <a:xfrm>
              <a:off x="4042978" y="3059030"/>
              <a:ext cx="1164556"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200" dirty="0">
                  <a:solidFill>
                    <a:prstClr val="black">
                      <a:lumMod val="85000"/>
                      <a:lumOff val="15000"/>
                    </a:prstClr>
                  </a:solidFill>
                  <a:latin typeface="Arial" panose="020B0604020202020204" pitchFamily="34" charset="0"/>
                  <a:ea typeface="SamsungOne 700" panose="020B0803030303020204" pitchFamily="34" charset="0"/>
                </a:rPr>
                <a:t>Graphite</a:t>
              </a:r>
            </a:p>
          </p:txBody>
        </p:sp>
        <p:sp>
          <p:nvSpPr>
            <p:cNvPr id="42" name="직사각형 41">
              <a:extLst>
                <a:ext uri="{FF2B5EF4-FFF2-40B4-BE49-F238E27FC236}">
                  <a16:creationId xmlns:a16="http://schemas.microsoft.com/office/drawing/2014/main" id="{19BB861D-AFC0-4754-BF05-8F2C5A64B53B}"/>
                </a:ext>
              </a:extLst>
            </p:cNvPr>
            <p:cNvSpPr/>
            <p:nvPr/>
          </p:nvSpPr>
          <p:spPr>
            <a:xfrm>
              <a:off x="7123163" y="3059030"/>
              <a:ext cx="940555"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200" dirty="0">
                  <a:solidFill>
                    <a:prstClr val="black">
                      <a:lumMod val="85000"/>
                      <a:lumOff val="15000"/>
                    </a:prstClr>
                  </a:solidFill>
                  <a:latin typeface="Arial" panose="020B0604020202020204" pitchFamily="34" charset="0"/>
                  <a:ea typeface="SamsungOne 700" panose="020B0803030303020204" pitchFamily="34" charset="0"/>
                </a:rPr>
                <a:t>Grafana</a:t>
              </a:r>
            </a:p>
          </p:txBody>
        </p:sp>
        <p:sp>
          <p:nvSpPr>
            <p:cNvPr id="43" name="직사각형 42">
              <a:extLst>
                <a:ext uri="{FF2B5EF4-FFF2-40B4-BE49-F238E27FC236}">
                  <a16:creationId xmlns:a16="http://schemas.microsoft.com/office/drawing/2014/main" id="{B3D58F26-02B3-45E0-BC63-2D3BE718D811}"/>
                </a:ext>
              </a:extLst>
            </p:cNvPr>
            <p:cNvSpPr/>
            <p:nvPr/>
          </p:nvSpPr>
          <p:spPr>
            <a:xfrm>
              <a:off x="3466129" y="2880097"/>
              <a:ext cx="5179848" cy="3823974"/>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a:p>
          </p:txBody>
        </p:sp>
        <p:cxnSp>
          <p:nvCxnSpPr>
            <p:cNvPr id="45" name="직선 연결선 44">
              <a:extLst>
                <a:ext uri="{FF2B5EF4-FFF2-40B4-BE49-F238E27FC236}">
                  <a16:creationId xmlns:a16="http://schemas.microsoft.com/office/drawing/2014/main" id="{98C5675A-348A-4A75-AE43-E84579BA441E}"/>
                </a:ext>
              </a:extLst>
            </p:cNvPr>
            <p:cNvCxnSpPr>
              <a:cxnSpLocks/>
            </p:cNvCxnSpPr>
            <p:nvPr/>
          </p:nvCxnSpPr>
          <p:spPr>
            <a:xfrm>
              <a:off x="5369457" y="3689409"/>
              <a:ext cx="1260000" cy="0"/>
            </a:xfrm>
            <a:prstGeom prst="line">
              <a:avLst/>
            </a:prstGeom>
            <a:ln w="127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6" name="그림 45">
              <a:extLst>
                <a:ext uri="{FF2B5EF4-FFF2-40B4-BE49-F238E27FC236}">
                  <a16:creationId xmlns:a16="http://schemas.microsoft.com/office/drawing/2014/main" id="{23C0DE9C-49B6-41B2-8BC9-5CA5916DCD5C}"/>
                </a:ext>
              </a:extLst>
            </p:cNvPr>
            <p:cNvPicPr>
              <a:picLocks noChangeAspect="1"/>
            </p:cNvPicPr>
            <p:nvPr/>
          </p:nvPicPr>
          <p:blipFill rotWithShape="1">
            <a:blip r:embed="rId3"/>
            <a:srcRect l="6821" t="13124" r="85733" b="74322"/>
            <a:stretch/>
          </p:blipFill>
          <p:spPr>
            <a:xfrm>
              <a:off x="1213355" y="3390959"/>
              <a:ext cx="578644" cy="524668"/>
            </a:xfrm>
            <a:prstGeom prst="rect">
              <a:avLst/>
            </a:prstGeom>
          </p:spPr>
        </p:pic>
        <p:cxnSp>
          <p:nvCxnSpPr>
            <p:cNvPr id="48" name="연결선: 꺾임 47">
              <a:extLst>
                <a:ext uri="{FF2B5EF4-FFF2-40B4-BE49-F238E27FC236}">
                  <a16:creationId xmlns:a16="http://schemas.microsoft.com/office/drawing/2014/main" id="{7AB858D9-0559-4C96-8545-2E270BCF637A}"/>
                </a:ext>
              </a:extLst>
            </p:cNvPr>
            <p:cNvCxnSpPr>
              <a:stCxn id="46" idx="3"/>
              <a:endCxn id="38" idx="1"/>
            </p:cNvCxnSpPr>
            <p:nvPr/>
          </p:nvCxnSpPr>
          <p:spPr>
            <a:xfrm>
              <a:off x="1791999" y="3653293"/>
              <a:ext cx="2090307" cy="1078499"/>
            </a:xfrm>
            <a:prstGeom prst="bentConnector3">
              <a:avLst>
                <a:gd name="adj1" fmla="val 1857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006715D1-D6B9-4A37-81D8-0AAD4F2EE0E7}"/>
                </a:ext>
              </a:extLst>
            </p:cNvPr>
            <p:cNvSpPr/>
            <p:nvPr/>
          </p:nvSpPr>
          <p:spPr>
            <a:xfrm>
              <a:off x="1025125" y="3976482"/>
              <a:ext cx="955104"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200" dirty="0">
                  <a:solidFill>
                    <a:prstClr val="black">
                      <a:lumMod val="85000"/>
                      <a:lumOff val="15000"/>
                    </a:prstClr>
                  </a:solidFill>
                  <a:latin typeface="Arial" panose="020B0604020202020204" pitchFamily="34" charset="0"/>
                  <a:ea typeface="SamsungOne 700" panose="020B0803030303020204" pitchFamily="34" charset="0"/>
                </a:rPr>
                <a:t>REST API</a:t>
              </a:r>
            </a:p>
          </p:txBody>
        </p:sp>
        <p:grpSp>
          <p:nvGrpSpPr>
            <p:cNvPr id="51" name="그룹 50">
              <a:extLst>
                <a:ext uri="{FF2B5EF4-FFF2-40B4-BE49-F238E27FC236}">
                  <a16:creationId xmlns:a16="http://schemas.microsoft.com/office/drawing/2014/main" id="{D71CB5AD-1B5B-4303-8143-3D6C1669438B}"/>
                </a:ext>
              </a:extLst>
            </p:cNvPr>
            <p:cNvGrpSpPr/>
            <p:nvPr/>
          </p:nvGrpSpPr>
          <p:grpSpPr>
            <a:xfrm>
              <a:off x="1301572" y="4416753"/>
              <a:ext cx="1969432" cy="734290"/>
              <a:chOff x="3878508" y="2375696"/>
              <a:chExt cx="2263284" cy="734290"/>
            </a:xfrm>
          </p:grpSpPr>
          <p:sp>
            <p:nvSpPr>
              <p:cNvPr id="52" name="직사각형 51">
                <a:extLst>
                  <a:ext uri="{FF2B5EF4-FFF2-40B4-BE49-F238E27FC236}">
                    <a16:creationId xmlns:a16="http://schemas.microsoft.com/office/drawing/2014/main" id="{E17FC20B-786F-4246-89F8-3CDD9DA4A006}"/>
                  </a:ext>
                </a:extLst>
              </p:cNvPr>
              <p:cNvSpPr/>
              <p:nvPr/>
            </p:nvSpPr>
            <p:spPr>
              <a:xfrm>
                <a:off x="3878508" y="2375696"/>
                <a:ext cx="2263284" cy="734290"/>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3" name="직사각형 52">
                <a:extLst>
                  <a:ext uri="{FF2B5EF4-FFF2-40B4-BE49-F238E27FC236}">
                    <a16:creationId xmlns:a16="http://schemas.microsoft.com/office/drawing/2014/main" id="{238CF97C-D409-482B-9ACA-5D60DF0FD563}"/>
                  </a:ext>
                </a:extLst>
              </p:cNvPr>
              <p:cNvSpPr/>
              <p:nvPr/>
            </p:nvSpPr>
            <p:spPr>
              <a:xfrm>
                <a:off x="4005402" y="2794325"/>
                <a:ext cx="2009498" cy="221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a:solidFill>
                      <a:prstClr val="black">
                        <a:lumMod val="85000"/>
                        <a:lumOff val="15000"/>
                      </a:prstClr>
                    </a:solidFill>
                    <a:latin typeface="Arial" panose="020B0604020202020204" pitchFamily="34" charset="0"/>
                    <a:ea typeface="SamsungOne 700" panose="020B0803030303020204" pitchFamily="34" charset="0"/>
                  </a:rPr>
                  <a:t>Recopilador métrico</a:t>
                </a:r>
                <a:endParaRPr lang="en-US" altLang="ko-KR" sz="1050" dirty="0">
                  <a:solidFill>
                    <a:prstClr val="black">
                      <a:lumMod val="85000"/>
                      <a:lumOff val="15000"/>
                    </a:prstClr>
                  </a:solidFill>
                  <a:latin typeface="Arial" panose="020B0604020202020204" pitchFamily="34" charset="0"/>
                  <a:ea typeface="SamsungOne 700" panose="020B0803030303020204" pitchFamily="34" charset="0"/>
                </a:endParaRPr>
              </a:p>
            </p:txBody>
          </p:sp>
          <p:sp>
            <p:nvSpPr>
              <p:cNvPr id="54" name="직사각형 53">
                <a:extLst>
                  <a:ext uri="{FF2B5EF4-FFF2-40B4-BE49-F238E27FC236}">
                    <a16:creationId xmlns:a16="http://schemas.microsoft.com/office/drawing/2014/main" id="{49644653-8577-4183-8F08-AE59D6B3DE2B}"/>
                  </a:ext>
                </a:extLst>
              </p:cNvPr>
              <p:cNvSpPr/>
              <p:nvPr/>
            </p:nvSpPr>
            <p:spPr>
              <a:xfrm>
                <a:off x="4074732" y="2468478"/>
                <a:ext cx="2009498" cy="158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450"/>
                  </a:spcAft>
                </a:pPr>
                <a:r>
                  <a:rPr lang="en-US" altLang="ko-KR" sz="750">
                    <a:solidFill>
                      <a:prstClr val="black">
                        <a:lumMod val="85000"/>
                        <a:lumOff val="15000"/>
                      </a:prstClr>
                    </a:solidFill>
                    <a:latin typeface="Arial" panose="020B0604020202020204" pitchFamily="34" charset="0"/>
                    <a:ea typeface="SamsungOne 400" panose="020B0503030303020204" pitchFamily="34" charset="0"/>
                  </a:rPr>
                  <a:t>Métricas del recopilador</a:t>
                </a:r>
                <a:endParaRPr lang="en-US" altLang="ko-KR" sz="750" dirty="0">
                  <a:solidFill>
                    <a:prstClr val="black">
                      <a:lumMod val="85000"/>
                      <a:lumOff val="15000"/>
                    </a:prstClr>
                  </a:solidFill>
                  <a:latin typeface="Arial" panose="020B0604020202020204" pitchFamily="34" charset="0"/>
                  <a:ea typeface="SamsungOne 400" panose="020B0503030303020204" pitchFamily="34" charset="0"/>
                </a:endParaRPr>
              </a:p>
            </p:txBody>
          </p:sp>
        </p:grpSp>
      </p:grpSp>
      <p:grpSp>
        <p:nvGrpSpPr>
          <p:cNvPr id="50" name="그룹 49">
            <a:extLst>
              <a:ext uri="{FF2B5EF4-FFF2-40B4-BE49-F238E27FC236}">
                <a16:creationId xmlns:a16="http://schemas.microsoft.com/office/drawing/2014/main" id="{D4B6E9A2-21C2-4120-9486-8717A9F8E22B}"/>
              </a:ext>
            </a:extLst>
          </p:cNvPr>
          <p:cNvGrpSpPr/>
          <p:nvPr/>
        </p:nvGrpSpPr>
        <p:grpSpPr>
          <a:xfrm>
            <a:off x="1277541" y="1406318"/>
            <a:ext cx="6588919" cy="161583"/>
            <a:chOff x="1027113" y="2045625"/>
            <a:chExt cx="8785225" cy="215443"/>
          </a:xfrm>
        </p:grpSpPr>
        <p:sp>
          <p:nvSpPr>
            <p:cNvPr id="55" name="직사각형 54">
              <a:extLst>
                <a:ext uri="{FF2B5EF4-FFF2-40B4-BE49-F238E27FC236}">
                  <a16:creationId xmlns:a16="http://schemas.microsoft.com/office/drawing/2014/main" id="{1930CE56-A191-4415-9764-8FCE22BBA20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6" name="직사각형 55">
              <a:extLst>
                <a:ext uri="{FF2B5EF4-FFF2-40B4-BE49-F238E27FC236}">
                  <a16:creationId xmlns:a16="http://schemas.microsoft.com/office/drawing/2014/main" id="{9D3EF2D7-8E3D-4B72-A652-7594AD90416D}"/>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Arquitectura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2" name="직사각형 61">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Herramienta</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código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abierto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 Graphite</a:t>
            </a:r>
          </a:p>
        </p:txBody>
      </p:sp>
      <p:sp>
        <p:nvSpPr>
          <p:cNvPr id="4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6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99156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9675785-235B-4194-BFE1-CDCDBACB4466}"/>
              </a:ext>
            </a:extLst>
          </p:cNvPr>
          <p:cNvGrpSpPr/>
          <p:nvPr/>
        </p:nvGrpSpPr>
        <p:grpSpPr>
          <a:xfrm>
            <a:off x="1277541" y="1700784"/>
            <a:ext cx="6588919" cy="779651"/>
            <a:chOff x="558800" y="2232686"/>
            <a:chExt cx="8785225" cy="1039534"/>
          </a:xfrm>
        </p:grpSpPr>
        <p:grpSp>
          <p:nvGrpSpPr>
            <p:cNvPr id="10" name="그룹 9">
              <a:extLst>
                <a:ext uri="{FF2B5EF4-FFF2-40B4-BE49-F238E27FC236}">
                  <a16:creationId xmlns:a16="http://schemas.microsoft.com/office/drawing/2014/main" id="{64D36B7A-A8B2-4AB2-BA99-5D5D97D1ED5F}"/>
                </a:ext>
              </a:extLst>
            </p:cNvPr>
            <p:cNvGrpSpPr/>
            <p:nvPr/>
          </p:nvGrpSpPr>
          <p:grpSpPr>
            <a:xfrm>
              <a:off x="558800" y="2232686"/>
              <a:ext cx="8785225" cy="215443"/>
              <a:chOff x="1027113" y="2045625"/>
              <a:chExt cx="8785225" cy="215443"/>
            </a:xfrm>
          </p:grpSpPr>
          <p:sp>
            <p:nvSpPr>
              <p:cNvPr id="12" name="직사각형 11">
                <a:extLst>
                  <a:ext uri="{FF2B5EF4-FFF2-40B4-BE49-F238E27FC236}">
                    <a16:creationId xmlns:a16="http://schemas.microsoft.com/office/drawing/2014/main" id="{91E6041F-4E3C-4A94-89AA-70CCC7FCFA7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7DB6DACD-AAEF-45C0-9DED-F625AF92795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Recopilador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1" name="직사각형 10">
              <a:extLst>
                <a:ext uri="{FF2B5EF4-FFF2-40B4-BE49-F238E27FC236}">
                  <a16:creationId xmlns:a16="http://schemas.microsoft.com/office/drawing/2014/main" id="{1D420397-BAF2-447E-884A-1A189F7D2F90}"/>
                </a:ext>
              </a:extLst>
            </p:cNvPr>
            <p:cNvSpPr/>
            <p:nvPr/>
          </p:nvSpPr>
          <p:spPr>
            <a:xfrm>
              <a:off x="711200" y="2424057"/>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Módulo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apilar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cualquier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Graphite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Debido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naturaleza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las bases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series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temporales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requieren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tipos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espacio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tiempo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envía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Carbon-cache.</a:t>
              </a:r>
            </a:p>
          </p:txBody>
        </p:sp>
      </p:grpSp>
      <p:grpSp>
        <p:nvGrpSpPr>
          <p:cNvPr id="14" name="그룹 13">
            <a:extLst>
              <a:ext uri="{FF2B5EF4-FFF2-40B4-BE49-F238E27FC236}">
                <a16:creationId xmlns:a16="http://schemas.microsoft.com/office/drawing/2014/main" id="{05C02A70-358D-46BF-A91D-FE62B6564ABB}"/>
              </a:ext>
            </a:extLst>
          </p:cNvPr>
          <p:cNvGrpSpPr/>
          <p:nvPr/>
        </p:nvGrpSpPr>
        <p:grpSpPr>
          <a:xfrm>
            <a:off x="1277541" y="2505264"/>
            <a:ext cx="6588919" cy="420679"/>
            <a:chOff x="558800" y="2232686"/>
            <a:chExt cx="8785225" cy="560906"/>
          </a:xfrm>
        </p:grpSpPr>
        <p:grpSp>
          <p:nvGrpSpPr>
            <p:cNvPr id="15" name="그룹 14">
              <a:extLst>
                <a:ext uri="{FF2B5EF4-FFF2-40B4-BE49-F238E27FC236}">
                  <a16:creationId xmlns:a16="http://schemas.microsoft.com/office/drawing/2014/main" id="{6B2B990D-A847-4B02-8B87-07710CF4D28E}"/>
                </a:ext>
              </a:extLst>
            </p:cNvPr>
            <p:cNvGrpSpPr/>
            <p:nvPr/>
          </p:nvGrpSpPr>
          <p:grpSpPr>
            <a:xfrm>
              <a:off x="558800" y="2232686"/>
              <a:ext cx="8785225" cy="215445"/>
              <a:chOff x="1027113" y="2045625"/>
              <a:chExt cx="8785225" cy="215445"/>
            </a:xfrm>
          </p:grpSpPr>
          <p:sp>
            <p:nvSpPr>
              <p:cNvPr id="17" name="직사각형 16">
                <a:extLst>
                  <a:ext uri="{FF2B5EF4-FFF2-40B4-BE49-F238E27FC236}">
                    <a16:creationId xmlns:a16="http://schemas.microsoft.com/office/drawing/2014/main" id="{6828A820-42E1-4F15-A337-BE0C1BCECA4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57DDBD13-C2D1-4611-8AF4-E5CBC9FCF829}"/>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Carbon-cache</a:t>
                </a:r>
              </a:p>
            </p:txBody>
          </p:sp>
        </p:grpSp>
        <p:sp>
          <p:nvSpPr>
            <p:cNvPr id="16" name="직사각형 15">
              <a:extLst>
                <a:ext uri="{FF2B5EF4-FFF2-40B4-BE49-F238E27FC236}">
                  <a16:creationId xmlns:a16="http://schemas.microsoft.com/office/drawing/2014/main" id="{F377B398-7C4C-44DD-BA2B-330687A54554}"/>
                </a:ext>
              </a:extLst>
            </p:cNvPr>
            <p:cNvSpPr/>
            <p:nvPr/>
          </p:nvSpPr>
          <p:spPr>
            <a:xfrm>
              <a:off x="711200" y="2448130"/>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Recopilador de datos que recibe datos enviados por el recopilador y los almacena en Whisper</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9" name="그룹 18">
            <a:extLst>
              <a:ext uri="{FF2B5EF4-FFF2-40B4-BE49-F238E27FC236}">
                <a16:creationId xmlns:a16="http://schemas.microsoft.com/office/drawing/2014/main" id="{85278102-BCE8-4D0B-8F44-680DC7D410C1}"/>
              </a:ext>
            </a:extLst>
          </p:cNvPr>
          <p:cNvGrpSpPr/>
          <p:nvPr/>
        </p:nvGrpSpPr>
        <p:grpSpPr>
          <a:xfrm>
            <a:off x="1277541" y="2991992"/>
            <a:ext cx="6588919" cy="443822"/>
            <a:chOff x="558800" y="2232686"/>
            <a:chExt cx="8785225" cy="591762"/>
          </a:xfrm>
        </p:grpSpPr>
        <p:grpSp>
          <p:nvGrpSpPr>
            <p:cNvPr id="20" name="그룹 19">
              <a:extLst>
                <a:ext uri="{FF2B5EF4-FFF2-40B4-BE49-F238E27FC236}">
                  <a16:creationId xmlns:a16="http://schemas.microsoft.com/office/drawing/2014/main" id="{77B11F1B-31A8-406F-B039-8DA06E90D5ED}"/>
                </a:ext>
              </a:extLst>
            </p:cNvPr>
            <p:cNvGrpSpPr/>
            <p:nvPr/>
          </p:nvGrpSpPr>
          <p:grpSpPr>
            <a:xfrm>
              <a:off x="558800" y="2232686"/>
              <a:ext cx="8785225" cy="215443"/>
              <a:chOff x="1027113" y="2045625"/>
              <a:chExt cx="8785225" cy="215443"/>
            </a:xfrm>
          </p:grpSpPr>
          <p:sp>
            <p:nvSpPr>
              <p:cNvPr id="22" name="직사각형 21">
                <a:extLst>
                  <a:ext uri="{FF2B5EF4-FFF2-40B4-BE49-F238E27FC236}">
                    <a16:creationId xmlns:a16="http://schemas.microsoft.com/office/drawing/2014/main" id="{CDFBBDBF-A70E-41A6-8AC0-95B811239F9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2FF8E421-AD53-455C-8219-B664888667C4}"/>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Whisper </a:t>
                </a:r>
              </a:p>
            </p:txBody>
          </p:sp>
        </p:grpSp>
        <p:sp>
          <p:nvSpPr>
            <p:cNvPr id="21" name="직사각형 20">
              <a:extLst>
                <a:ext uri="{FF2B5EF4-FFF2-40B4-BE49-F238E27FC236}">
                  <a16:creationId xmlns:a16="http://schemas.microsoft.com/office/drawing/2014/main" id="{EACCAE44-8C02-420D-B995-95CCB5B3D4C6}"/>
                </a:ext>
              </a:extLst>
            </p:cNvPr>
            <p:cNvSpPr/>
            <p:nvPr/>
          </p:nvSpPr>
          <p:spPr>
            <a:xfrm>
              <a:off x="711200" y="24789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Módulos que realmente almacenan y leen datos en el sistema de archivos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4" name="그룹 23">
            <a:extLst>
              <a:ext uri="{FF2B5EF4-FFF2-40B4-BE49-F238E27FC236}">
                <a16:creationId xmlns:a16="http://schemas.microsoft.com/office/drawing/2014/main" id="{1856D42D-E730-453B-BE42-2B48961ABC3C}"/>
              </a:ext>
            </a:extLst>
          </p:cNvPr>
          <p:cNvGrpSpPr/>
          <p:nvPr/>
        </p:nvGrpSpPr>
        <p:grpSpPr>
          <a:xfrm>
            <a:off x="1277541" y="3523429"/>
            <a:ext cx="6588919" cy="803397"/>
            <a:chOff x="558800" y="2232686"/>
            <a:chExt cx="8785225" cy="1071194"/>
          </a:xfrm>
        </p:grpSpPr>
        <p:grpSp>
          <p:nvGrpSpPr>
            <p:cNvPr id="25" name="그룹 24">
              <a:extLst>
                <a:ext uri="{FF2B5EF4-FFF2-40B4-BE49-F238E27FC236}">
                  <a16:creationId xmlns:a16="http://schemas.microsoft.com/office/drawing/2014/main" id="{CA1ADF6B-D5D2-425B-A60D-E2AF62CC25EC}"/>
                </a:ext>
              </a:extLst>
            </p:cNvPr>
            <p:cNvGrpSpPr/>
            <p:nvPr/>
          </p:nvGrpSpPr>
          <p:grpSpPr>
            <a:xfrm>
              <a:off x="558800" y="2232686"/>
              <a:ext cx="8785225" cy="215443"/>
              <a:chOff x="1027113" y="2045625"/>
              <a:chExt cx="8785225" cy="215443"/>
            </a:xfrm>
          </p:grpSpPr>
          <p:sp>
            <p:nvSpPr>
              <p:cNvPr id="27" name="직사각형 26">
                <a:extLst>
                  <a:ext uri="{FF2B5EF4-FFF2-40B4-BE49-F238E27FC236}">
                    <a16:creationId xmlns:a16="http://schemas.microsoft.com/office/drawing/2014/main" id="{19D76811-828B-4D51-9DA8-8DAA37111B9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3298F033-8590-409D-9F9F-264A51689C95}"/>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Graphite-Web</a:t>
                </a:r>
              </a:p>
            </p:txBody>
          </p:sp>
        </p:grpSp>
        <p:sp>
          <p:nvSpPr>
            <p:cNvPr id="26" name="직사각형 25">
              <a:extLst>
                <a:ext uri="{FF2B5EF4-FFF2-40B4-BE49-F238E27FC236}">
                  <a16:creationId xmlns:a16="http://schemas.microsoft.com/office/drawing/2014/main" id="{2182D4C3-8B40-42A7-8C9B-6591843074BE}"/>
                </a:ext>
              </a:extLst>
            </p:cNvPr>
            <p:cNvSpPr/>
            <p:nvPr/>
          </p:nvSpPr>
          <p:spPr>
            <a:xfrm>
              <a:off x="711200" y="2455719"/>
              <a:ext cx="8632825" cy="848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Lea los datos almacenados en Whisper a través del protocolo HTTP y la salida en formato de archivo de imagen o datos.
Proporciona funcionalidad de API y panel para proporcionar datos de forma predeterminada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1" name="직사각형 30">
            <a:extLst>
              <a:ext uri="{FF2B5EF4-FFF2-40B4-BE49-F238E27FC236}">
                <a16:creationId xmlns:a16="http://schemas.microsoft.com/office/drawing/2014/main" id="{6D6981A4-83B7-4947-B91D-3A125906AC07}"/>
              </a:ext>
            </a:extLst>
          </p:cNvPr>
          <p:cNvSpPr/>
          <p:nvPr/>
        </p:nvSpPr>
        <p:spPr>
          <a:xfrm>
            <a:off x="1219007" y="1314911"/>
            <a:ext cx="6597848" cy="23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5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Componentes de la arquitectura</a:t>
            </a:r>
            <a:endParaRPr lang="en-US" altLang="ko-KR" sz="15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8" name="직사각형 37">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Herramienta</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código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abierto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Graphite</a:t>
            </a:r>
          </a:p>
        </p:txBody>
      </p:sp>
      <p:sp>
        <p:nvSpPr>
          <p:cNvPr id="2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4.1. </a:t>
            </a:r>
            <a:r>
              <a:rPr lang="en-US" sz="1350" dirty="0" err="1">
                <a:solidFill>
                  <a:schemeClr val="lt1"/>
                </a:solidFill>
                <a:latin typeface="Arial" panose="020B0604020202020204" pitchFamily="34" charset="0"/>
                <a:cs typeface="Arial" panose="020B0604020202020204" pitchFamily="34" charset="0"/>
              </a:rPr>
              <a:t>Concepto</a:t>
            </a:r>
            <a:r>
              <a:rPr lang="en-US" sz="1350" dirty="0">
                <a:solidFill>
                  <a:schemeClr val="lt1"/>
                </a:solidFill>
                <a:latin typeface="Arial" panose="020B0604020202020204" pitchFamily="34" charset="0"/>
                <a:cs typeface="Arial" panose="020B0604020202020204" pitchFamily="34" charset="0"/>
              </a:rPr>
              <a:t> e </a:t>
            </a:r>
            <a:r>
              <a:rPr lang="en-US" sz="1350" dirty="0" err="1">
                <a:solidFill>
                  <a:schemeClr val="lt1"/>
                </a:solidFill>
                <a:latin typeface="Arial" panose="020B0604020202020204" pitchFamily="34" charset="0"/>
                <a:cs typeface="Arial" panose="020B0604020202020204" pitchFamily="34" charset="0"/>
              </a:rPr>
              <a:t>Importancia</a:t>
            </a:r>
            <a:r>
              <a:rPr lang="en-US" sz="1350" dirty="0">
                <a:solidFill>
                  <a:schemeClr val="lt1"/>
                </a:solidFill>
                <a:latin typeface="Arial" panose="020B0604020202020204" pitchFamily="34" charset="0"/>
                <a:cs typeface="Arial" panose="020B0604020202020204" pitchFamily="34" charset="0"/>
              </a:rPr>
              <a:t> de la </a:t>
            </a:r>
            <a:r>
              <a:rPr lang="en-US" sz="1350" dirty="0" err="1">
                <a:solidFill>
                  <a:schemeClr val="lt1"/>
                </a:solidFill>
                <a:latin typeface="Arial" panose="020B0604020202020204" pitchFamily="34" charset="0"/>
                <a:cs typeface="Arial" panose="020B0604020202020204" pitchFamily="34" charset="0"/>
              </a:rPr>
              <a:t>Visualización</a:t>
            </a:r>
            <a:endParaRPr lang="en-US" sz="1350" dirty="0">
              <a:solidFill>
                <a:schemeClr val="lt1"/>
              </a:solidFill>
              <a:latin typeface="Arial" panose="020B0604020202020204" pitchFamily="34" charset="0"/>
              <a:cs typeface="Arial" panose="020B0604020202020204" pitchFamily="34" charset="0"/>
            </a:endParaRPr>
          </a:p>
        </p:txBody>
      </p:sp>
      <p:sp>
        <p:nvSpPr>
          <p:cNvPr id="3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35300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4633864" y="1913769"/>
            <a:ext cx="4139565" cy="709554"/>
            <a:chOff x="1234524" y="4007301"/>
            <a:chExt cx="5519420" cy="946073"/>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4399376"/>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4.2.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Herramientas</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visualización</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código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abierto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Grafana</a:t>
              </a:r>
            </a:p>
          </p:txBody>
        </p:sp>
        <p:sp>
          <p:nvSpPr>
            <p:cNvPr id="18" name="직사각형 17">
              <a:extLst>
                <a:ext uri="{FF2B5EF4-FFF2-40B4-BE49-F238E27FC236}">
                  <a16:creationId xmlns:a16="http://schemas.microsoft.com/office/drawing/2014/main" id="{475B5DE5-347D-4119-80E7-2377740127D9}"/>
                </a:ext>
              </a:extLst>
            </p:cNvPr>
            <p:cNvSpPr/>
            <p:nvPr/>
          </p:nvSpPr>
          <p:spPr>
            <a:xfrm>
              <a:off x="1234524" y="400730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4.1.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Concepto</a:t>
              </a: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e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importancia</a:t>
              </a: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de la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visualización</a:t>
              </a:r>
              <a:endPar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endParaRPr>
            </a:p>
          </p:txBody>
        </p:sp>
      </p:grpSp>
      <p:sp>
        <p:nvSpPr>
          <p:cNvPr id="12" name="Google Shape;181;p4"/>
          <p:cNvSpPr/>
          <p:nvPr/>
        </p:nvSpPr>
        <p:spPr>
          <a:xfrm>
            <a:off x="497467" y="1878631"/>
            <a:ext cx="2826980" cy="246221"/>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Visualización</a:t>
            </a:r>
            <a:r>
              <a:rPr lang="en-US" sz="1600" dirty="0">
                <a:solidFill>
                  <a:schemeClr val="bg1"/>
                </a:solidFill>
                <a:latin typeface="Arial" panose="020B0604020202020204" pitchFamily="34" charset="0"/>
                <a:cs typeface="Arial" panose="020B0604020202020204" pitchFamily="34" charset="0"/>
              </a:rPr>
              <a:t> de </a:t>
            </a:r>
            <a:r>
              <a:rPr lang="en-US" sz="1600" dirty="0" err="1">
                <a:solidFill>
                  <a:schemeClr val="bg1"/>
                </a:solidFill>
                <a:latin typeface="Arial" panose="020B0604020202020204" pitchFamily="34" charset="0"/>
                <a:cs typeface="Arial" panose="020B0604020202020204" pitchFamily="34" charset="0"/>
              </a:rPr>
              <a:t>Datos</a:t>
            </a:r>
            <a:endParaRPr lang="en-US" sz="1600" dirty="0">
              <a:solidFill>
                <a:schemeClr val="bg1"/>
              </a:solidFill>
              <a:latin typeface="Arial" panose="020B0604020202020204" pitchFamily="34" charset="0"/>
              <a:cs typeface="Arial" panose="020B0604020202020204" pitchFamily="34" charset="0"/>
            </a:endParaRPr>
          </a:p>
        </p:txBody>
      </p:sp>
      <p:sp>
        <p:nvSpPr>
          <p:cNvPr id="15"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4. </a:t>
            </a:r>
            <a:endParaRPr sz="4049" dirty="0">
              <a:solidFill>
                <a:schemeClr val="bg1">
                  <a:lumMod val="85000"/>
                </a:schemeClr>
              </a:solidFill>
            </a:endParaRPr>
          </a:p>
        </p:txBody>
      </p:sp>
    </p:spTree>
    <p:extLst>
      <p:ext uri="{BB962C8B-B14F-4D97-AF65-F5344CB8AC3E}">
        <p14:creationId xmlns:p14="http://schemas.microsoft.com/office/powerpoint/2010/main" val="42618479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D0AF83B-7F35-435F-A40A-0975C2F102FE}"/>
              </a:ext>
            </a:extLst>
          </p:cNvPr>
          <p:cNvGrpSpPr/>
          <p:nvPr/>
        </p:nvGrpSpPr>
        <p:grpSpPr>
          <a:xfrm>
            <a:off x="1277541" y="1407703"/>
            <a:ext cx="6588919" cy="161583"/>
            <a:chOff x="1027113" y="2045625"/>
            <a:chExt cx="8785225" cy="215443"/>
          </a:xfrm>
        </p:grpSpPr>
        <p:sp>
          <p:nvSpPr>
            <p:cNvPr id="16" name="직사각형 15">
              <a:extLst>
                <a:ext uri="{FF2B5EF4-FFF2-40B4-BE49-F238E27FC236}">
                  <a16:creationId xmlns:a16="http://schemas.microsoft.com/office/drawing/2014/main" id="{E5689DE4-F248-4251-AAB9-E2E8E07BC88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37A91D96-B279-4730-B594-EEF0756C3DD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Panel versátil de código abierto, generador de gráficos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8" name="그룹 17">
            <a:extLst>
              <a:ext uri="{FF2B5EF4-FFF2-40B4-BE49-F238E27FC236}">
                <a16:creationId xmlns:a16="http://schemas.microsoft.com/office/drawing/2014/main" id="{6AD97478-2F65-4771-B176-BCA360C7907F}"/>
              </a:ext>
            </a:extLst>
          </p:cNvPr>
          <p:cNvGrpSpPr/>
          <p:nvPr/>
        </p:nvGrpSpPr>
        <p:grpSpPr>
          <a:xfrm>
            <a:off x="1277541" y="1649033"/>
            <a:ext cx="6588919" cy="161583"/>
            <a:chOff x="1027113" y="2045625"/>
            <a:chExt cx="8785225" cy="215443"/>
          </a:xfrm>
        </p:grpSpPr>
        <p:sp>
          <p:nvSpPr>
            <p:cNvPr id="19" name="직사각형 18">
              <a:extLst>
                <a:ext uri="{FF2B5EF4-FFF2-40B4-BE49-F238E27FC236}">
                  <a16:creationId xmlns:a16="http://schemas.microsoft.com/office/drawing/2014/main" id="{46FC0A75-EC14-4673-AA19-B80AA3EE13A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64E2724B-601A-485F-8CC5-CED3E6CFBC0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Funciona como una aplicación web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1" name="그룹 20">
            <a:extLst>
              <a:ext uri="{FF2B5EF4-FFF2-40B4-BE49-F238E27FC236}">
                <a16:creationId xmlns:a16="http://schemas.microsoft.com/office/drawing/2014/main" id="{491D5981-107D-4389-96AC-5F1DC4F8DA11}"/>
              </a:ext>
            </a:extLst>
          </p:cNvPr>
          <p:cNvGrpSpPr/>
          <p:nvPr/>
        </p:nvGrpSpPr>
        <p:grpSpPr>
          <a:xfrm>
            <a:off x="1277541" y="1890363"/>
            <a:ext cx="6588919" cy="161583"/>
            <a:chOff x="1027113" y="2045625"/>
            <a:chExt cx="8785225" cy="215443"/>
          </a:xfrm>
        </p:grpSpPr>
        <p:sp>
          <p:nvSpPr>
            <p:cNvPr id="22" name="직사각형 21">
              <a:extLst>
                <a:ext uri="{FF2B5EF4-FFF2-40B4-BE49-F238E27FC236}">
                  <a16:creationId xmlns:a16="http://schemas.microsoft.com/office/drawing/2014/main" id="{06119E0A-DB46-4569-9C23-D1FD1C15A6D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3AB928CB-2039-4203-888F-2B255723F232}"/>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Soporta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a:solidFill>
                    <a:srgbClr val="193EB0"/>
                  </a:solidFill>
                  <a:latin typeface="Arial" panose="020B0604020202020204" pitchFamily="34" charset="0"/>
                  <a:ea typeface="SamsungOne 700" panose="020B0803030303020204" pitchFamily="34" charset="0"/>
                </a:rPr>
                <a:t>graphite, </a:t>
              </a:r>
              <a:r>
                <a:rPr lang="en-US" altLang="ko-KR" sz="1050" dirty="0" err="1">
                  <a:solidFill>
                    <a:srgbClr val="193EB0"/>
                  </a:solidFill>
                  <a:latin typeface="Arial" panose="020B0604020202020204" pitchFamily="34" charset="0"/>
                  <a:ea typeface="SamsungOne 700" panose="020B0803030303020204" pitchFamily="34" charset="0"/>
                </a:rPr>
                <a:t>influxdb</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1050" dirty="0" err="1">
                  <a:solidFill>
                    <a:srgbClr val="FF0000"/>
                  </a:solidFill>
                  <a:latin typeface="Arial" panose="020B0604020202020204" pitchFamily="34" charset="0"/>
                  <a:ea typeface="SamsungOne 700" panose="020B0803030303020204" pitchFamily="34" charset="0"/>
                </a:rPr>
                <a:t>opentsdb</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backend</a:t>
              </a:r>
            </a:p>
          </p:txBody>
        </p:sp>
      </p:grpSp>
      <p:grpSp>
        <p:nvGrpSpPr>
          <p:cNvPr id="24" name="그룹 23">
            <a:extLst>
              <a:ext uri="{FF2B5EF4-FFF2-40B4-BE49-F238E27FC236}">
                <a16:creationId xmlns:a16="http://schemas.microsoft.com/office/drawing/2014/main" id="{B454BF23-D10C-4BDA-8B77-FF8B9390E8D5}"/>
              </a:ext>
            </a:extLst>
          </p:cNvPr>
          <p:cNvGrpSpPr/>
          <p:nvPr/>
        </p:nvGrpSpPr>
        <p:grpSpPr>
          <a:xfrm>
            <a:off x="1277541" y="2131691"/>
            <a:ext cx="6588919" cy="323165"/>
            <a:chOff x="1027113" y="2045625"/>
            <a:chExt cx="8785225" cy="430885"/>
          </a:xfrm>
        </p:grpSpPr>
        <p:sp>
          <p:nvSpPr>
            <p:cNvPr id="25" name="직사각형 24">
              <a:extLst>
                <a:ext uri="{FF2B5EF4-FFF2-40B4-BE49-F238E27FC236}">
                  <a16:creationId xmlns:a16="http://schemas.microsoft.com/office/drawing/2014/main" id="{27FC5515-5245-41D6-9789-5334B886CC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35F2D540-4D3F-4BEF-9137-0347171897C2}"/>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Hay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muchas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herramientas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guiones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basados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grafito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pero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días Grafana es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popular</a:t>
              </a:r>
            </a:p>
          </p:txBody>
        </p:sp>
      </p:grpSp>
      <p:grpSp>
        <p:nvGrpSpPr>
          <p:cNvPr id="27" name="그룹 26">
            <a:extLst>
              <a:ext uri="{FF2B5EF4-FFF2-40B4-BE49-F238E27FC236}">
                <a16:creationId xmlns:a16="http://schemas.microsoft.com/office/drawing/2014/main" id="{3D32938D-AD42-4DDB-8604-188A55895E72}"/>
              </a:ext>
            </a:extLst>
          </p:cNvPr>
          <p:cNvGrpSpPr/>
          <p:nvPr/>
        </p:nvGrpSpPr>
        <p:grpSpPr>
          <a:xfrm>
            <a:off x="1385889" y="2466565"/>
            <a:ext cx="6318127" cy="1827140"/>
            <a:chOff x="11776982" y="3716150"/>
            <a:chExt cx="8172451" cy="2363392"/>
          </a:xfrm>
        </p:grpSpPr>
        <p:pic>
          <p:nvPicPr>
            <p:cNvPr id="28" name="Picture 2">
              <a:extLst>
                <a:ext uri="{FF2B5EF4-FFF2-40B4-BE49-F238E27FC236}">
                  <a16:creationId xmlns:a16="http://schemas.microsoft.com/office/drawing/2014/main" id="{77B9EC56-8A80-4F9D-8E67-1CEB6AD05C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6982" y="3716150"/>
              <a:ext cx="3668550" cy="23633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Bildergebnis fÃ¼r ê·¸ë¼íë">
              <a:extLst>
                <a:ext uri="{FF2B5EF4-FFF2-40B4-BE49-F238E27FC236}">
                  <a16:creationId xmlns:a16="http://schemas.microsoft.com/office/drawing/2014/main" id="{BA991218-CD50-40C9-A763-35AF7F176D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84104" y="3716150"/>
              <a:ext cx="4365329" cy="2363392"/>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5808C58A-362A-4785-86AF-711D99161036}"/>
              </a:ext>
            </a:extLst>
          </p:cNvPr>
          <p:cNvSpPr txBox="1"/>
          <p:nvPr/>
        </p:nvSpPr>
        <p:spPr>
          <a:xfrm>
            <a:off x="3309344" y="4363121"/>
            <a:ext cx="2358338" cy="230832"/>
          </a:xfrm>
          <a:prstGeom prst="rect">
            <a:avLst/>
          </a:prstGeom>
          <a:noFill/>
        </p:spPr>
        <p:txBody>
          <a:bodyPr wrap="none" rtlCol="0">
            <a:spAutoFit/>
            <a:scene3d>
              <a:camera prst="orthographicFront"/>
              <a:lightRig rig="threePt" dir="t"/>
            </a:scene3d>
            <a:sp3d>
              <a:bevelB w="0" h="1270"/>
            </a:sp3d>
          </a:bodyPr>
          <a:lstStyle/>
          <a:p>
            <a:pPr algn="ctr"/>
            <a:r>
              <a:rPr lang="en-US" altLang="ko-KR" sz="900">
                <a:latin typeface="Arial" panose="020B0604020202020204" pitchFamily="34" charset="0"/>
                <a:ea typeface="SamsungOne 400" pitchFamily="34" charset="0"/>
              </a:rPr>
              <a:t>Diseño de cuadros de mando con Grafana</a:t>
            </a:r>
            <a:endParaRPr lang="en-US" altLang="ko-KR" sz="900" dirty="0">
              <a:latin typeface="Arial" panose="020B0604020202020204" pitchFamily="34" charset="0"/>
              <a:ea typeface="SamsungOne 400" pitchFamily="34" charset="0"/>
            </a:endParaRPr>
          </a:p>
        </p:txBody>
      </p:sp>
      <p:pic>
        <p:nvPicPr>
          <p:cNvPr id="31" name="Picture 12" descr="Bildergebnis fÃ¼r grafana">
            <a:extLst>
              <a:ext uri="{FF2B5EF4-FFF2-40B4-BE49-F238E27FC236}">
                <a16:creationId xmlns:a16="http://schemas.microsoft.com/office/drawing/2014/main" id="{429E3240-3410-466D-900A-43B7D2079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2103" y="1197793"/>
            <a:ext cx="1035854" cy="947696"/>
          </a:xfrm>
          <a:prstGeom prst="rect">
            <a:avLst/>
          </a:prstGeom>
          <a:noFill/>
          <a:extLst>
            <a:ext uri="{909E8E84-426E-40DD-AFC4-6F175D3DCCD1}">
              <a14:hiddenFill xmlns:a14="http://schemas.microsoft.com/office/drawing/2010/main">
                <a:solidFill>
                  <a:srgbClr val="FFFFFF"/>
                </a:solidFill>
              </a14:hiddenFill>
            </a:ext>
          </a:extLst>
        </p:spPr>
      </p:pic>
      <p:sp>
        <p:nvSpPr>
          <p:cNvPr id="38" name="직사각형 37">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Descripción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General</a:t>
            </a:r>
          </a:p>
        </p:txBody>
      </p:sp>
      <p:sp>
        <p:nvSpPr>
          <p:cNvPr id="3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3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619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0B2489EC-411B-403E-8030-FCCFEC8C8EA5}"/>
              </a:ext>
            </a:extLst>
          </p:cNvPr>
          <p:cNvGrpSpPr/>
          <p:nvPr/>
        </p:nvGrpSpPr>
        <p:grpSpPr>
          <a:xfrm>
            <a:off x="1277541" y="1406160"/>
            <a:ext cx="6588919" cy="161583"/>
            <a:chOff x="1027113" y="2045625"/>
            <a:chExt cx="8785225" cy="215443"/>
          </a:xfrm>
        </p:grpSpPr>
        <p:sp>
          <p:nvSpPr>
            <p:cNvPr id="14" name="직사각형 13">
              <a:extLst>
                <a:ext uri="{FF2B5EF4-FFF2-40B4-BE49-F238E27FC236}">
                  <a16:creationId xmlns:a16="http://schemas.microsoft.com/office/drawing/2014/main" id="{FB3116DC-2B05-4665-9DD5-89BDF2F86C6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C47AEEF1-329E-423F-A6BA-0BA4DC1AFB92}"/>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Primero, necesitas Elasticsearch para ejecutar Grafana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6" name="그룹 15">
            <a:extLst>
              <a:ext uri="{FF2B5EF4-FFF2-40B4-BE49-F238E27FC236}">
                <a16:creationId xmlns:a16="http://schemas.microsoft.com/office/drawing/2014/main" id="{D77BD586-47B4-482F-9680-2E3E7E72E4E2}"/>
              </a:ext>
            </a:extLst>
          </p:cNvPr>
          <p:cNvGrpSpPr/>
          <p:nvPr/>
        </p:nvGrpSpPr>
        <p:grpSpPr>
          <a:xfrm>
            <a:off x="1277541" y="1647490"/>
            <a:ext cx="6588919" cy="161583"/>
            <a:chOff x="1027113" y="2045625"/>
            <a:chExt cx="8785225" cy="215443"/>
          </a:xfrm>
        </p:grpSpPr>
        <p:sp>
          <p:nvSpPr>
            <p:cNvPr id="17" name="직사각형 16">
              <a:extLst>
                <a:ext uri="{FF2B5EF4-FFF2-40B4-BE49-F238E27FC236}">
                  <a16:creationId xmlns:a16="http://schemas.microsoft.com/office/drawing/2014/main" id="{3BBAD2E0-AC55-46DA-B442-E3A1657966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9823BF23-01C8-4E9E-BDA7-17DAB7C9EBB4}"/>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Elasticsearch se utiliza para almacenar la configuración, no para almacenar datos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Rectangle 12">
            <a:extLst>
              <a:ext uri="{FF2B5EF4-FFF2-40B4-BE49-F238E27FC236}">
                <a16:creationId xmlns:a16="http://schemas.microsoft.com/office/drawing/2014/main" id="{CEE9F5C7-9543-47FF-93F5-4663110A9B71}"/>
              </a:ext>
            </a:extLst>
          </p:cNvPr>
          <p:cNvSpPr/>
          <p:nvPr/>
        </p:nvSpPr>
        <p:spPr>
          <a:xfrm>
            <a:off x="1391842" y="1855011"/>
            <a:ext cx="6474618" cy="405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docker pull </a:t>
            </a:r>
            <a:r>
              <a:rPr lang="en-US" altLang="ko-KR" sz="975" dirty="0" err="1">
                <a:latin typeface="D2Coding" panose="020B0609020101020101" pitchFamily="49" charset="-127"/>
                <a:ea typeface="D2Coding" panose="020B0609020101020101" pitchFamily="49" charset="-127"/>
                <a:cs typeface="Tahoma" panose="020B0604030504040204" pitchFamily="34" charset="0"/>
              </a:rPr>
              <a:t>dockerfile</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elasticsearch</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docker run -d -p 9200:9200 -p 9300:9300 </a:t>
            </a:r>
            <a:r>
              <a:rPr lang="en-US" altLang="ko-KR" sz="975" dirty="0" err="1">
                <a:latin typeface="D2Coding" panose="020B0609020101020101" pitchFamily="49" charset="-127"/>
                <a:ea typeface="D2Coding" panose="020B0609020101020101" pitchFamily="49" charset="-127"/>
                <a:cs typeface="Tahoma" panose="020B0604030504040204" pitchFamily="34" charset="0"/>
              </a:rPr>
              <a:t>dockerfile</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elasticsearch</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p:txBody>
      </p:sp>
      <p:grpSp>
        <p:nvGrpSpPr>
          <p:cNvPr id="23" name="그룹 22">
            <a:extLst>
              <a:ext uri="{FF2B5EF4-FFF2-40B4-BE49-F238E27FC236}">
                <a16:creationId xmlns:a16="http://schemas.microsoft.com/office/drawing/2014/main" id="{4DCCBB62-4411-4FF0-959D-439E7A721FB1}"/>
              </a:ext>
            </a:extLst>
          </p:cNvPr>
          <p:cNvGrpSpPr/>
          <p:nvPr/>
        </p:nvGrpSpPr>
        <p:grpSpPr>
          <a:xfrm>
            <a:off x="1277541" y="2381775"/>
            <a:ext cx="6588919" cy="161583"/>
            <a:chOff x="1027113" y="2045625"/>
            <a:chExt cx="8785225" cy="215443"/>
          </a:xfrm>
        </p:grpSpPr>
        <p:sp>
          <p:nvSpPr>
            <p:cNvPr id="24" name="직사각형 23">
              <a:extLst>
                <a:ext uri="{FF2B5EF4-FFF2-40B4-BE49-F238E27FC236}">
                  <a16:creationId xmlns:a16="http://schemas.microsoft.com/office/drawing/2014/main" id="{F17B4FE2-0E68-4386-A72C-B61F96D7EEA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A6B0CAC6-2966-4C53-8DA6-9A174FE1A93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Ejecutar Grafana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6" name="Rectangle 12">
            <a:extLst>
              <a:ext uri="{FF2B5EF4-FFF2-40B4-BE49-F238E27FC236}">
                <a16:creationId xmlns:a16="http://schemas.microsoft.com/office/drawing/2014/main" id="{4E319A3B-63CC-4422-BC2C-322A3F2CE0E0}"/>
              </a:ext>
            </a:extLst>
          </p:cNvPr>
          <p:cNvSpPr/>
          <p:nvPr/>
        </p:nvSpPr>
        <p:spPr>
          <a:xfrm>
            <a:off x="1391842" y="2589296"/>
            <a:ext cx="6474618" cy="405000"/>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sv-SE" altLang="ko-KR" sz="975" dirty="0">
                <a:latin typeface="D2Coding" panose="020B0609020101020101" pitchFamily="49" charset="-127"/>
                <a:ea typeface="D2Coding" panose="020B0609020101020101" pitchFamily="49" charset="-127"/>
                <a:cs typeface="Tahoma" panose="020B0604030504040204" pitchFamily="34" charset="0"/>
              </a:rPr>
              <a:t>$ docker pull nacyot/grafana</a:t>
            </a:r>
          </a:p>
          <a:p>
            <a:pPr latinLnBrk="0"/>
            <a:r>
              <a:rPr lang="sv-SE" altLang="ko-KR" sz="975" dirty="0">
                <a:latin typeface="D2Coding" panose="020B0609020101020101" pitchFamily="49" charset="-127"/>
                <a:ea typeface="D2Coding" panose="020B0609020101020101" pitchFamily="49" charset="-127"/>
                <a:cs typeface="Tahoma" panose="020B0604030504040204" pitchFamily="34" charset="0"/>
              </a:rPr>
              <a:t>$ docker run -d -p 8001:8000 nacyot/grafana</a:t>
            </a:r>
          </a:p>
        </p:txBody>
      </p:sp>
      <p:sp>
        <p:nvSpPr>
          <p:cNvPr id="27" name="직사각형 26">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Ejecutar Grafana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4939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CC8279B1-9EED-4111-B273-A35F7C240FDD}"/>
              </a:ext>
            </a:extLst>
          </p:cNvPr>
          <p:cNvSpPr/>
          <p:nvPr/>
        </p:nvSpPr>
        <p:spPr>
          <a:xfrm>
            <a:off x="1391841" y="1608429"/>
            <a:ext cx="6474619" cy="163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descubrimiento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filtro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descubrimiento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Solo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devuelven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coincidentes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Recuperar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actualizar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eliminar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condicional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6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Solo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cumplen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criterios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filtro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receptor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lleva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cabo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solicitud</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Tiene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condiciones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filtro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p>
          <a:p>
            <a:pPr marL="266700" lvl="1" indent="-134541">
              <a:spcAft>
                <a:spcPts val="60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createdBefore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createdAfter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modifiedSince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unmodifiedSince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stateTagSmaller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stateTagBigger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expireBefore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expireAfter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sizeAbove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sizeBelow</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labels,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resourceType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contentType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attribute,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filterUsage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filterOperation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limit, level, offset,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semanticsFilter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contentFilterSyntax</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contentFilterQuery</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3" name="그룹 22">
            <a:extLst>
              <a:ext uri="{FF2B5EF4-FFF2-40B4-BE49-F238E27FC236}">
                <a16:creationId xmlns:a16="http://schemas.microsoft.com/office/drawing/2014/main" id="{C12C4185-CF26-4B48-9BD8-DF0A12C119BE}"/>
              </a:ext>
            </a:extLst>
          </p:cNvPr>
          <p:cNvGrpSpPr/>
          <p:nvPr/>
        </p:nvGrpSpPr>
        <p:grpSpPr>
          <a:xfrm>
            <a:off x="1277542" y="3318632"/>
            <a:ext cx="2451671" cy="161583"/>
            <a:chOff x="1027113" y="2045625"/>
            <a:chExt cx="3268895" cy="215443"/>
          </a:xfrm>
        </p:grpSpPr>
        <p:sp>
          <p:nvSpPr>
            <p:cNvPr id="25" name="직사각형 24">
              <a:extLst>
                <a:ext uri="{FF2B5EF4-FFF2-40B4-BE49-F238E27FC236}">
                  <a16:creationId xmlns:a16="http://schemas.microsoft.com/office/drawing/2014/main" id="{ECD6879F-0C2B-40ED-A417-BD201E10EBB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ABA2DBB1-2B31-4EEC-B7EA-85241F9029FB}"/>
                </a:ext>
              </a:extLst>
            </p:cNvPr>
            <p:cNvSpPr/>
            <p:nvPr/>
          </p:nvSpPr>
          <p:spPr>
            <a:xfrm>
              <a:off x="1179514" y="2045625"/>
              <a:ext cx="311649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Contenido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resultado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7" name="직사각형 26">
            <a:extLst>
              <a:ext uri="{FF2B5EF4-FFF2-40B4-BE49-F238E27FC236}">
                <a16:creationId xmlns:a16="http://schemas.microsoft.com/office/drawing/2014/main" id="{57D5018F-46C3-4FDD-AF7B-A8CEAEF31C86}"/>
              </a:ext>
            </a:extLst>
          </p:cNvPr>
          <p:cNvSpPr/>
          <p:nvPr/>
        </p:nvSpPr>
        <p:spPr>
          <a:xfrm>
            <a:off x="1391841" y="3488716"/>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Indica qué tipo de resultado de solicitud se incluirá en el parámetro content del mensaje de respuesta.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15" name="그룹 14">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16" name="직사각형 15">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Criterios de filtro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Parámetros de solicitud (3/3)</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05691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D2A598E9-3FB2-4D32-8A23-7F3A629A3850}"/>
              </a:ext>
            </a:extLst>
          </p:cNvPr>
          <p:cNvGrpSpPr/>
          <p:nvPr/>
        </p:nvGrpSpPr>
        <p:grpSpPr>
          <a:xfrm>
            <a:off x="1277541" y="1404855"/>
            <a:ext cx="6588919" cy="161583"/>
            <a:chOff x="1027113" y="2045625"/>
            <a:chExt cx="8785225" cy="215443"/>
          </a:xfrm>
        </p:grpSpPr>
        <p:sp>
          <p:nvSpPr>
            <p:cNvPr id="10" name="직사각형 9">
              <a:extLst>
                <a:ext uri="{FF2B5EF4-FFF2-40B4-BE49-F238E27FC236}">
                  <a16:creationId xmlns:a16="http://schemas.microsoft.com/office/drawing/2014/main" id="{2F3EB03E-A531-4677-B891-7B89A4D8F89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1" name="직사각형 10">
              <a:extLst>
                <a:ext uri="{FF2B5EF4-FFF2-40B4-BE49-F238E27FC236}">
                  <a16:creationId xmlns:a16="http://schemas.microsoft.com/office/drawing/2014/main" id="{FC60048B-27C5-4839-9E3C-61D7F876956F}"/>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Grafana es una aplicación web construida sobre AngularJS, creada como un proyecto JavaScript</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2" name="그룹 11">
            <a:extLst>
              <a:ext uri="{FF2B5EF4-FFF2-40B4-BE49-F238E27FC236}">
                <a16:creationId xmlns:a16="http://schemas.microsoft.com/office/drawing/2014/main" id="{4228B9F8-DC10-4C59-BDB0-21B5E8330998}"/>
              </a:ext>
            </a:extLst>
          </p:cNvPr>
          <p:cNvGrpSpPr/>
          <p:nvPr/>
        </p:nvGrpSpPr>
        <p:grpSpPr>
          <a:xfrm>
            <a:off x="1277541" y="1646185"/>
            <a:ext cx="6588919" cy="161583"/>
            <a:chOff x="1027113" y="2045625"/>
            <a:chExt cx="8785225" cy="215443"/>
          </a:xfrm>
        </p:grpSpPr>
        <p:sp>
          <p:nvSpPr>
            <p:cNvPr id="13" name="직사각형 12">
              <a:extLst>
                <a:ext uri="{FF2B5EF4-FFF2-40B4-BE49-F238E27FC236}">
                  <a16:creationId xmlns:a16="http://schemas.microsoft.com/office/drawing/2014/main" id="{12540016-22ED-4445-9131-A98588917B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9B974C7A-07C3-4FCB-B511-D765CB5688D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No tiene una capa de servidor como Rails o Django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5" name="그룹 14">
            <a:extLst>
              <a:ext uri="{FF2B5EF4-FFF2-40B4-BE49-F238E27FC236}">
                <a16:creationId xmlns:a16="http://schemas.microsoft.com/office/drawing/2014/main" id="{13A99C79-A272-44DC-BB86-ADBCEB9EF4CD}"/>
              </a:ext>
            </a:extLst>
          </p:cNvPr>
          <p:cNvGrpSpPr/>
          <p:nvPr/>
        </p:nvGrpSpPr>
        <p:grpSpPr>
          <a:xfrm>
            <a:off x="1277541" y="1887514"/>
            <a:ext cx="6588919" cy="323165"/>
            <a:chOff x="1027113" y="2045625"/>
            <a:chExt cx="8785225" cy="430885"/>
          </a:xfrm>
        </p:grpSpPr>
        <p:sp>
          <p:nvSpPr>
            <p:cNvPr id="16" name="직사각형 15">
              <a:extLst>
                <a:ext uri="{FF2B5EF4-FFF2-40B4-BE49-F238E27FC236}">
                  <a16:creationId xmlns:a16="http://schemas.microsoft.com/office/drawing/2014/main" id="{E24780BA-AF19-4760-B9AF-C5EF9829008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DD374028-E4EA-4BB1-BA6D-CFC2BB4BC84A}"/>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Observando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proceso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toma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aplicación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Grafana.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Instálelo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ubicación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adecuada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ejecútelo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según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Apache</a:t>
              </a: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Dockerfile</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5792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FEFDFA79-ECF1-4163-AEFA-327E3E4472B3}"/>
              </a:ext>
            </a:extLst>
          </p:cNvPr>
          <p:cNvSpPr/>
          <p:nvPr/>
        </p:nvSpPr>
        <p:spPr>
          <a:xfrm>
            <a:off x="1219007" y="3700515"/>
            <a:ext cx="6647453" cy="564106"/>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docker run -</a:t>
            </a:r>
            <a:r>
              <a:rPr lang="en-US" altLang="ko-KR" sz="975" dirty="0" err="1">
                <a:latin typeface="D2Coding" panose="020B0609020101020101" pitchFamily="49" charset="-127"/>
                <a:ea typeface="D2Coding" panose="020B0609020101020101" pitchFamily="49" charset="-127"/>
                <a:cs typeface="Tahoma" panose="020B0604030504040204" pitchFamily="34" charset="0"/>
              </a:rPr>
              <a:t>i</a:t>
            </a:r>
            <a:r>
              <a:rPr lang="en-US" altLang="ko-KR" sz="975" dirty="0">
                <a:latin typeface="D2Coding" panose="020B0609020101020101" pitchFamily="49" charset="-127"/>
                <a:ea typeface="D2Coding" panose="020B0609020101020101" pitchFamily="49" charset="-127"/>
                <a:cs typeface="Tahoma" panose="020B0604030504040204" pitchFamily="34" charset="0"/>
              </a:rPr>
              <a:t> -t ubuntu bash</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root@1f27c50b400d:/# date</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Fri Sep 10 01:05:48 UTC 2019</a:t>
            </a:r>
          </a:p>
        </p:txBody>
      </p:sp>
      <p:grpSp>
        <p:nvGrpSpPr>
          <p:cNvPr id="2" name="그룹 1"/>
          <p:cNvGrpSpPr/>
          <p:nvPr/>
        </p:nvGrpSpPr>
        <p:grpSpPr>
          <a:xfrm>
            <a:off x="1219007" y="1381794"/>
            <a:ext cx="6647453" cy="1779293"/>
            <a:chOff x="711201" y="2241549"/>
            <a:chExt cx="8863270" cy="2372391"/>
          </a:xfrm>
        </p:grpSpPr>
        <p:sp>
          <p:nvSpPr>
            <p:cNvPr id="14" name="Rectangle 12">
              <a:extLst>
                <a:ext uri="{FF2B5EF4-FFF2-40B4-BE49-F238E27FC236}">
                  <a16:creationId xmlns:a16="http://schemas.microsoft.com/office/drawing/2014/main" id="{FCC5B862-745B-4C3D-B09C-72B2E99DD6C5}"/>
                </a:ext>
              </a:extLst>
            </p:cNvPr>
            <p:cNvSpPr/>
            <p:nvPr/>
          </p:nvSpPr>
          <p:spPr>
            <a:xfrm>
              <a:off x="711201" y="2241549"/>
              <a:ext cx="8863270" cy="2372391"/>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FROM centos:centos6</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MAINTAINER Name &lt;email&gt;</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rpm -</a:t>
              </a:r>
              <a:r>
                <a:rPr lang="en-US" altLang="ko-KR" sz="975" dirty="0" err="1">
                  <a:latin typeface="D2Coding" panose="020B0609020101020101" pitchFamily="49" charset="-127"/>
                  <a:ea typeface="D2Coding" panose="020B0609020101020101" pitchFamily="49" charset="-127"/>
                  <a:cs typeface="Tahoma" panose="020B0604030504040204" pitchFamily="34" charset="0"/>
                </a:rPr>
                <a:t>iUvh</a:t>
              </a:r>
              <a:r>
                <a:rPr lang="en-US" altLang="ko-KR" sz="975" dirty="0">
                  <a:latin typeface="D2Coding" panose="020B0609020101020101" pitchFamily="49" charset="-127"/>
                  <a:ea typeface="D2Coding" panose="020B0609020101020101" pitchFamily="49" charset="-127"/>
                  <a:cs typeface="Tahoma" panose="020B0604030504040204" pitchFamily="34" charset="0"/>
                </a:rPr>
                <a:t> http://dl.fedoraproject.org/pub/epel/6/x86_64/epel-release-6-8.noarch.rpm</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yum update -y</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yum -y install httpd git</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cd /opt; git clone https://github.com/grafana/grafana.git</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cd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75" dirty="0">
                  <a:latin typeface="D2Coding" panose="020B0609020101020101" pitchFamily="49" charset="-127"/>
                  <a:ea typeface="D2Coding" panose="020B0609020101020101" pitchFamily="49" charset="-127"/>
                  <a:cs typeface="Tahoma" panose="020B0604030504040204" pitchFamily="34" charset="0"/>
                </a:rPr>
                <a:t>; git checkout $(git describe --tags `git rev-list --tags --max-count=1`)</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rm -f /</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localtime</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cp -p /</a:t>
              </a:r>
              <a:r>
                <a:rPr lang="en-US" altLang="ko-KR" sz="975" dirty="0" err="1">
                  <a:latin typeface="D2Coding" panose="020B0609020101020101" pitchFamily="49" charset="-127"/>
                  <a:ea typeface="D2Coding" panose="020B0609020101020101" pitchFamily="49" charset="-127"/>
                  <a:cs typeface="Tahoma" panose="020B0604030504040204" pitchFamily="34" charset="0"/>
                </a:rPr>
                <a:t>usr</a:t>
              </a:r>
              <a:r>
                <a:rPr lang="en-US" altLang="ko-KR" sz="975" dirty="0">
                  <a:latin typeface="D2Coding" panose="020B0609020101020101" pitchFamily="49" charset="-127"/>
                  <a:ea typeface="D2Coding" panose="020B0609020101020101" pitchFamily="49" charset="-127"/>
                  <a:cs typeface="Tahoma" panose="020B0604030504040204" pitchFamily="34" charset="0"/>
                </a:rPr>
                <a:t>/share/</a:t>
              </a:r>
              <a:r>
                <a:rPr lang="en-US" altLang="ko-KR" sz="975" dirty="0" err="1">
                  <a:latin typeface="D2Coding" panose="020B0609020101020101" pitchFamily="49" charset="-127"/>
                  <a:ea typeface="D2Coding" panose="020B0609020101020101" pitchFamily="49" charset="-127"/>
                  <a:cs typeface="Tahoma" panose="020B0604030504040204" pitchFamily="34" charset="0"/>
                </a:rPr>
                <a:t>zoneinfo</a:t>
              </a:r>
              <a:r>
                <a:rPr lang="en-US" altLang="ko-KR" sz="975" dirty="0">
                  <a:latin typeface="D2Coding" panose="020B0609020101020101" pitchFamily="49" charset="-127"/>
                  <a:ea typeface="D2Coding" panose="020B0609020101020101" pitchFamily="49" charset="-127"/>
                  <a:cs typeface="Tahoma" panose="020B0604030504040204" pitchFamily="34" charset="0"/>
                </a:rPr>
                <a:t>/Japan /</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localtime</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p:txBody>
        </p:sp>
        <p:sp>
          <p:nvSpPr>
            <p:cNvPr id="17" name="직사각형 16">
              <a:extLst>
                <a:ext uri="{FF2B5EF4-FFF2-40B4-BE49-F238E27FC236}">
                  <a16:creationId xmlns:a16="http://schemas.microsoft.com/office/drawing/2014/main" id="{097CC7A8-C893-466F-8BE0-F56EA7860B1D}"/>
                </a:ext>
              </a:extLst>
            </p:cNvPr>
            <p:cNvSpPr/>
            <p:nvPr/>
          </p:nvSpPr>
          <p:spPr>
            <a:xfrm>
              <a:off x="711201" y="4034828"/>
              <a:ext cx="4552421" cy="560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a:p>
          </p:txBody>
        </p:sp>
      </p:grpSp>
      <p:sp>
        <p:nvSpPr>
          <p:cNvPr id="11" name="직사각형 10">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Dockerfile</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8" name="그룹 17">
            <a:extLst>
              <a:ext uri="{FF2B5EF4-FFF2-40B4-BE49-F238E27FC236}">
                <a16:creationId xmlns:a16="http://schemas.microsoft.com/office/drawing/2014/main" id="{F2085B31-76BC-4CCC-80EC-5F30D14ED256}"/>
              </a:ext>
            </a:extLst>
          </p:cNvPr>
          <p:cNvGrpSpPr/>
          <p:nvPr/>
        </p:nvGrpSpPr>
        <p:grpSpPr>
          <a:xfrm>
            <a:off x="1277541" y="3301875"/>
            <a:ext cx="6588919" cy="323165"/>
            <a:chOff x="1027113" y="2045625"/>
            <a:chExt cx="8785225" cy="430885"/>
          </a:xfrm>
        </p:grpSpPr>
        <p:sp>
          <p:nvSpPr>
            <p:cNvPr id="19" name="직사각형 18">
              <a:extLst>
                <a:ext uri="{FF2B5EF4-FFF2-40B4-BE49-F238E27FC236}">
                  <a16:creationId xmlns:a16="http://schemas.microsoft.com/office/drawing/2014/main" id="{9E4B6390-F201-4BB0-BBD2-CBC31542A5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728D28EC-57EE-458D-8A83-C455465A8B65}"/>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Aunque otras partes son generalmente similares, puede establecer la hora local en el Dockerfile. Si no usa la hora local, el contenedor Docker usa la hora UTC.</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1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13756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F4EB79F4-0988-4391-9B6D-94EC233B048C}"/>
              </a:ext>
            </a:extLst>
          </p:cNvPr>
          <p:cNvSpPr/>
          <p:nvPr/>
        </p:nvSpPr>
        <p:spPr>
          <a:xfrm>
            <a:off x="1219007" y="1362085"/>
            <a:ext cx="6647453" cy="2546945"/>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RUN </a:t>
            </a:r>
            <a:r>
              <a:rPr lang="en-US" altLang="ko-KR" sz="975" dirty="0" err="1">
                <a:latin typeface="D2Coding" panose="020B0609020101020101" pitchFamily="49" charset="-127"/>
                <a:ea typeface="D2Coding" panose="020B0609020101020101" pitchFamily="49" charset="-127"/>
                <a:cs typeface="Tahoma" panose="020B0604030504040204" pitchFamily="34" charset="0"/>
              </a:rPr>
              <a:t>mkdir</a:t>
            </a:r>
            <a:r>
              <a:rPr lang="en-US" altLang="ko-KR" sz="975" dirty="0">
                <a:latin typeface="D2Coding" panose="020B0609020101020101" pitchFamily="49" charset="-127"/>
                <a:ea typeface="D2Coding" panose="020B0609020101020101" pitchFamily="49" charset="-127"/>
                <a:cs typeface="Tahoma" panose="020B0604030504040204" pitchFamily="34" charset="0"/>
              </a:rPr>
              <a:t> -p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ADD ./config.js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/config.js</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ADD ./</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grafana.conf</a:t>
            </a:r>
            <a:r>
              <a:rPr lang="en-US" altLang="ko-KR" sz="975" dirty="0">
                <a:latin typeface="D2Coding" panose="020B0609020101020101" pitchFamily="49" charset="-127"/>
                <a:ea typeface="D2Coding" panose="020B0609020101020101" pitchFamily="49" charset="-127"/>
                <a:cs typeface="Tahoma" panose="020B0604030504040204" pitchFamily="34" charset="0"/>
              </a:rPr>
              <a:t> /</a:t>
            </a:r>
            <a:r>
              <a:rPr lang="en-US" altLang="ko-KR" sz="975" dirty="0" err="1">
                <a:latin typeface="D2Coding" panose="020B0609020101020101" pitchFamily="49" charset="-127"/>
                <a:ea typeface="D2Coding" panose="020B0609020101020101" pitchFamily="49" charset="-127"/>
                <a:cs typeface="Tahoma" panose="020B0604030504040204" pitchFamily="34" charset="0"/>
              </a:rPr>
              <a:t>etc</a:t>
            </a:r>
            <a:r>
              <a:rPr lang="en-US" altLang="ko-KR" sz="975" dirty="0">
                <a:latin typeface="D2Coding" panose="020B0609020101020101" pitchFamily="49" charset="-127"/>
                <a:ea typeface="D2Coding" panose="020B0609020101020101" pitchFamily="49" charset="-127"/>
                <a:cs typeface="Tahoma" panose="020B0604030504040204" pitchFamily="34" charset="0"/>
              </a:rPr>
              <a:t>/httpd/</a:t>
            </a:r>
            <a:r>
              <a:rPr lang="en-US" altLang="ko-KR" sz="975" dirty="0" err="1">
                <a:latin typeface="D2Coding" panose="020B0609020101020101" pitchFamily="49" charset="-127"/>
                <a:ea typeface="D2Coding" panose="020B0609020101020101" pitchFamily="49" charset="-127"/>
                <a:cs typeface="Tahoma" panose="020B0604030504040204" pitchFamily="34" charset="0"/>
              </a:rPr>
              <a:t>conf.d</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grafana.conf</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ADD ./setup_configs.sh /opt/grafana/setup_configs.sh</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ADD ./run.sh /opt/grafana/run.sh</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ENV ES_API_HOST 172.17.42.1</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ENV ES_API_PORT 9200</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ENV GRAPHITE_API_HOST 172.17.42.1</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ENV GRAPHITE_API_PORT 8000</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WORKDIR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EXPOSE 8000</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CMD ./setup_configs.sh &amp;&amp; ./run.sh</a:t>
            </a:r>
          </a:p>
        </p:txBody>
      </p:sp>
      <p:sp>
        <p:nvSpPr>
          <p:cNvPr id="11" name="직사각형 10">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Dockerfile</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(2)</a:t>
            </a:r>
          </a:p>
        </p:txBody>
      </p:sp>
      <p:sp>
        <p:nvSpPr>
          <p:cNvPr id="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8246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63BBBB66-D3A4-4C1F-BF1A-6A87646DB43A}"/>
              </a:ext>
            </a:extLst>
          </p:cNvPr>
          <p:cNvSpPr/>
          <p:nvPr/>
        </p:nvSpPr>
        <p:spPr>
          <a:xfrm>
            <a:off x="4078719" y="1414687"/>
            <a:ext cx="3787740" cy="3289427"/>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define(['settings'],</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function (Settings)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"use strict";</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return new Settings({</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elasticsearch</a:t>
            </a:r>
            <a:r>
              <a:rPr lang="en-US" altLang="ko-KR" sz="900" dirty="0">
                <a:latin typeface="D2Coding" panose="020B0609020101020101" pitchFamily="49" charset="-127"/>
                <a:ea typeface="D2Coding" panose="020B0609020101020101" pitchFamily="49" charset="-127"/>
                <a:cs typeface="Tahoma" panose="020B0604030504040204" pitchFamily="34" charset="0"/>
              </a:rPr>
              <a:t>: "ES_API_HOST:ES_API_PORT",</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datasources</a:t>
            </a:r>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graphite: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type: 'graphite',</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url: 'GRAPHITE_API_HOST:GRAPHITE_API_PORT',</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default: true,</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render_method</a:t>
            </a:r>
            <a:r>
              <a:rPr lang="en-US" altLang="ko-KR" sz="900" dirty="0">
                <a:latin typeface="D2Coding" panose="020B0609020101020101" pitchFamily="49" charset="-127"/>
                <a:ea typeface="D2Coding" panose="020B0609020101020101" pitchFamily="49" charset="-127"/>
                <a:cs typeface="Tahoma" panose="020B0604030504040204" pitchFamily="34" charset="0"/>
              </a:rPr>
              <a:t>: 'GET'</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default_route</a:t>
            </a:r>
            <a:r>
              <a:rPr lang="en-US" altLang="ko-KR" sz="900" dirty="0">
                <a:latin typeface="D2Coding" panose="020B0609020101020101" pitchFamily="49" charset="-127"/>
                <a:ea typeface="D2Coding" panose="020B0609020101020101" pitchFamily="49" charset="-127"/>
                <a:cs typeface="Tahoma" panose="020B0604030504040204" pitchFamily="34" charset="0"/>
              </a:rPr>
              <a:t>: '/dashboard/file/</a:t>
            </a:r>
            <a:r>
              <a:rPr lang="en-US" altLang="ko-KR" sz="900" dirty="0" err="1">
                <a:latin typeface="D2Coding" panose="020B0609020101020101" pitchFamily="49" charset="-127"/>
                <a:ea typeface="D2Coding" panose="020B0609020101020101" pitchFamily="49" charset="-127"/>
                <a:cs typeface="Tahoma" panose="020B0604030504040204" pitchFamily="34" charset="0"/>
              </a:rPr>
              <a:t>default.json</a:t>
            </a:r>
            <a:r>
              <a:rPr lang="en-US" altLang="ko-KR" sz="900" dirty="0">
                <a:latin typeface="D2Coding" panose="020B0609020101020101" pitchFamily="49" charset="-127"/>
                <a:ea typeface="D2Coding" panose="020B0609020101020101" pitchFamily="49" charset="-127"/>
                <a:cs typeface="Tahoma" panose="020B0604030504040204" pitchFamily="34" charset="0"/>
              </a:rPr>
              <a:t>',</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timezoneOffset</a:t>
            </a:r>
            <a:r>
              <a:rPr lang="en-US" altLang="ko-KR" sz="900" dirty="0">
                <a:latin typeface="D2Coding" panose="020B0609020101020101" pitchFamily="49" charset="-127"/>
                <a:ea typeface="D2Coding" panose="020B0609020101020101" pitchFamily="49" charset="-127"/>
                <a:cs typeface="Tahoma" panose="020B0604030504040204" pitchFamily="34" charset="0"/>
              </a:rPr>
              <a:t>: null,</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grafana_index</a:t>
            </a:r>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00" dirty="0">
                <a:latin typeface="D2Coding" panose="020B0609020101020101" pitchFamily="49" charset="-127"/>
                <a:ea typeface="D2Coding" panose="020B0609020101020101" pitchFamily="49" charset="-127"/>
                <a:cs typeface="Tahoma" panose="020B0604030504040204" pitchFamily="34" charset="0"/>
              </a:rPr>
              <a:t>-dash",</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r>
              <a:rPr lang="en-US" altLang="ko-KR" sz="900" dirty="0" err="1">
                <a:latin typeface="D2Coding" panose="020B0609020101020101" pitchFamily="49" charset="-127"/>
                <a:ea typeface="D2Coding" panose="020B0609020101020101" pitchFamily="49" charset="-127"/>
                <a:cs typeface="Tahoma" panose="020B0604030504040204" pitchFamily="34" charset="0"/>
              </a:rPr>
              <a:t>panel_names</a:t>
            </a:r>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'text',</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'graphite'</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p>
          <a:p>
            <a:pPr latinLnBrk="0"/>
            <a:r>
              <a:rPr lang="en-US" altLang="ko-KR" sz="900" dirty="0">
                <a:latin typeface="D2Coding" panose="020B0609020101020101" pitchFamily="49" charset="-127"/>
                <a:ea typeface="D2Coding" panose="020B0609020101020101" pitchFamily="49" charset="-127"/>
                <a:cs typeface="Tahoma" panose="020B0604030504040204" pitchFamily="34" charset="0"/>
              </a:rPr>
              <a:t>       });</a:t>
            </a:r>
          </a:p>
        </p:txBody>
      </p:sp>
      <p:sp>
        <p:nvSpPr>
          <p:cNvPr id="28" name="직사각형 27">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config.js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setup_configs.js</a:t>
            </a:r>
          </a:p>
        </p:txBody>
      </p:sp>
      <p:grpSp>
        <p:nvGrpSpPr>
          <p:cNvPr id="29" name="그룹 28">
            <a:extLst>
              <a:ext uri="{FF2B5EF4-FFF2-40B4-BE49-F238E27FC236}">
                <a16:creationId xmlns:a16="http://schemas.microsoft.com/office/drawing/2014/main" id="{F2085B31-76BC-4CCC-80EC-5F30D14ED256}"/>
              </a:ext>
            </a:extLst>
          </p:cNvPr>
          <p:cNvGrpSpPr/>
          <p:nvPr/>
        </p:nvGrpSpPr>
        <p:grpSpPr>
          <a:xfrm>
            <a:off x="1277541" y="1406161"/>
            <a:ext cx="6588919" cy="161583"/>
            <a:chOff x="1027113" y="2045625"/>
            <a:chExt cx="8785225" cy="215443"/>
          </a:xfrm>
        </p:grpSpPr>
        <p:sp>
          <p:nvSpPr>
            <p:cNvPr id="30" name="직사각형 29">
              <a:extLst>
                <a:ext uri="{FF2B5EF4-FFF2-40B4-BE49-F238E27FC236}">
                  <a16:creationId xmlns:a16="http://schemas.microsoft.com/office/drawing/2014/main" id="{9E4B6390-F201-4BB0-BBD2-CBC31542A5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728D28EC-57EE-458D-8A83-C455465A8B65}"/>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config.js</a:t>
              </a:r>
            </a:p>
          </p:txBody>
        </p:sp>
      </p:grpSp>
      <p:grpSp>
        <p:nvGrpSpPr>
          <p:cNvPr id="32" name="그룹 31">
            <a:extLst>
              <a:ext uri="{FF2B5EF4-FFF2-40B4-BE49-F238E27FC236}">
                <a16:creationId xmlns:a16="http://schemas.microsoft.com/office/drawing/2014/main" id="{F2085B31-76BC-4CCC-80EC-5F30D14ED256}"/>
              </a:ext>
            </a:extLst>
          </p:cNvPr>
          <p:cNvGrpSpPr/>
          <p:nvPr/>
        </p:nvGrpSpPr>
        <p:grpSpPr>
          <a:xfrm>
            <a:off x="1277541" y="1645450"/>
            <a:ext cx="2801178" cy="484748"/>
            <a:chOff x="1027113" y="2045625"/>
            <a:chExt cx="3734904" cy="646330"/>
          </a:xfrm>
        </p:grpSpPr>
        <p:sp>
          <p:nvSpPr>
            <p:cNvPr id="33" name="직사각형 32">
              <a:extLst>
                <a:ext uri="{FF2B5EF4-FFF2-40B4-BE49-F238E27FC236}">
                  <a16:creationId xmlns:a16="http://schemas.microsoft.com/office/drawing/2014/main" id="{9E4B6390-F201-4BB0-BBD2-CBC31542A5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4" name="직사각형 33">
              <a:extLst>
                <a:ext uri="{FF2B5EF4-FFF2-40B4-BE49-F238E27FC236}">
                  <a16:creationId xmlns:a16="http://schemas.microsoft.com/office/drawing/2014/main" id="{728D28EC-57EE-458D-8A83-C455465A8B65}"/>
                </a:ext>
              </a:extLst>
            </p:cNvPr>
            <p:cNvSpPr/>
            <p:nvPr/>
          </p:nvSpPr>
          <p:spPr>
            <a:xfrm>
              <a:off x="1179514" y="2045625"/>
              <a:ext cx="3582503"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Elasticsearch Server que especifica aquí se usa simplemente para almacenar la configuración del entorno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5" name="그룹 34">
            <a:extLst>
              <a:ext uri="{FF2B5EF4-FFF2-40B4-BE49-F238E27FC236}">
                <a16:creationId xmlns:a16="http://schemas.microsoft.com/office/drawing/2014/main" id="{F2085B31-76BC-4CCC-80EC-5F30D14ED256}"/>
              </a:ext>
            </a:extLst>
          </p:cNvPr>
          <p:cNvGrpSpPr/>
          <p:nvPr/>
        </p:nvGrpSpPr>
        <p:grpSpPr>
          <a:xfrm>
            <a:off x="1277541" y="2194245"/>
            <a:ext cx="3475052" cy="161583"/>
            <a:chOff x="1027113" y="2045625"/>
            <a:chExt cx="4633402" cy="215443"/>
          </a:xfrm>
        </p:grpSpPr>
        <p:sp>
          <p:nvSpPr>
            <p:cNvPr id="36" name="직사각형 35">
              <a:extLst>
                <a:ext uri="{FF2B5EF4-FFF2-40B4-BE49-F238E27FC236}">
                  <a16:creationId xmlns:a16="http://schemas.microsoft.com/office/drawing/2014/main" id="{9E4B6390-F201-4BB0-BBD2-CBC31542A5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7" name="직사각형 36">
              <a:extLst>
                <a:ext uri="{FF2B5EF4-FFF2-40B4-BE49-F238E27FC236}">
                  <a16:creationId xmlns:a16="http://schemas.microsoft.com/office/drawing/2014/main" id="{728D28EC-57EE-458D-8A83-C455465A8B65}"/>
                </a:ext>
              </a:extLst>
            </p:cNvPr>
            <p:cNvSpPr/>
            <p:nvPr/>
          </p:nvSpPr>
          <p:spPr>
            <a:xfrm>
              <a:off x="1179514" y="2045625"/>
              <a:ext cx="4481001"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Los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son de Graphite</a:t>
              </a:r>
            </a:p>
          </p:txBody>
        </p:sp>
      </p:grpSp>
      <p:grpSp>
        <p:nvGrpSpPr>
          <p:cNvPr id="38" name="그룹 37">
            <a:extLst>
              <a:ext uri="{FF2B5EF4-FFF2-40B4-BE49-F238E27FC236}">
                <a16:creationId xmlns:a16="http://schemas.microsoft.com/office/drawing/2014/main" id="{F2085B31-76BC-4CCC-80EC-5F30D14ED256}"/>
              </a:ext>
            </a:extLst>
          </p:cNvPr>
          <p:cNvGrpSpPr/>
          <p:nvPr/>
        </p:nvGrpSpPr>
        <p:grpSpPr>
          <a:xfrm>
            <a:off x="1277541" y="2429172"/>
            <a:ext cx="2713880" cy="484748"/>
            <a:chOff x="1027113" y="2045625"/>
            <a:chExt cx="3618506" cy="646330"/>
          </a:xfrm>
        </p:grpSpPr>
        <p:sp>
          <p:nvSpPr>
            <p:cNvPr id="39" name="직사각형 38">
              <a:extLst>
                <a:ext uri="{FF2B5EF4-FFF2-40B4-BE49-F238E27FC236}">
                  <a16:creationId xmlns:a16="http://schemas.microsoft.com/office/drawing/2014/main" id="{9E4B6390-F201-4BB0-BBD2-CBC31542A5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0" name="직사각형 39">
              <a:extLst>
                <a:ext uri="{FF2B5EF4-FFF2-40B4-BE49-F238E27FC236}">
                  <a16:creationId xmlns:a16="http://schemas.microsoft.com/office/drawing/2014/main" id="{728D28EC-57EE-458D-8A83-C455465A8B65}"/>
                </a:ext>
              </a:extLst>
            </p:cNvPr>
            <p:cNvSpPr/>
            <p:nvPr/>
          </p:nvSpPr>
          <p:spPr>
            <a:xfrm>
              <a:off x="1179516" y="2045625"/>
              <a:ext cx="3466103"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 información del servidor almacenada en las variables de entorno se reemplaza en config.js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1416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F2085B31-76BC-4CCC-80EC-5F30D14ED256}"/>
              </a:ext>
            </a:extLst>
          </p:cNvPr>
          <p:cNvGrpSpPr/>
          <p:nvPr/>
        </p:nvGrpSpPr>
        <p:grpSpPr>
          <a:xfrm>
            <a:off x="1277541" y="1406161"/>
            <a:ext cx="6588919" cy="161583"/>
            <a:chOff x="1027113" y="2045625"/>
            <a:chExt cx="8785225" cy="215443"/>
          </a:xfrm>
        </p:grpSpPr>
        <p:sp>
          <p:nvSpPr>
            <p:cNvPr id="12" name="직사각형 11">
              <a:extLst>
                <a:ext uri="{FF2B5EF4-FFF2-40B4-BE49-F238E27FC236}">
                  <a16:creationId xmlns:a16="http://schemas.microsoft.com/office/drawing/2014/main" id="{9E4B6390-F201-4BB0-BBD2-CBC31542A5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728D28EC-57EE-458D-8A83-C455465A8B65}"/>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setup_configs.conf</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4" name="그룹 13">
            <a:extLst>
              <a:ext uri="{FF2B5EF4-FFF2-40B4-BE49-F238E27FC236}">
                <a16:creationId xmlns:a16="http://schemas.microsoft.com/office/drawing/2014/main" id="{279A0A3A-844F-4E8B-89EC-F21DEE8DC60E}"/>
              </a:ext>
            </a:extLst>
          </p:cNvPr>
          <p:cNvGrpSpPr/>
          <p:nvPr/>
        </p:nvGrpSpPr>
        <p:grpSpPr>
          <a:xfrm>
            <a:off x="1277541" y="3217661"/>
            <a:ext cx="6588919" cy="323165"/>
            <a:chOff x="1027113" y="2045626"/>
            <a:chExt cx="8785225" cy="430885"/>
          </a:xfrm>
        </p:grpSpPr>
        <p:sp>
          <p:nvSpPr>
            <p:cNvPr id="15" name="직사각형 14">
              <a:extLst>
                <a:ext uri="{FF2B5EF4-FFF2-40B4-BE49-F238E27FC236}">
                  <a16:creationId xmlns:a16="http://schemas.microsoft.com/office/drawing/2014/main" id="{F492039E-32C2-475A-BE68-39701F435BE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54386B8F-C545-4832-B96F-4166DE5A5D67}"/>
                </a:ext>
              </a:extLst>
            </p:cNvPr>
            <p:cNvSpPr/>
            <p:nvPr/>
          </p:nvSpPr>
          <p:spPr>
            <a:xfrm>
              <a:off x="1179513" y="2045626"/>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montar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separado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asegúrese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priorizar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config.js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correspondiente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p>
          </p:txBody>
        </p:sp>
      </p:grpSp>
      <p:grpSp>
        <p:nvGrpSpPr>
          <p:cNvPr id="17" name="그룹 16">
            <a:extLst>
              <a:ext uri="{FF2B5EF4-FFF2-40B4-BE49-F238E27FC236}">
                <a16:creationId xmlns:a16="http://schemas.microsoft.com/office/drawing/2014/main" id="{4331F8B3-29E5-400B-B62B-A9E1B5FC9685}"/>
              </a:ext>
            </a:extLst>
          </p:cNvPr>
          <p:cNvGrpSpPr/>
          <p:nvPr/>
        </p:nvGrpSpPr>
        <p:grpSpPr>
          <a:xfrm>
            <a:off x="1277541" y="3660158"/>
            <a:ext cx="6588919" cy="323165"/>
            <a:chOff x="1027113" y="2045625"/>
            <a:chExt cx="8785225" cy="430886"/>
          </a:xfrm>
        </p:grpSpPr>
        <p:sp>
          <p:nvSpPr>
            <p:cNvPr id="18" name="직사각형 17">
              <a:extLst>
                <a:ext uri="{FF2B5EF4-FFF2-40B4-BE49-F238E27FC236}">
                  <a16:creationId xmlns:a16="http://schemas.microsoft.com/office/drawing/2014/main" id="{929D12F9-29CB-439E-87B9-0F0836C7A89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8F149B92-E39D-40BC-9C17-33513B469628}"/>
                </a:ext>
              </a:extLst>
            </p:cNvPr>
            <p:cNvSpPr/>
            <p:nvPr/>
          </p:nvSpPr>
          <p:spPr>
            <a:xfrm>
              <a:off x="1179514" y="2045625"/>
              <a:ext cx="8632824"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 forma predeterminada, esta imagen asume la conexión a servidores Elasticsearch y Graphite, pero Graphite puede especificar varios servidores como backend de datos o base de datos de afluencia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0" name="그룹 19">
            <a:extLst>
              <a:ext uri="{FF2B5EF4-FFF2-40B4-BE49-F238E27FC236}">
                <a16:creationId xmlns:a16="http://schemas.microsoft.com/office/drawing/2014/main" id="{3B10EEA6-A65C-4903-AADD-D4C321BF8A77}"/>
              </a:ext>
            </a:extLst>
          </p:cNvPr>
          <p:cNvGrpSpPr/>
          <p:nvPr/>
        </p:nvGrpSpPr>
        <p:grpSpPr>
          <a:xfrm>
            <a:off x="1277541" y="4109864"/>
            <a:ext cx="6588919" cy="161583"/>
            <a:chOff x="1027113" y="2045625"/>
            <a:chExt cx="8785225" cy="215443"/>
          </a:xfrm>
        </p:grpSpPr>
        <p:sp>
          <p:nvSpPr>
            <p:cNvPr id="21" name="직사각형 20">
              <a:extLst>
                <a:ext uri="{FF2B5EF4-FFF2-40B4-BE49-F238E27FC236}">
                  <a16:creationId xmlns:a16="http://schemas.microsoft.com/office/drawing/2014/main" id="{B4892C44-47DC-4573-90A3-6DA1C09D4DD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895C66C3-2A44-4BFA-A2C1-D6177C23D63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 parte restante reemplaza la configuración del servidor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3" name="Rectangle 12">
            <a:extLst>
              <a:ext uri="{FF2B5EF4-FFF2-40B4-BE49-F238E27FC236}">
                <a16:creationId xmlns:a16="http://schemas.microsoft.com/office/drawing/2014/main" id="{B616D35B-EC0D-4980-877B-A4F41D7BF163}"/>
              </a:ext>
            </a:extLst>
          </p:cNvPr>
          <p:cNvSpPr/>
          <p:nvPr/>
        </p:nvSpPr>
        <p:spPr>
          <a:xfrm>
            <a:off x="1391842" y="1639481"/>
            <a:ext cx="6474618" cy="1446808"/>
          </a:xfrm>
          <a:prstGeom prst="rect">
            <a:avLst/>
          </a:prstGeom>
          <a:solidFill>
            <a:srgbClr val="ECEFF6"/>
          </a:solidFill>
          <a:ln w="6350">
            <a:solidFill>
              <a:schemeClr val="bg1">
                <a:lumMod val="85000"/>
              </a:schemeClr>
            </a:solidFill>
          </a:ln>
        </p:spPr>
        <p:txBody>
          <a:bodyPr wrap="square" lIns="135000" tIns="54000" rIns="135000" bIns="54000" anchor="ctr">
            <a:noAutofit/>
            <a:scene3d>
              <a:camera prst="orthographicFront"/>
              <a:lightRig rig="threePt" dir="t"/>
            </a:scene3d>
            <a:sp3d>
              <a:bevelT w="0" h="6350"/>
            </a:sp3d>
          </a:bodyPr>
          <a:lstStyle/>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#!/bin/bash</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 -f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/config/config.js ] &amp;&amp; cp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/config/config.js /opt/</a:t>
            </a:r>
            <a:r>
              <a:rPr lang="en-US" altLang="ko-KR" sz="975" dirty="0" err="1">
                <a:latin typeface="D2Coding" panose="020B0609020101020101" pitchFamily="49" charset="-127"/>
                <a:ea typeface="D2Coding" panose="020B0609020101020101" pitchFamily="49" charset="-127"/>
                <a:cs typeface="Tahoma" panose="020B0604030504040204" pitchFamily="34" charset="0"/>
              </a:rPr>
              <a:t>grafana</a:t>
            </a:r>
            <a:r>
              <a:rPr lang="en-US" altLang="ko-KR" sz="975" dirty="0">
                <a:latin typeface="D2Coding" panose="020B0609020101020101" pitchFamily="49" charset="-127"/>
                <a:ea typeface="D2Coding" panose="020B0609020101020101" pitchFamily="49" charset="-127"/>
                <a:cs typeface="Tahoma" panose="020B0604030504040204" pitchFamily="34" charset="0"/>
              </a:rPr>
              <a:t>/</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/config.js</a:t>
            </a:r>
          </a:p>
          <a:p>
            <a:pPr latinLnBrk="0"/>
            <a:endParaRPr lang="en-US"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sed -</a:t>
            </a:r>
            <a:r>
              <a:rPr lang="en-US" altLang="ko-KR" sz="975" dirty="0" err="1">
                <a:latin typeface="D2Coding" panose="020B0609020101020101" pitchFamily="49" charset="-127"/>
                <a:ea typeface="D2Coding" panose="020B0609020101020101" pitchFamily="49" charset="-127"/>
                <a:cs typeface="Tahoma" panose="020B0604030504040204" pitchFamily="34" charset="0"/>
              </a:rPr>
              <a:t>i</a:t>
            </a:r>
            <a:r>
              <a:rPr lang="en-US" altLang="ko-KR" sz="975" dirty="0">
                <a:latin typeface="D2Coding" panose="020B0609020101020101" pitchFamily="49" charset="-127"/>
                <a:ea typeface="D2Coding" panose="020B0609020101020101" pitchFamily="49" charset="-127"/>
                <a:cs typeface="Tahoma" panose="020B0604030504040204" pitchFamily="34" charset="0"/>
              </a:rPr>
              <a:t> -e "s/ES_API_HOST/${ES_API_HOST}/g"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/config.js</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sed -</a:t>
            </a:r>
            <a:r>
              <a:rPr lang="en-US" altLang="ko-KR" sz="975" dirty="0" err="1">
                <a:latin typeface="D2Coding" panose="020B0609020101020101" pitchFamily="49" charset="-127"/>
                <a:ea typeface="D2Coding" panose="020B0609020101020101" pitchFamily="49" charset="-127"/>
                <a:cs typeface="Tahoma" panose="020B0604030504040204" pitchFamily="34" charset="0"/>
              </a:rPr>
              <a:t>i</a:t>
            </a:r>
            <a:r>
              <a:rPr lang="en-US" altLang="ko-KR" sz="975" dirty="0">
                <a:latin typeface="D2Coding" panose="020B0609020101020101" pitchFamily="49" charset="-127"/>
                <a:ea typeface="D2Coding" panose="020B0609020101020101" pitchFamily="49" charset="-127"/>
                <a:cs typeface="Tahoma" panose="020B0604030504040204" pitchFamily="34" charset="0"/>
              </a:rPr>
              <a:t> -e "s/ES_API_PORT/${ES_API_PORT}/g"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/config.js</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sed -</a:t>
            </a:r>
            <a:r>
              <a:rPr lang="en-US" altLang="ko-KR" sz="975" dirty="0" err="1">
                <a:latin typeface="D2Coding" panose="020B0609020101020101" pitchFamily="49" charset="-127"/>
                <a:ea typeface="D2Coding" panose="020B0609020101020101" pitchFamily="49" charset="-127"/>
                <a:cs typeface="Tahoma" panose="020B0604030504040204" pitchFamily="34" charset="0"/>
              </a:rPr>
              <a:t>i</a:t>
            </a:r>
            <a:r>
              <a:rPr lang="en-US" altLang="ko-KR" sz="975" dirty="0">
                <a:latin typeface="D2Coding" panose="020B0609020101020101" pitchFamily="49" charset="-127"/>
                <a:ea typeface="D2Coding" panose="020B0609020101020101" pitchFamily="49" charset="-127"/>
                <a:cs typeface="Tahoma" panose="020B0604030504040204" pitchFamily="34" charset="0"/>
              </a:rPr>
              <a:t> -e "s/GRAPHITE_API_HOST/${GRAPHITE_API_HOST}/g"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/config.js</a:t>
            </a:r>
          </a:p>
          <a:p>
            <a:pPr latinLnBrk="0"/>
            <a:r>
              <a:rPr lang="en-US" altLang="ko-KR" sz="975" dirty="0">
                <a:latin typeface="D2Coding" panose="020B0609020101020101" pitchFamily="49" charset="-127"/>
                <a:ea typeface="D2Coding" panose="020B0609020101020101" pitchFamily="49" charset="-127"/>
                <a:cs typeface="Tahoma" panose="020B0604030504040204" pitchFamily="34" charset="0"/>
              </a:rPr>
              <a:t>sed -</a:t>
            </a:r>
            <a:r>
              <a:rPr lang="en-US" altLang="ko-KR" sz="975" dirty="0" err="1">
                <a:latin typeface="D2Coding" panose="020B0609020101020101" pitchFamily="49" charset="-127"/>
                <a:ea typeface="D2Coding" panose="020B0609020101020101" pitchFamily="49" charset="-127"/>
                <a:cs typeface="Tahoma" panose="020B0604030504040204" pitchFamily="34" charset="0"/>
              </a:rPr>
              <a:t>i</a:t>
            </a:r>
            <a:r>
              <a:rPr lang="en-US" altLang="ko-KR" sz="975" dirty="0">
                <a:latin typeface="D2Coding" panose="020B0609020101020101" pitchFamily="49" charset="-127"/>
                <a:ea typeface="D2Coding" panose="020B0609020101020101" pitchFamily="49" charset="-127"/>
                <a:cs typeface="Tahoma" panose="020B0604030504040204" pitchFamily="34" charset="0"/>
              </a:rPr>
              <a:t> -e "s/GRAPHITE_API_PORT/${GRAPHITE_API_PORT}/g" ./</a:t>
            </a:r>
            <a:r>
              <a:rPr lang="en-US" altLang="ko-KR" sz="975" dirty="0" err="1">
                <a:latin typeface="D2Coding" panose="020B0609020101020101" pitchFamily="49" charset="-127"/>
                <a:ea typeface="D2Coding" panose="020B0609020101020101" pitchFamily="49" charset="-127"/>
                <a:cs typeface="Tahoma" panose="020B0604030504040204" pitchFamily="34" charset="0"/>
              </a:rPr>
              <a:t>src</a:t>
            </a:r>
            <a:r>
              <a:rPr lang="en-US" altLang="ko-KR" sz="975" dirty="0">
                <a:latin typeface="D2Coding" panose="020B0609020101020101" pitchFamily="49" charset="-127"/>
                <a:ea typeface="D2Coding" panose="020B0609020101020101" pitchFamily="49" charset="-127"/>
                <a:cs typeface="Tahoma" panose="020B0604030504040204" pitchFamily="34" charset="0"/>
              </a:rPr>
              <a:t>/config.js</a:t>
            </a:r>
          </a:p>
        </p:txBody>
      </p:sp>
      <p:sp>
        <p:nvSpPr>
          <p:cNvPr id="27" name="직사각형 26">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config.js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setup_configs.js</a:t>
            </a:r>
          </a:p>
        </p:txBody>
      </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3684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F7792584-2461-4A60-8A04-D49FEAEC5478}"/>
              </a:ext>
            </a:extLst>
          </p:cNvPr>
          <p:cNvGrpSpPr/>
          <p:nvPr/>
        </p:nvGrpSpPr>
        <p:grpSpPr>
          <a:xfrm>
            <a:off x="1277541" y="1409794"/>
            <a:ext cx="6588919" cy="161583"/>
            <a:chOff x="1027113" y="2045625"/>
            <a:chExt cx="8785225" cy="215443"/>
          </a:xfrm>
        </p:grpSpPr>
        <p:sp>
          <p:nvSpPr>
            <p:cNvPr id="15" name="직사각형 14">
              <a:extLst>
                <a:ext uri="{FF2B5EF4-FFF2-40B4-BE49-F238E27FC236}">
                  <a16:creationId xmlns:a16="http://schemas.microsoft.com/office/drawing/2014/main" id="{5301BA10-918D-4DBC-8DE1-CB692FBBAC7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99497AE8-1075-4D69-84F7-2A5F3F7BCB5A}"/>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 Apache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7" name="그룹 16">
            <a:extLst>
              <a:ext uri="{FF2B5EF4-FFF2-40B4-BE49-F238E27FC236}">
                <a16:creationId xmlns:a16="http://schemas.microsoft.com/office/drawing/2014/main" id="{C8318C57-48B2-4588-87D4-DB820F2E2B86}"/>
              </a:ext>
            </a:extLst>
          </p:cNvPr>
          <p:cNvGrpSpPr/>
          <p:nvPr/>
        </p:nvGrpSpPr>
        <p:grpSpPr>
          <a:xfrm>
            <a:off x="1277541" y="2871814"/>
            <a:ext cx="6588919" cy="161583"/>
            <a:chOff x="1027113" y="2045625"/>
            <a:chExt cx="8785225" cy="215443"/>
          </a:xfrm>
        </p:grpSpPr>
        <p:sp>
          <p:nvSpPr>
            <p:cNvPr id="18" name="직사각형 17">
              <a:extLst>
                <a:ext uri="{FF2B5EF4-FFF2-40B4-BE49-F238E27FC236}">
                  <a16:creationId xmlns:a16="http://schemas.microsoft.com/office/drawing/2014/main" id="{30EB313C-1412-48E1-A7C3-2B46FB2CFCF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08352C94-D3C2-4031-BC54-59D23127FAB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run.sh</a:t>
              </a:r>
            </a:p>
          </p:txBody>
        </p:sp>
      </p:grpSp>
      <p:sp>
        <p:nvSpPr>
          <p:cNvPr id="20" name="직사각형 19">
            <a:extLst>
              <a:ext uri="{FF2B5EF4-FFF2-40B4-BE49-F238E27FC236}">
                <a16:creationId xmlns:a16="http://schemas.microsoft.com/office/drawing/2014/main" id="{765FF6D3-26AE-44E4-A36D-5297118839D4}"/>
              </a:ext>
            </a:extLst>
          </p:cNvPr>
          <p:cNvSpPr/>
          <p:nvPr/>
        </p:nvSpPr>
        <p:spPr>
          <a:xfrm>
            <a:off x="1391841" y="3634940"/>
            <a:ext cx="6474619" cy="40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run.ch</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realmente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Apache. -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DFOREGROUND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Apache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primer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plano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daemon.</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1" name="Rectangle 12">
            <a:extLst>
              <a:ext uri="{FF2B5EF4-FFF2-40B4-BE49-F238E27FC236}">
                <a16:creationId xmlns:a16="http://schemas.microsoft.com/office/drawing/2014/main" id="{8BBD7465-0244-4C62-B671-811507E01393}"/>
              </a:ext>
            </a:extLst>
          </p:cNvPr>
          <p:cNvSpPr/>
          <p:nvPr/>
        </p:nvSpPr>
        <p:spPr>
          <a:xfrm>
            <a:off x="1391842" y="1633705"/>
            <a:ext cx="6474618" cy="881747"/>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Listen 80</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&lt;VirtualHost *:80&gt;</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ServerName grafana</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DocumentRoot "/opt/grafana/src"</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&lt;/VirtualHost&gt;</a:t>
            </a:r>
          </a:p>
        </p:txBody>
      </p:sp>
      <p:sp>
        <p:nvSpPr>
          <p:cNvPr id="22" name="직사각형 21">
            <a:extLst>
              <a:ext uri="{FF2B5EF4-FFF2-40B4-BE49-F238E27FC236}">
                <a16:creationId xmlns:a16="http://schemas.microsoft.com/office/drawing/2014/main" id="{89A37ECB-9558-48AD-A71F-9D8B8F7D852F}"/>
              </a:ext>
            </a:extLst>
          </p:cNvPr>
          <p:cNvSpPr/>
          <p:nvPr/>
        </p:nvSpPr>
        <p:spPr>
          <a:xfrm>
            <a:off x="1391841" y="2549404"/>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Grafana no tiene su propio servidor web, debe ejecutarlo usando el motor x o apache.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3" name="Rectangle 12">
            <a:extLst>
              <a:ext uri="{FF2B5EF4-FFF2-40B4-BE49-F238E27FC236}">
                <a16:creationId xmlns:a16="http://schemas.microsoft.com/office/drawing/2014/main" id="{FA6BEBCE-789B-49AD-9DEA-079A23F6F2EF}"/>
              </a:ext>
            </a:extLst>
          </p:cNvPr>
          <p:cNvSpPr/>
          <p:nvPr/>
        </p:nvSpPr>
        <p:spPr>
          <a:xfrm>
            <a:off x="1391842" y="3080064"/>
            <a:ext cx="6474618" cy="554876"/>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#!/bin/bash</a:t>
            </a:r>
          </a:p>
          <a:p>
            <a:pPr latinLnBrk="0"/>
            <a:endParaRPr lang="pt-BR" altLang="ko-KR" sz="975" dirty="0">
              <a:latin typeface="D2Coding" panose="020B0609020101020101" pitchFamily="49" charset="-127"/>
              <a:ea typeface="D2Coding" panose="020B0609020101020101" pitchFamily="49" charset="-127"/>
              <a:cs typeface="Tahoma" panose="020B0604030504040204" pitchFamily="34" charset="0"/>
            </a:endParaRP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/usr/sbin/httpd -d . -f /etc/httpd/conf/httpd.conf -e info -DFOREGROUND</a:t>
            </a:r>
          </a:p>
        </p:txBody>
      </p:sp>
      <p:sp>
        <p:nvSpPr>
          <p:cNvPr id="27" name="직사각형 26">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grafana.conf</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run.sh</a:t>
            </a:r>
          </a:p>
        </p:txBody>
      </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8228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F26764A6-AA95-4155-951E-009B5B2B0648}"/>
              </a:ext>
            </a:extLst>
          </p:cNvPr>
          <p:cNvGrpSpPr/>
          <p:nvPr/>
        </p:nvGrpSpPr>
        <p:grpSpPr>
          <a:xfrm>
            <a:off x="1277541" y="1409018"/>
            <a:ext cx="6588919" cy="323165"/>
            <a:chOff x="1027113" y="2045625"/>
            <a:chExt cx="8785225" cy="430885"/>
          </a:xfrm>
        </p:grpSpPr>
        <p:sp>
          <p:nvSpPr>
            <p:cNvPr id="11" name="직사각형 10">
              <a:extLst>
                <a:ext uri="{FF2B5EF4-FFF2-40B4-BE49-F238E27FC236}">
                  <a16:creationId xmlns:a16="http://schemas.microsoft.com/office/drawing/2014/main" id="{008CD605-945C-40DB-86E4-9108FB5188B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899BA708-F159-477F-BB47-31978EF66681}"/>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Anteriormente, nos conectamos internamente al puerto 8001 en la ejecución. Ir a 0.0.0.0:8001 en un navegador web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4" name="그룹 13">
            <a:extLst>
              <a:ext uri="{FF2B5EF4-FFF2-40B4-BE49-F238E27FC236}">
                <a16:creationId xmlns:a16="http://schemas.microsoft.com/office/drawing/2014/main" id="{35EFBA57-58E5-4E34-BA59-22AF558F53DC}"/>
              </a:ext>
            </a:extLst>
          </p:cNvPr>
          <p:cNvGrpSpPr/>
          <p:nvPr/>
        </p:nvGrpSpPr>
        <p:grpSpPr>
          <a:xfrm>
            <a:off x="1277541" y="1796653"/>
            <a:ext cx="6588919" cy="161583"/>
            <a:chOff x="1027113" y="2045625"/>
            <a:chExt cx="8785225" cy="215443"/>
          </a:xfrm>
        </p:grpSpPr>
        <p:sp>
          <p:nvSpPr>
            <p:cNvPr id="15" name="직사각형 14">
              <a:extLst>
                <a:ext uri="{FF2B5EF4-FFF2-40B4-BE49-F238E27FC236}">
                  <a16:creationId xmlns:a16="http://schemas.microsoft.com/office/drawing/2014/main" id="{8E5B128B-5F6B-4E65-BBF4-0C0A038B71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74AF14D0-8813-4A75-9C2C-A44D63B8E905}"/>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Compruebe si funciona correctamente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pic>
        <p:nvPicPr>
          <p:cNvPr id="17" name="Picture 3" descr="ê·¸ë¼íë - ëë¤ìí¬ ê·¸ëí">
            <a:extLst>
              <a:ext uri="{FF2B5EF4-FFF2-40B4-BE49-F238E27FC236}">
                <a16:creationId xmlns:a16="http://schemas.microsoft.com/office/drawing/2014/main" id="{5140F0E9-B276-4A51-8BDE-73491E1405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7457" y="2083824"/>
            <a:ext cx="4149413" cy="26485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56364B5-E017-4326-B083-EE8BCF7DBDF2}"/>
              </a:ext>
            </a:extLst>
          </p:cNvPr>
          <p:cNvSpPr txBox="1"/>
          <p:nvPr/>
        </p:nvSpPr>
        <p:spPr>
          <a:xfrm>
            <a:off x="3727184" y="4714648"/>
            <a:ext cx="1729961" cy="230832"/>
          </a:xfrm>
          <a:prstGeom prst="rect">
            <a:avLst/>
          </a:prstGeom>
          <a:noFill/>
        </p:spPr>
        <p:txBody>
          <a:bodyPr wrap="none" rtlCol="0">
            <a:spAutoFit/>
            <a:scene3d>
              <a:camera prst="orthographicFront"/>
              <a:lightRig rig="threePt" dir="t"/>
            </a:scene3d>
            <a:sp3d>
              <a:bevelB w="0" h="1270"/>
            </a:sp3d>
          </a:bodyPr>
          <a:lstStyle/>
          <a:p>
            <a:pPr algn="ctr"/>
            <a:r>
              <a:rPr lang="en-US" altLang="ko-KR" sz="900">
                <a:latin typeface="Arial" panose="020B0604020202020204" pitchFamily="34" charset="0"/>
                <a:ea typeface="SamsungOne 400" pitchFamily="34" charset="0"/>
              </a:rPr>
              <a:t>Grafana - gráfico randomWalk</a:t>
            </a:r>
            <a:endParaRPr lang="en-US" altLang="ko-KR" sz="900" dirty="0">
              <a:latin typeface="Arial" panose="020B0604020202020204" pitchFamily="34" charset="0"/>
              <a:ea typeface="SamsungOne 400" pitchFamily="34" charset="0"/>
            </a:endParaRPr>
          </a:p>
        </p:txBody>
      </p:sp>
      <p:sp>
        <p:nvSpPr>
          <p:cNvPr id="21" name="직사각형 20">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Usando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Grafana</a:t>
            </a:r>
          </a:p>
        </p:txBody>
      </p:sp>
      <p:sp>
        <p:nvSpPr>
          <p:cNvPr id="2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21006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058DEC07-4962-4E5E-BC1D-19B6915B348B}"/>
              </a:ext>
            </a:extLst>
          </p:cNvPr>
          <p:cNvGrpSpPr/>
          <p:nvPr/>
        </p:nvGrpSpPr>
        <p:grpSpPr>
          <a:xfrm>
            <a:off x="1277541" y="1405798"/>
            <a:ext cx="6588919" cy="420679"/>
            <a:chOff x="558800" y="2232686"/>
            <a:chExt cx="8785225" cy="560906"/>
          </a:xfrm>
        </p:grpSpPr>
        <p:grpSp>
          <p:nvGrpSpPr>
            <p:cNvPr id="9" name="그룹 8">
              <a:extLst>
                <a:ext uri="{FF2B5EF4-FFF2-40B4-BE49-F238E27FC236}">
                  <a16:creationId xmlns:a16="http://schemas.microsoft.com/office/drawing/2014/main" id="{7536E073-7E3A-41D7-B255-774D2647C7E3}"/>
                </a:ext>
              </a:extLst>
            </p:cNvPr>
            <p:cNvGrpSpPr/>
            <p:nvPr/>
          </p:nvGrpSpPr>
          <p:grpSpPr>
            <a:xfrm>
              <a:off x="558800" y="2232686"/>
              <a:ext cx="8785225" cy="215445"/>
              <a:chOff x="1027113" y="2045625"/>
              <a:chExt cx="8785225" cy="215445"/>
            </a:xfrm>
          </p:grpSpPr>
          <p:sp>
            <p:nvSpPr>
              <p:cNvPr id="10" name="직사각형 9">
                <a:extLst>
                  <a:ext uri="{FF2B5EF4-FFF2-40B4-BE49-F238E27FC236}">
                    <a16:creationId xmlns:a16="http://schemas.microsoft.com/office/drawing/2014/main" id="{B076A5A2-D415-41B1-872C-E385C7622C3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1" name="직사각형 10">
                <a:extLst>
                  <a:ext uri="{FF2B5EF4-FFF2-40B4-BE49-F238E27FC236}">
                    <a16:creationId xmlns:a16="http://schemas.microsoft.com/office/drawing/2014/main" id="{37E295FD-AE68-4D89-9CAD-FC603B2CEF32}"/>
                  </a:ext>
                </a:extLst>
              </p:cNvPr>
              <p:cNvSpPr/>
              <p:nvPr/>
            </p:nvSpPr>
            <p:spPr>
              <a:xfrm>
                <a:off x="1179514" y="2045625"/>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Dockerfile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5" name="직사각형 14">
              <a:extLst>
                <a:ext uri="{FF2B5EF4-FFF2-40B4-BE49-F238E27FC236}">
                  <a16:creationId xmlns:a16="http://schemas.microsoft.com/office/drawing/2014/main" id="{100823F8-D383-41F3-81AB-AEF13918005C}"/>
                </a:ext>
              </a:extLst>
            </p:cNvPr>
            <p:cNvSpPr/>
            <p:nvPr/>
          </p:nvSpPr>
          <p:spPr>
            <a:xfrm>
              <a:off x="711200" y="2448130"/>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https://github.com/nacyot/docker-graphite</a:t>
              </a:r>
            </a:p>
          </p:txBody>
        </p:sp>
      </p:grpSp>
      <p:grpSp>
        <p:nvGrpSpPr>
          <p:cNvPr id="16" name="그룹 15">
            <a:extLst>
              <a:ext uri="{FF2B5EF4-FFF2-40B4-BE49-F238E27FC236}">
                <a16:creationId xmlns:a16="http://schemas.microsoft.com/office/drawing/2014/main" id="{09E17CEB-1A50-4F22-8BAE-ACA32584237D}"/>
              </a:ext>
            </a:extLst>
          </p:cNvPr>
          <p:cNvGrpSpPr/>
          <p:nvPr/>
        </p:nvGrpSpPr>
        <p:grpSpPr>
          <a:xfrm>
            <a:off x="1277541" y="1917900"/>
            <a:ext cx="6588919" cy="1101634"/>
            <a:chOff x="558800" y="2232686"/>
            <a:chExt cx="8785225" cy="1468846"/>
          </a:xfrm>
        </p:grpSpPr>
        <p:grpSp>
          <p:nvGrpSpPr>
            <p:cNvPr id="17" name="그룹 16">
              <a:extLst>
                <a:ext uri="{FF2B5EF4-FFF2-40B4-BE49-F238E27FC236}">
                  <a16:creationId xmlns:a16="http://schemas.microsoft.com/office/drawing/2014/main" id="{C2D5EBD6-9CC3-4253-93E6-AAE153BB6EA2}"/>
                </a:ext>
              </a:extLst>
            </p:cNvPr>
            <p:cNvGrpSpPr/>
            <p:nvPr/>
          </p:nvGrpSpPr>
          <p:grpSpPr>
            <a:xfrm>
              <a:off x="558800" y="2232686"/>
              <a:ext cx="8785225" cy="215445"/>
              <a:chOff x="1027113" y="2045625"/>
              <a:chExt cx="8785225" cy="215445"/>
            </a:xfrm>
          </p:grpSpPr>
          <p:sp>
            <p:nvSpPr>
              <p:cNvPr id="19" name="직사각형 18">
                <a:extLst>
                  <a:ext uri="{FF2B5EF4-FFF2-40B4-BE49-F238E27FC236}">
                    <a16:creationId xmlns:a16="http://schemas.microsoft.com/office/drawing/2014/main" id="{48835EC0-2738-4C17-873E-8C26C82DCA0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7C4E0625-7B55-4058-B974-AF5455303FB2}"/>
                  </a:ext>
                </a:extLst>
              </p:cNvPr>
              <p:cNvSpPr/>
              <p:nvPr/>
            </p:nvSpPr>
            <p:spPr>
              <a:xfrm>
                <a:off x="1179514" y="2045625"/>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Imágenes de Docker de referencia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DF997091-3F1D-4A55-9759-5D440F066CB3}"/>
                </a:ext>
              </a:extLst>
            </p:cNvPr>
            <p:cNvSpPr/>
            <p:nvPr/>
          </p:nvSpPr>
          <p:spPr>
            <a:xfrm>
              <a:off x="711200" y="2448130"/>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https://registry.hub.docker.com/u/nacyot/whisper/</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https://registry.hub.docker.com/u/nacyot/carbon-cache/</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https://registry.hub.docker.com/u/nacyot/graphite-web/</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https://registry.hub.docker.com/u/nacyot/grafana/</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Código fuente de Grafana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2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1294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393F5D85-B5E8-4C5A-86F5-0628CD7F2F75}"/>
              </a:ext>
            </a:extLst>
          </p:cNvPr>
          <p:cNvGrpSpPr/>
          <p:nvPr/>
        </p:nvGrpSpPr>
        <p:grpSpPr>
          <a:xfrm>
            <a:off x="1277541" y="1409793"/>
            <a:ext cx="6588919" cy="161583"/>
            <a:chOff x="1027113" y="2045625"/>
            <a:chExt cx="8785225" cy="215443"/>
          </a:xfrm>
        </p:grpSpPr>
        <p:sp>
          <p:nvSpPr>
            <p:cNvPr id="14" name="직사각형 13">
              <a:extLst>
                <a:ext uri="{FF2B5EF4-FFF2-40B4-BE49-F238E27FC236}">
                  <a16:creationId xmlns:a16="http://schemas.microsoft.com/office/drawing/2014/main" id="{7E0F589C-85DA-4C0F-A442-767C0A872D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BCB6D48C-640C-4E37-A677-B458D5BE096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No tendrá un gran problema al usar estas imágenes mientras las usa para probar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6" name="그룹 15">
            <a:extLst>
              <a:ext uri="{FF2B5EF4-FFF2-40B4-BE49-F238E27FC236}">
                <a16:creationId xmlns:a16="http://schemas.microsoft.com/office/drawing/2014/main" id="{A7471878-7E34-4090-962F-5CD227150EF3}"/>
              </a:ext>
            </a:extLst>
          </p:cNvPr>
          <p:cNvGrpSpPr/>
          <p:nvPr/>
        </p:nvGrpSpPr>
        <p:grpSpPr>
          <a:xfrm>
            <a:off x="1277541" y="1651123"/>
            <a:ext cx="6588919" cy="161583"/>
            <a:chOff x="1027113" y="2045625"/>
            <a:chExt cx="8785225" cy="215443"/>
          </a:xfrm>
        </p:grpSpPr>
        <p:sp>
          <p:nvSpPr>
            <p:cNvPr id="17" name="직사각형 16">
              <a:extLst>
                <a:ext uri="{FF2B5EF4-FFF2-40B4-BE49-F238E27FC236}">
                  <a16:creationId xmlns:a16="http://schemas.microsoft.com/office/drawing/2014/main" id="{1A1B3F7A-23D2-4FD6-BF42-4D5AF270955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2CB6B95A-6ED2-4C6E-8D2D-D2314161C00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 Docker, todo lo descrito anteriormente se comprime en cinco de estos comandos.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9" name="그룹 18">
            <a:extLst>
              <a:ext uri="{FF2B5EF4-FFF2-40B4-BE49-F238E27FC236}">
                <a16:creationId xmlns:a16="http://schemas.microsoft.com/office/drawing/2014/main" id="{3997A7E2-42E3-4F9F-BF1C-0C7F3951C56F}"/>
              </a:ext>
            </a:extLst>
          </p:cNvPr>
          <p:cNvGrpSpPr/>
          <p:nvPr/>
        </p:nvGrpSpPr>
        <p:grpSpPr>
          <a:xfrm>
            <a:off x="1277541" y="3157984"/>
            <a:ext cx="6588919" cy="323165"/>
            <a:chOff x="1027113" y="2045625"/>
            <a:chExt cx="8785225" cy="430885"/>
          </a:xfrm>
        </p:grpSpPr>
        <p:sp>
          <p:nvSpPr>
            <p:cNvPr id="20" name="직사각형 19">
              <a:extLst>
                <a:ext uri="{FF2B5EF4-FFF2-40B4-BE49-F238E27FC236}">
                  <a16:creationId xmlns:a16="http://schemas.microsoft.com/office/drawing/2014/main" id="{5B27A00A-7361-4D59-83CC-D42F50E7714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5B4487EA-0941-4C1F-AEA0-8F936815B8CA}"/>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Graphite es una herramienta de monitoreo de código abierto con, entre otras cosas, un ecosistema bastante bien establecido.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2" name="그룹 21">
            <a:extLst>
              <a:ext uri="{FF2B5EF4-FFF2-40B4-BE49-F238E27FC236}">
                <a16:creationId xmlns:a16="http://schemas.microsoft.com/office/drawing/2014/main" id="{F7884ED2-3B3B-4F01-8105-3893962CC112}"/>
              </a:ext>
            </a:extLst>
          </p:cNvPr>
          <p:cNvGrpSpPr/>
          <p:nvPr/>
        </p:nvGrpSpPr>
        <p:grpSpPr>
          <a:xfrm>
            <a:off x="1277541" y="3600481"/>
            <a:ext cx="6588919" cy="484748"/>
            <a:chOff x="1027113" y="2045625"/>
            <a:chExt cx="8785225" cy="646330"/>
          </a:xfrm>
        </p:grpSpPr>
        <p:sp>
          <p:nvSpPr>
            <p:cNvPr id="23" name="직사각형 22">
              <a:extLst>
                <a:ext uri="{FF2B5EF4-FFF2-40B4-BE49-F238E27FC236}">
                  <a16:creationId xmlns:a16="http://schemas.microsoft.com/office/drawing/2014/main" id="{86F6216E-301F-4E13-BCFC-D7A615F7711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4" name="직사각형 23">
              <a:extLst>
                <a:ext uri="{FF2B5EF4-FFF2-40B4-BE49-F238E27FC236}">
                  <a16:creationId xmlns:a16="http://schemas.microsoft.com/office/drawing/2014/main" id="{4DF3B4C9-DC8D-44C4-BC2D-33807FCF6201}"/>
                </a:ext>
              </a:extLst>
            </p:cNvPr>
            <p:cNvSpPr/>
            <p:nvPr/>
          </p:nvSpPr>
          <p:spPr>
            <a:xfrm>
              <a:off x="1179513" y="2045625"/>
              <a:ext cx="8632825"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Se pueden usar herramientas como Collect, Diamond, Metricsd y Sensu para recopilar datos numéricos de todos los servidores administrados y, si la carga se hace más pesada, puede escalar horizontalmente como se mencionó anteriormente o usar Statsd como servidor de búfer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5" name="Rectangle 12">
            <a:extLst>
              <a:ext uri="{FF2B5EF4-FFF2-40B4-BE49-F238E27FC236}">
                <a16:creationId xmlns:a16="http://schemas.microsoft.com/office/drawing/2014/main" id="{62E4ECE9-5AA7-4A24-8E79-F2A58970086C}"/>
              </a:ext>
            </a:extLst>
          </p:cNvPr>
          <p:cNvSpPr/>
          <p:nvPr/>
        </p:nvSpPr>
        <p:spPr>
          <a:xfrm>
            <a:off x="1391842" y="1892451"/>
            <a:ext cx="6474618" cy="1147839"/>
          </a:xfrm>
          <a:prstGeom prst="rect">
            <a:avLst/>
          </a:prstGeom>
          <a:solidFill>
            <a:srgbClr val="ECEFF6"/>
          </a:solidFill>
          <a:ln w="6350">
            <a:solidFill>
              <a:schemeClr val="bg1">
                <a:lumMod val="85000"/>
              </a:schemeClr>
            </a:solidFill>
          </a:ln>
        </p:spPr>
        <p:txBody>
          <a:bodyPr wrap="square" lIns="135000" tIns="54000" rIns="135000" bIns="54000">
            <a:noAutofit/>
            <a:scene3d>
              <a:camera prst="orthographicFront"/>
              <a:lightRig rig="threePt" dir="t"/>
            </a:scene3d>
            <a:sp3d>
              <a:bevelT w="0" h="6350"/>
            </a:sp3d>
          </a:bodyPr>
          <a:lstStyle/>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docker run --name whisper nacyot/whisper</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docker run -d -p 2003:2003 -p 2004:2004 -p 7002:7002 --volumes-from whisper -e NODE_NAME=cache nacyot/carbon-cache</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docker run -d -p 8000:80 -e CARBONLINK_HOSTS="172.17.42.1:7002" --volumes-from whisper nacyot/graphite-web</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docker run -d -p 9200:9200 -p 9300:9300 dockerfile/elasticsearch</a:t>
            </a:r>
          </a:p>
          <a:p>
            <a:pPr latinLnBrk="0"/>
            <a:r>
              <a:rPr lang="pt-BR" altLang="ko-KR" sz="975" dirty="0">
                <a:latin typeface="D2Coding" panose="020B0609020101020101" pitchFamily="49" charset="-127"/>
                <a:ea typeface="D2Coding" panose="020B0609020101020101" pitchFamily="49" charset="-127"/>
                <a:cs typeface="Tahoma" panose="020B0604030504040204" pitchFamily="34" charset="0"/>
              </a:rPr>
              <a:t>$ docker run -d -p 8001:8000 nacyot/grafana</a:t>
            </a:r>
          </a:p>
        </p:txBody>
      </p:sp>
      <p:sp>
        <p:nvSpPr>
          <p:cNvPr id="32" name="직사각형 31">
            <a:extLst>
              <a:ext uri="{FF2B5EF4-FFF2-40B4-BE49-F238E27FC236}">
                <a16:creationId xmlns:a16="http://schemas.microsoft.com/office/drawing/2014/main" id="{63CFEA5D-13A4-4869-9046-BEEF6B820D50}"/>
              </a:ext>
            </a:extLst>
          </p:cNvPr>
          <p:cNvSpPr/>
          <p:nvPr/>
        </p:nvSpPr>
        <p:spPr>
          <a:xfrm>
            <a:off x="1219007" y="1024618"/>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Herramientas de monitoreo de código abierto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4.2. </a:t>
            </a:r>
            <a:r>
              <a:rPr lang="en-US" sz="1350" dirty="0" err="1">
                <a:solidFill>
                  <a:schemeClr val="lt1"/>
                </a:solidFill>
                <a:latin typeface="Arial" panose="020B0604020202020204" pitchFamily="34" charset="0"/>
                <a:cs typeface="Arial" panose="020B0604020202020204" pitchFamily="34" charset="0"/>
              </a:rPr>
              <a:t>Herramientas</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visualización</a:t>
            </a:r>
            <a:r>
              <a:rPr lang="en-US" sz="1350" dirty="0">
                <a:solidFill>
                  <a:schemeClr val="lt1"/>
                </a:solidFill>
                <a:latin typeface="Arial" panose="020B0604020202020204" pitchFamily="34" charset="0"/>
                <a:cs typeface="Arial" panose="020B0604020202020204" pitchFamily="34" charset="0"/>
              </a:rPr>
              <a:t> de </a:t>
            </a:r>
            <a:r>
              <a:rPr lang="en-US" sz="1350" dirty="0" err="1">
                <a:solidFill>
                  <a:schemeClr val="lt1"/>
                </a:solidFill>
                <a:latin typeface="Arial" panose="020B0604020202020204" pitchFamily="34" charset="0"/>
                <a:cs typeface="Arial" panose="020B0604020202020204" pitchFamily="34" charset="0"/>
              </a:rPr>
              <a:t>código</a:t>
            </a:r>
            <a:r>
              <a:rPr lang="en-US" sz="1350" dirty="0">
                <a:solidFill>
                  <a:schemeClr val="lt1"/>
                </a:solidFill>
                <a:latin typeface="Arial" panose="020B0604020202020204" pitchFamily="34" charset="0"/>
                <a:cs typeface="Arial" panose="020B0604020202020204" pitchFamily="34" charset="0"/>
              </a:rPr>
              <a:t> </a:t>
            </a:r>
            <a:r>
              <a:rPr lang="en-US" sz="1350" dirty="0" err="1">
                <a:solidFill>
                  <a:schemeClr val="lt1"/>
                </a:solidFill>
                <a:latin typeface="Arial" panose="020B0604020202020204" pitchFamily="34" charset="0"/>
                <a:cs typeface="Arial" panose="020B0604020202020204" pitchFamily="34" charset="0"/>
              </a:rPr>
              <a:t>abierto</a:t>
            </a:r>
            <a:r>
              <a:rPr lang="en-US" sz="1350" dirty="0">
                <a:solidFill>
                  <a:schemeClr val="lt1"/>
                </a:solidFill>
                <a:latin typeface="Arial" panose="020B0604020202020204" pitchFamily="34" charset="0"/>
                <a:cs typeface="Arial" panose="020B0604020202020204" pitchFamily="34" charset="0"/>
              </a:rPr>
              <a:t>: Grafana </a:t>
            </a:r>
          </a:p>
        </p:txBody>
      </p:sp>
      <p:sp>
        <p:nvSpPr>
          <p:cNvPr id="3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04</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716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9631" y="824"/>
            <a:ext cx="7424739" cy="514185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endParaRPr lang="ko-KR" altLang="en-US" sz="1349" dirty="0">
                <a:solidFill>
                  <a:prstClr val="white"/>
                </a:solidFill>
                <a:latin typeface="Arial" panose="020B0604020202020204" pitchFamily="34" charset="0"/>
                <a:ea typeface="Arial Unicode MS" panose="020B0600000101010101"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724"/>
              <a:ext cx="8398097" cy="1692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342797"/>
              <a:r>
                <a:rPr lang="en-US" altLang="ko-KR" sz="4124" dirty="0">
                  <a:solidFill>
                    <a:prstClr val="white"/>
                  </a:solidFill>
                  <a:latin typeface="Arial" panose="020B0604020202020204" pitchFamily="34" charset="0"/>
                  <a:ea typeface="Samsung Sharp Sans" pitchFamily="2" charset="0"/>
                  <a:cs typeface="Arial" panose="020B0604020202020204" pitchFamily="34" charset="0"/>
                </a:rPr>
                <a:t>End of</a:t>
              </a:r>
            </a:p>
            <a:p>
              <a:pPr defTabSz="342797"/>
              <a:r>
                <a:rPr lang="en-US" altLang="ko-KR" sz="4124" dirty="0">
                  <a:solidFill>
                    <a:prstClr val="white"/>
                  </a:solidFill>
                  <a:latin typeface="Arial" panose="020B0604020202020204" pitchFamily="34" charset="0"/>
                  <a:ea typeface="Samsung Sharp Sans" pitchFamily="2" charset="0"/>
                  <a:cs typeface="Arial" panose="020B0604020202020204" pitchFamily="34" charset="0"/>
                </a:rPr>
                <a:t>Document</a:t>
              </a:r>
            </a:p>
          </p:txBody>
        </p:sp>
      </p:grpSp>
      <p:sp>
        <p:nvSpPr>
          <p:cNvPr id="8" name="직사각형 7">
            <a:extLst>
              <a:ext uri="{FF2B5EF4-FFF2-40B4-BE49-F238E27FC236}">
                <a16:creationId xmlns:a16="http://schemas.microsoft.com/office/drawing/2014/main" id="{FBDC31FB-71D2-4CFE-A8FB-4A2EAC99F9AC}"/>
              </a:ext>
            </a:extLst>
          </p:cNvPr>
          <p:cNvSpPr/>
          <p:nvPr/>
        </p:nvSpPr>
        <p:spPr>
          <a:xfrm>
            <a:off x="1287889" y="4766529"/>
            <a:ext cx="2166591" cy="150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975" b="1" dirty="0">
                <a:solidFill>
                  <a:schemeClr val="bg1"/>
                </a:solidFill>
                <a:latin typeface="Arial" panose="020B0604020202020204" pitchFamily="34" charset="0"/>
                <a:ea typeface="Samsung Sharp Sans Bold" pitchFamily="2" charset="0"/>
                <a:cs typeface="Arial" panose="020B0604020202020204" pitchFamily="34" charset="0"/>
              </a:rPr>
              <a:t>Samsung Innovation Campus</a:t>
            </a:r>
          </a:p>
        </p:txBody>
      </p:sp>
    </p:spTree>
    <p:extLst>
      <p:ext uri="{BB962C8B-B14F-4D97-AF65-F5344CB8AC3E}">
        <p14:creationId xmlns:p14="http://schemas.microsoft.com/office/powerpoint/2010/main" val="144219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03259473-D3C5-47C6-A6BC-71BD98A20078}"/>
              </a:ext>
            </a:extLst>
          </p:cNvPr>
          <p:cNvSpPr/>
          <p:nvPr/>
        </p:nvSpPr>
        <p:spPr>
          <a:xfrm>
            <a:off x="1391841" y="1621071"/>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Reenvío de solicitudes, gestión de vencimientos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1" name="그룹 20">
            <a:extLst>
              <a:ext uri="{FF2B5EF4-FFF2-40B4-BE49-F238E27FC236}">
                <a16:creationId xmlns:a16="http://schemas.microsoft.com/office/drawing/2014/main" id="{73775175-DF00-4290-859B-37B3F9737E66}"/>
              </a:ext>
            </a:extLst>
          </p:cNvPr>
          <p:cNvGrpSpPr/>
          <p:nvPr/>
        </p:nvGrpSpPr>
        <p:grpSpPr>
          <a:xfrm>
            <a:off x="1277542" y="1935843"/>
            <a:ext cx="2451671" cy="161583"/>
            <a:chOff x="1027113" y="2045625"/>
            <a:chExt cx="3268895" cy="215443"/>
          </a:xfrm>
        </p:grpSpPr>
        <p:sp>
          <p:nvSpPr>
            <p:cNvPr id="23" name="직사각형 22">
              <a:extLst>
                <a:ext uri="{FF2B5EF4-FFF2-40B4-BE49-F238E27FC236}">
                  <a16:creationId xmlns:a16="http://schemas.microsoft.com/office/drawing/2014/main" id="{90842C64-5ABC-49B4-BF22-33E08CD51B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C080FBC8-25A2-468A-ACB8-CA736EC65135}"/>
                </a:ext>
              </a:extLst>
            </p:cNvPr>
            <p:cNvSpPr/>
            <p:nvPr/>
          </p:nvSpPr>
          <p:spPr>
            <a:xfrm>
              <a:off x="1179514" y="2045625"/>
              <a:ext cx="311649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Manejo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parte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Hosting CSE</a:t>
              </a:r>
            </a:p>
          </p:txBody>
        </p:sp>
      </p:grpSp>
      <p:sp>
        <p:nvSpPr>
          <p:cNvPr id="22" name="직사각형 21">
            <a:extLst>
              <a:ext uri="{FF2B5EF4-FFF2-40B4-BE49-F238E27FC236}">
                <a16:creationId xmlns:a16="http://schemas.microsoft.com/office/drawing/2014/main" id="{A5EAA63A-334D-44B4-972E-831BFED94505}"/>
              </a:ext>
            </a:extLst>
          </p:cNvPr>
          <p:cNvSpPr/>
          <p:nvPr/>
        </p:nvSpPr>
        <p:spPr>
          <a:xfrm>
            <a:off x="1391841" y="2113615"/>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manejo de operaciones solicitadas (CRUDN)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9" name="그룹 28">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30" name="직사각형 29">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Manejo por parte de las CSE de tránsito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2" name="직사각형 31">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Manejo de parámetros de solicitud</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 name="그룹 1"/>
          <p:cNvGrpSpPr/>
          <p:nvPr/>
        </p:nvGrpSpPr>
        <p:grpSpPr>
          <a:xfrm>
            <a:off x="4013836" y="1880167"/>
            <a:ext cx="3945605" cy="2826734"/>
            <a:chOff x="4207193" y="2410491"/>
            <a:chExt cx="5260807" cy="3768979"/>
          </a:xfrm>
        </p:grpSpPr>
        <p:sp>
          <p:nvSpPr>
            <p:cNvPr id="24" name="직사각형 23">
              <a:extLst>
                <a:ext uri="{FF2B5EF4-FFF2-40B4-BE49-F238E27FC236}">
                  <a16:creationId xmlns:a16="http://schemas.microsoft.com/office/drawing/2014/main" id="{0B6E510B-FD27-437C-A116-6C5BF98167A2}"/>
                </a:ext>
              </a:extLst>
            </p:cNvPr>
            <p:cNvSpPr/>
            <p:nvPr/>
          </p:nvSpPr>
          <p:spPr>
            <a:xfrm>
              <a:off x="4690214" y="5871694"/>
              <a:ext cx="4375559" cy="307776"/>
            </a:xfrm>
            <a:prstGeom prst="rect">
              <a:avLst/>
            </a:prstGeom>
          </p:spPr>
          <p:txBody>
            <a:bodyPr wrap="none">
              <a:spAutoFit/>
            </a:bodyPr>
            <a:lstStyle/>
            <a:p>
              <a:pPr algn="ctr" fontAlgn="base">
                <a:spcBef>
                  <a:spcPct val="0"/>
                </a:spcBef>
                <a:defRPr/>
              </a:pPr>
              <a:r>
                <a:rPr kumimoji="1" lang="en-US" altLang="ko-KR" sz="900">
                  <a:latin typeface="Arial" panose="020B0604020202020204" pitchFamily="34" charset="0"/>
                  <a:ea typeface="SamsungOne 700" panose="020B0803030303020204" pitchFamily="34" charset="0"/>
                </a:rPr>
                <a:t>AE/CSE accede a un recurso en el Hosting CSE (One Hop)</a:t>
              </a:r>
              <a:endParaRPr kumimoji="1" lang="en-US" altLang="ko-KR" sz="900" dirty="0">
                <a:latin typeface="Arial" panose="020B0604020202020204" pitchFamily="34" charset="0"/>
                <a:ea typeface="SamsungOne 700" panose="020B0803030303020204" pitchFamily="34" charset="0"/>
              </a:endParaRPr>
            </a:p>
          </p:txBody>
        </p:sp>
        <p:grpSp>
          <p:nvGrpSpPr>
            <p:cNvPr id="5" name="그룹 4"/>
            <p:cNvGrpSpPr/>
            <p:nvPr/>
          </p:nvGrpSpPr>
          <p:grpSpPr>
            <a:xfrm>
              <a:off x="4207193" y="2410491"/>
              <a:ext cx="5260807" cy="3324387"/>
              <a:chOff x="4239520" y="2305595"/>
              <a:chExt cx="5260807" cy="3324387"/>
            </a:xfrm>
          </p:grpSpPr>
          <p:grpSp>
            <p:nvGrpSpPr>
              <p:cNvPr id="6" name="그룹 5"/>
              <p:cNvGrpSpPr/>
              <p:nvPr/>
            </p:nvGrpSpPr>
            <p:grpSpPr>
              <a:xfrm>
                <a:off x="4239520" y="2305595"/>
                <a:ext cx="5260807" cy="3324387"/>
                <a:chOff x="1979712" y="2626451"/>
                <a:chExt cx="4688582" cy="2962789"/>
              </a:xfrm>
            </p:grpSpPr>
            <p:pic>
              <p:nvPicPr>
                <p:cNvPr id="7" name="그림 6"/>
                <p:cNvPicPr>
                  <a:picLocks noChangeAspect="1"/>
                </p:cNvPicPr>
                <p:nvPr/>
              </p:nvPicPr>
              <p:blipFill rotWithShape="1">
                <a:blip r:embed="rId3"/>
                <a:srcRect b="16385"/>
                <a:stretch/>
              </p:blipFill>
              <p:spPr>
                <a:xfrm>
                  <a:off x="2051720" y="2673246"/>
                  <a:ext cx="4616574" cy="2915994"/>
                </a:xfrm>
                <a:prstGeom prst="rect">
                  <a:avLst/>
                </a:prstGeom>
              </p:spPr>
            </p:pic>
            <p:sp>
              <p:nvSpPr>
                <p:cNvPr id="8" name="직사각형 7"/>
                <p:cNvSpPr/>
                <p:nvPr/>
              </p:nvSpPr>
              <p:spPr>
                <a:xfrm>
                  <a:off x="1979712" y="2629345"/>
                  <a:ext cx="1007109" cy="50405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ADN-AE</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sp>
              <p:nvSpPr>
                <p:cNvPr id="9" name="직사각형 8"/>
                <p:cNvSpPr/>
                <p:nvPr/>
              </p:nvSpPr>
              <p:spPr>
                <a:xfrm>
                  <a:off x="3203848" y="2636912"/>
                  <a:ext cx="1800200" cy="50405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MN-CSE </a:t>
                  </a:r>
                </a:p>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a:t>
                  </a: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Registrador</a:t>
                  </a: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 de ADN-AE)</a:t>
                  </a:r>
                  <a:endParaRPr lang="ko-KR" altLang="en-US"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10" name="직사각형 9"/>
                <p:cNvSpPr/>
                <p:nvPr/>
              </p:nvSpPr>
              <p:spPr>
                <a:xfrm>
                  <a:off x="5284930" y="2626451"/>
                  <a:ext cx="1118633" cy="50405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IN-CSE</a:t>
                  </a:r>
                  <a:endParaRPr lang="ko-KR" altLang="en-US"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33" name="직사각형 32"/>
                <p:cNvSpPr/>
                <p:nvPr/>
              </p:nvSpPr>
              <p:spPr>
                <a:xfrm>
                  <a:off x="5045957" y="3269454"/>
                  <a:ext cx="1576329" cy="54173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El recurso dirigido</a:t>
                  </a:r>
                  <a:br>
                    <a:rPr lang="en-US" altLang="ko-KR" sz="900">
                      <a:solidFill>
                        <a:prstClr val="black">
                          <a:lumMod val="75000"/>
                          <a:lumOff val="25000"/>
                        </a:prstClr>
                      </a:solidFill>
                      <a:latin typeface="Arial" panose="020B0604020202020204" pitchFamily="34" charset="0"/>
                      <a:ea typeface="SamsungOne 700" panose="020B0803030303020204" pitchFamily="34" charset="0"/>
                    </a:rPr>
                  </a:br>
                  <a:r>
                    <a:rPr lang="en-US" altLang="ko-KR" sz="900">
                      <a:solidFill>
                        <a:prstClr val="black">
                          <a:lumMod val="75000"/>
                          <a:lumOff val="25000"/>
                        </a:prstClr>
                      </a:solidFill>
                      <a:latin typeface="Arial" panose="020B0604020202020204" pitchFamily="34" charset="0"/>
                      <a:ea typeface="SamsungOne 700" panose="020B0803030303020204" pitchFamily="34" charset="0"/>
                    </a:rPr>
                    <a:t>se almacena aquí.</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sp>
              <p:nvSpPr>
                <p:cNvPr id="34" name="직사각형 33"/>
                <p:cNvSpPr/>
                <p:nvPr/>
              </p:nvSpPr>
              <p:spPr>
                <a:xfrm>
                  <a:off x="3353634" y="3929487"/>
                  <a:ext cx="1575999" cy="55520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El registrador CSE no</a:t>
                  </a:r>
                  <a:br>
                    <a:rPr lang="en-US" altLang="ko-KR" sz="900">
                      <a:solidFill>
                        <a:prstClr val="black">
                          <a:lumMod val="75000"/>
                          <a:lumOff val="25000"/>
                        </a:prstClr>
                      </a:solidFill>
                      <a:latin typeface="Arial" panose="020B0604020202020204" pitchFamily="34" charset="0"/>
                      <a:ea typeface="SamsungOne 700" panose="020B0803030303020204" pitchFamily="34" charset="0"/>
                    </a:rPr>
                  </a:br>
                  <a:r>
                    <a:rPr lang="en-US" altLang="ko-KR" sz="900">
                      <a:solidFill>
                        <a:prstClr val="black">
                          <a:lumMod val="75000"/>
                          <a:lumOff val="25000"/>
                        </a:prstClr>
                      </a:solidFill>
                      <a:latin typeface="Arial" panose="020B0604020202020204" pitchFamily="34" charset="0"/>
                      <a:ea typeface="SamsungOne 700" panose="020B0803030303020204" pitchFamily="34" charset="0"/>
                    </a:rPr>
                    <a:t>tener la dirección</a:t>
                  </a:r>
                  <a:br>
                    <a:rPr lang="en-US" altLang="ko-KR" sz="900">
                      <a:solidFill>
                        <a:prstClr val="black">
                          <a:lumMod val="75000"/>
                          <a:lumOff val="25000"/>
                        </a:prstClr>
                      </a:solidFill>
                      <a:latin typeface="Arial" panose="020B0604020202020204" pitchFamily="34" charset="0"/>
                      <a:ea typeface="SamsungOne 700" panose="020B0803030303020204" pitchFamily="34" charset="0"/>
                    </a:rPr>
                  </a:br>
                  <a:r>
                    <a:rPr lang="en-US" altLang="ko-KR" sz="900">
                      <a:solidFill>
                        <a:prstClr val="black">
                          <a:lumMod val="75000"/>
                          <a:lumOff val="25000"/>
                        </a:prstClr>
                      </a:solidFill>
                      <a:latin typeface="Arial" panose="020B0604020202020204" pitchFamily="34" charset="0"/>
                      <a:ea typeface="SamsungOne 700" panose="020B0803030303020204" pitchFamily="34" charset="0"/>
                    </a:rPr>
                    <a:t>recurso</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sp>
              <p:nvSpPr>
                <p:cNvPr id="35" name="직사각형 34"/>
                <p:cNvSpPr/>
                <p:nvPr/>
              </p:nvSpPr>
              <p:spPr>
                <a:xfrm>
                  <a:off x="3353634" y="4535331"/>
                  <a:ext cx="1575999" cy="68348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Reenviar</a:t>
                  </a: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 la </a:t>
                  </a: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solicitud</a:t>
                  </a: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 a </a:t>
                  </a:r>
                </a:p>
                <a:p>
                  <a:pPr algn="ct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su</a:t>
                  </a: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 CSE </a:t>
                  </a: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registrado</a:t>
                  </a: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 que es </a:t>
                  </a:r>
                </a:p>
                <a:p>
                  <a:pPr algn="ct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el</a:t>
                  </a: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 CSE de </a:t>
                  </a:r>
                  <a:r>
                    <a:rPr lang="en-US" altLang="ko-KR" sz="900" dirty="0" err="1">
                      <a:solidFill>
                        <a:prstClr val="black">
                          <a:lumMod val="75000"/>
                          <a:lumOff val="25000"/>
                        </a:prstClr>
                      </a:solidFill>
                      <a:latin typeface="Arial" panose="020B0604020202020204" pitchFamily="34" charset="0"/>
                      <a:ea typeface="SamsungOne 700" panose="020B0803030303020204" pitchFamily="34" charset="0"/>
                    </a:rPr>
                    <a:t>alojamiento</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grpSp>
          <p:sp>
            <p:nvSpPr>
              <p:cNvPr id="4" name="TextBox 3"/>
              <p:cNvSpPr txBox="1"/>
              <p:nvPr/>
            </p:nvSpPr>
            <p:spPr>
              <a:xfrm>
                <a:off x="4721061" y="3381712"/>
                <a:ext cx="1929279" cy="271540"/>
              </a:xfrm>
              <a:prstGeom prst="rect">
                <a:avLst/>
              </a:prstGeom>
              <a:solidFill>
                <a:schemeClr val="bg1"/>
              </a:solidFill>
            </p:spPr>
            <p:txBody>
              <a:bodyPr wrap="square" lIns="0" rIns="0" rtlCol="0">
                <a:noAutofit/>
              </a:bodyPr>
              <a:lstStyle/>
              <a:p>
                <a:pPr algn="ctr"/>
                <a:r>
                  <a:rPr lang="en-US" altLang="ko-KR" sz="900" dirty="0" err="1">
                    <a:latin typeface="Arial" panose="020B0604020202020204" pitchFamily="34" charset="0"/>
                    <a:ea typeface="SamsungOne 400" panose="020B0503030303020204" pitchFamily="34" charset="0"/>
                  </a:rPr>
                  <a:t>Solicitud</a:t>
                </a:r>
                <a:r>
                  <a:rPr lang="en-US" altLang="ko-KR" sz="900" dirty="0">
                    <a:latin typeface="Arial" panose="020B0604020202020204" pitchFamily="34" charset="0"/>
                    <a:ea typeface="SamsungOne 400" panose="020B0503030303020204" pitchFamily="34" charset="0"/>
                  </a:rPr>
                  <a:t>(</a:t>
                </a:r>
                <a:r>
                  <a:rPr lang="en-US" altLang="ko-KR" sz="900" dirty="0" err="1">
                    <a:latin typeface="Arial" panose="020B0604020202020204" pitchFamily="34" charset="0"/>
                    <a:ea typeface="SamsungOne 400" panose="020B0503030303020204" pitchFamily="34" charset="0"/>
                  </a:rPr>
                  <a:t>recurso</a:t>
                </a:r>
                <a:r>
                  <a:rPr lang="en-US" altLang="ko-KR" sz="900" dirty="0">
                    <a:latin typeface="Arial" panose="020B0604020202020204" pitchFamily="34" charset="0"/>
                    <a:ea typeface="SamsungOne 400" panose="020B0503030303020204" pitchFamily="34" charset="0"/>
                  </a:rPr>
                  <a:t> de </a:t>
                </a:r>
                <a:r>
                  <a:rPr lang="en-US" altLang="ko-KR" sz="900" dirty="0" err="1">
                    <a:latin typeface="Arial" panose="020B0604020202020204" pitchFamily="34" charset="0"/>
                    <a:ea typeface="SamsungOne 400" panose="020B0503030303020204" pitchFamily="34" charset="0"/>
                  </a:rPr>
                  <a:t>acceso</a:t>
                </a:r>
                <a:r>
                  <a:rPr lang="en-US" altLang="ko-KR" sz="900" dirty="0">
                    <a:latin typeface="Arial" panose="020B0604020202020204" pitchFamily="34" charset="0"/>
                    <a:ea typeface="SamsungOne 400" panose="020B0503030303020204" pitchFamily="34" charset="0"/>
                  </a:rPr>
                  <a:t>)</a:t>
                </a:r>
                <a:endParaRPr lang="ko-KR" altLang="en-US" sz="900" dirty="0">
                  <a:latin typeface="Arial" panose="020B0604020202020204" pitchFamily="34" charset="0"/>
                </a:endParaRPr>
              </a:p>
            </p:txBody>
          </p:sp>
          <p:sp>
            <p:nvSpPr>
              <p:cNvPr id="36" name="TextBox 35"/>
              <p:cNvSpPr txBox="1"/>
              <p:nvPr/>
            </p:nvSpPr>
            <p:spPr>
              <a:xfrm>
                <a:off x="6743104" y="5239999"/>
                <a:ext cx="1775900" cy="211598"/>
              </a:xfrm>
              <a:prstGeom prst="rect">
                <a:avLst/>
              </a:prstGeom>
              <a:solidFill>
                <a:schemeClr val="bg1"/>
              </a:solidFill>
            </p:spPr>
            <p:txBody>
              <a:bodyPr wrap="square" lIns="0" rIns="0" rtlCol="0">
                <a:noAutofit/>
              </a:bodyPr>
              <a:lstStyle/>
              <a:p>
                <a:pPr algn="ctr"/>
                <a:r>
                  <a:rPr lang="en-US" altLang="ko-KR" sz="900">
                    <a:latin typeface="Arial" panose="020B0604020202020204" pitchFamily="34" charset="0"/>
                    <a:ea typeface="SamsungOne 400" panose="020B0503030303020204" pitchFamily="34" charset="0"/>
                  </a:rPr>
                  <a:t>Solicitud(recurso de acceso)</a:t>
                </a:r>
                <a:endParaRPr lang="ko-KR" altLang="en-US" sz="900" dirty="0">
                  <a:latin typeface="Arial" panose="020B0604020202020204" pitchFamily="34" charset="0"/>
                </a:endParaRPr>
              </a:p>
            </p:txBody>
          </p:sp>
        </p:grpSp>
      </p:grpSp>
      <p:sp>
        <p:nvSpPr>
          <p:cNvPr id="3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7822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9A9BB093-1D80-47B5-A762-52B25B776793}"/>
              </a:ext>
            </a:extLst>
          </p:cNvPr>
          <p:cNvSpPr/>
          <p:nvPr/>
        </p:nvSpPr>
        <p:spPr>
          <a:xfrm>
            <a:off x="1391841" y="1609918"/>
            <a:ext cx="6474619" cy="664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Indica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manejo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solicitud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correcto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incorrecto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reconocido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tiene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éxito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indica un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código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error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específico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confirmación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usa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sincronización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sin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modo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asincrónico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p:txBody>
      </p:sp>
      <p:grpSp>
        <p:nvGrpSpPr>
          <p:cNvPr id="20" name="그룹 19">
            <a:extLst>
              <a:ext uri="{FF2B5EF4-FFF2-40B4-BE49-F238E27FC236}">
                <a16:creationId xmlns:a16="http://schemas.microsoft.com/office/drawing/2014/main" id="{ADA9B5B1-52E5-4B9D-B085-ADDAF8559B05}"/>
              </a:ext>
            </a:extLst>
          </p:cNvPr>
          <p:cNvGrpSpPr/>
          <p:nvPr/>
        </p:nvGrpSpPr>
        <p:grpSpPr>
          <a:xfrm>
            <a:off x="1277541" y="2324410"/>
            <a:ext cx="6588919" cy="433163"/>
            <a:chOff x="558800" y="2232686"/>
            <a:chExt cx="8785225" cy="577550"/>
          </a:xfrm>
        </p:grpSpPr>
        <p:grpSp>
          <p:nvGrpSpPr>
            <p:cNvPr id="21" name="그룹 20">
              <a:extLst>
                <a:ext uri="{FF2B5EF4-FFF2-40B4-BE49-F238E27FC236}">
                  <a16:creationId xmlns:a16="http://schemas.microsoft.com/office/drawing/2014/main" id="{DD71106A-87DD-4680-9F37-828559C17C56}"/>
                </a:ext>
              </a:extLst>
            </p:cNvPr>
            <p:cNvGrpSpPr/>
            <p:nvPr/>
          </p:nvGrpSpPr>
          <p:grpSpPr>
            <a:xfrm>
              <a:off x="558800" y="2232686"/>
              <a:ext cx="3268895" cy="215443"/>
              <a:chOff x="1027113" y="2045625"/>
              <a:chExt cx="3268895" cy="215443"/>
            </a:xfrm>
          </p:grpSpPr>
          <p:sp>
            <p:nvSpPr>
              <p:cNvPr id="23" name="직사각형 22">
                <a:extLst>
                  <a:ext uri="{FF2B5EF4-FFF2-40B4-BE49-F238E27FC236}">
                    <a16:creationId xmlns:a16="http://schemas.microsoft.com/office/drawing/2014/main" id="{D779F55F-B48A-42A1-80EC-CD6FC47E983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F835D337-1A44-4BF1-8DEB-0CE31C9E92A7}"/>
                  </a:ext>
                </a:extLst>
              </p:cNvPr>
              <p:cNvSpPr/>
              <p:nvPr/>
            </p:nvSpPr>
            <p:spPr>
              <a:xfrm>
                <a:off x="1179514" y="2045625"/>
                <a:ext cx="311649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Identificador de solicitud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DEEA32DF-CC4B-4911-84CA-AA18FD559A4E}"/>
                </a:ext>
              </a:extLst>
            </p:cNvPr>
            <p:cNvSpPr/>
            <p:nvPr/>
          </p:nvSpPr>
          <p:spPr>
            <a:xfrm>
              <a:off x="711200" y="246477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El mismo identificador copiado del mensaje de solicitud</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6" name="그룹 25">
            <a:extLst>
              <a:ext uri="{FF2B5EF4-FFF2-40B4-BE49-F238E27FC236}">
                <a16:creationId xmlns:a16="http://schemas.microsoft.com/office/drawing/2014/main" id="{96E7E7D3-3229-45AC-B05C-22E77BD4511A}"/>
              </a:ext>
            </a:extLst>
          </p:cNvPr>
          <p:cNvGrpSpPr/>
          <p:nvPr/>
        </p:nvGrpSpPr>
        <p:grpSpPr>
          <a:xfrm>
            <a:off x="1277541" y="2852325"/>
            <a:ext cx="6588919" cy="433714"/>
            <a:chOff x="558800" y="2232686"/>
            <a:chExt cx="8785225" cy="578286"/>
          </a:xfrm>
        </p:grpSpPr>
        <p:grpSp>
          <p:nvGrpSpPr>
            <p:cNvPr id="27" name="그룹 26">
              <a:extLst>
                <a:ext uri="{FF2B5EF4-FFF2-40B4-BE49-F238E27FC236}">
                  <a16:creationId xmlns:a16="http://schemas.microsoft.com/office/drawing/2014/main" id="{EC88C55A-0502-440D-B453-4EA59A79F31B}"/>
                </a:ext>
              </a:extLst>
            </p:cNvPr>
            <p:cNvGrpSpPr/>
            <p:nvPr/>
          </p:nvGrpSpPr>
          <p:grpSpPr>
            <a:xfrm>
              <a:off x="558800" y="2232686"/>
              <a:ext cx="3268895" cy="215445"/>
              <a:chOff x="1027113" y="2045625"/>
              <a:chExt cx="3268895" cy="215445"/>
            </a:xfrm>
          </p:grpSpPr>
          <p:sp>
            <p:nvSpPr>
              <p:cNvPr id="29" name="직사각형 28">
                <a:extLst>
                  <a:ext uri="{FF2B5EF4-FFF2-40B4-BE49-F238E27FC236}">
                    <a16:creationId xmlns:a16="http://schemas.microsoft.com/office/drawing/2014/main" id="{B4C19309-CA4A-465E-B33F-9428D215363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0" name="직사각형 29">
                <a:extLst>
                  <a:ext uri="{FF2B5EF4-FFF2-40B4-BE49-F238E27FC236}">
                    <a16:creationId xmlns:a16="http://schemas.microsoft.com/office/drawing/2014/main" id="{D3FF5B58-6D60-4574-85D7-DAD59009ED47}"/>
                  </a:ext>
                </a:extLst>
              </p:cNvPr>
              <p:cNvSpPr/>
              <p:nvPr/>
            </p:nvSpPr>
            <p:spPr>
              <a:xfrm>
                <a:off x="1179514" y="2045625"/>
                <a:ext cx="311649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Contenido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8" name="직사각형 27">
              <a:extLst>
                <a:ext uri="{FF2B5EF4-FFF2-40B4-BE49-F238E27FC236}">
                  <a16:creationId xmlns:a16="http://schemas.microsoft.com/office/drawing/2014/main" id="{570923E4-0F9A-42DF-ACD4-94827AD76806}"/>
                </a:ext>
              </a:extLst>
            </p:cNvPr>
            <p:cNvSpPr/>
            <p:nvPr/>
          </p:nvSpPr>
          <p:spPr>
            <a:xfrm>
              <a:off x="711200" y="2465510"/>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Carga útil/cuerpo del mensaje de respuesta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2" name="그룹 31">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33" name="직사각형 32">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4" name="직사각형 33">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Código de estado de respuesta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5" name="직사각형 3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Parámetros de respuesta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226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id="{7B3563C0-2909-4C99-AD9C-E9B681C654AA}"/>
              </a:ext>
            </a:extLst>
          </p:cNvPr>
          <p:cNvGrpSpPr/>
          <p:nvPr/>
        </p:nvGrpSpPr>
        <p:grpSpPr>
          <a:xfrm>
            <a:off x="1277542" y="1674515"/>
            <a:ext cx="6681899" cy="323165"/>
            <a:chOff x="1027113" y="2045625"/>
            <a:chExt cx="8909199" cy="430885"/>
          </a:xfrm>
        </p:grpSpPr>
        <p:sp>
          <p:nvSpPr>
            <p:cNvPr id="28" name="직사각형 27">
              <a:extLst>
                <a:ext uri="{FF2B5EF4-FFF2-40B4-BE49-F238E27FC236}">
                  <a16:creationId xmlns:a16="http://schemas.microsoft.com/office/drawing/2014/main" id="{8DA0322D-6093-46D4-8B30-2274183422F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9" name="직사각형 28">
              <a:extLst>
                <a:ext uri="{FF2B5EF4-FFF2-40B4-BE49-F238E27FC236}">
                  <a16:creationId xmlns:a16="http://schemas.microsoft.com/office/drawing/2014/main" id="{EDC414FA-DB02-49E4-9B32-20328A835D9A}"/>
                </a:ext>
              </a:extLst>
            </p:cNvPr>
            <p:cNvSpPr/>
            <p:nvPr/>
          </p:nvSpPr>
          <p:spPr>
            <a:xfrm>
              <a:off x="1179513" y="2045625"/>
              <a:ext cx="8756799"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Los desarrolladores de aplicaciones no necesitan implementarlos, sino que pueden utilizar las funciones comunes (API) de oneM2M.</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3" name="그룹 32">
            <a:extLst>
              <a:ext uri="{FF2B5EF4-FFF2-40B4-BE49-F238E27FC236}">
                <a16:creationId xmlns:a16="http://schemas.microsoft.com/office/drawing/2014/main" id="{6074DD8D-80DF-4CC8-9C74-251E356344AC}"/>
              </a:ext>
            </a:extLst>
          </p:cNvPr>
          <p:cNvGrpSpPr/>
          <p:nvPr/>
        </p:nvGrpSpPr>
        <p:grpSpPr>
          <a:xfrm>
            <a:off x="1277541" y="2073924"/>
            <a:ext cx="6345919" cy="161583"/>
            <a:chOff x="1027113" y="2045625"/>
            <a:chExt cx="8461225" cy="215443"/>
          </a:xfrm>
        </p:grpSpPr>
        <p:sp>
          <p:nvSpPr>
            <p:cNvPr id="34" name="직사각형 33">
              <a:extLst>
                <a:ext uri="{FF2B5EF4-FFF2-40B4-BE49-F238E27FC236}">
                  <a16:creationId xmlns:a16="http://schemas.microsoft.com/office/drawing/2014/main" id="{75F4830F-4815-41E7-A8A3-9217BC7DEF3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2FCEC4FF-1E18-4187-86F7-20D402259919}"/>
                </a:ext>
              </a:extLst>
            </p:cNvPr>
            <p:cNvSpPr/>
            <p:nvPr/>
          </p:nvSpPr>
          <p:spPr>
            <a:xfrm>
              <a:off x="1179514" y="2045625"/>
              <a:ext cx="8308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Las aplicaciones se vuelven interoperables mediante el uso de las mismas funciones comunes.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5" name="그룹 24">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42" name="직사각형 41">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3" name="직사각형 42">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Funciones de la plataforma OneM2M comúnmente utilizadas para servicios de IoT por aplicación.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4" name="직사각형 4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La plataforma oneM2M funciona como CSF</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7" name="그룹 26"/>
          <p:cNvGrpSpPr/>
          <p:nvPr/>
        </p:nvGrpSpPr>
        <p:grpSpPr>
          <a:xfrm>
            <a:off x="1949274" y="2345754"/>
            <a:ext cx="5349417" cy="2453854"/>
            <a:chOff x="1560242" y="3068320"/>
            <a:chExt cx="7132556" cy="3348563"/>
          </a:xfrm>
        </p:grpSpPr>
        <p:sp>
          <p:nvSpPr>
            <p:cNvPr id="37" name="TextBox 36">
              <a:extLst>
                <a:ext uri="{FF2B5EF4-FFF2-40B4-BE49-F238E27FC236}">
                  <a16:creationId xmlns:a16="http://schemas.microsoft.com/office/drawing/2014/main" id="{51578A2B-3857-4E18-A906-19369A2542E8}"/>
                </a:ext>
              </a:extLst>
            </p:cNvPr>
            <p:cNvSpPr txBox="1"/>
            <p:nvPr/>
          </p:nvSpPr>
          <p:spPr>
            <a:xfrm>
              <a:off x="1560242" y="3794760"/>
              <a:ext cx="836152" cy="346497"/>
            </a:xfrm>
            <a:prstGeom prst="rect">
              <a:avLst/>
            </a:prstGeom>
            <a:noFill/>
          </p:spPr>
          <p:txBody>
            <a:bodyPr wrap="square" rtlCol="0">
              <a:spAutoFit/>
            </a:bodyPr>
            <a:lstStyle/>
            <a:p>
              <a:pPr algn="r">
                <a:defRPr/>
              </a:pPr>
              <a:r>
                <a:rPr lang="en-US" altLang="ko-KR" sz="1050" dirty="0">
                  <a:solidFill>
                    <a:srgbClr val="000000"/>
                  </a:solidFill>
                  <a:latin typeface="Arial" panose="020B0604020202020204" pitchFamily="34" charset="0"/>
                  <a:ea typeface="SamsungOne 700" panose="020B0803030303020204" pitchFamily="34" charset="0"/>
                </a:rPr>
                <a:t>CSFs</a:t>
              </a:r>
              <a:endParaRPr lang="ko-KR" altLang="en-US" sz="1050" dirty="0">
                <a:solidFill>
                  <a:srgbClr val="000000"/>
                </a:solidFill>
                <a:latin typeface="Arial" panose="020B0604020202020204" pitchFamily="34" charset="0"/>
                <a:ea typeface="SamsungOne 400" panose="02020603020101020101" pitchFamily="18" charset="-127"/>
              </a:endParaRPr>
            </a:p>
          </p:txBody>
        </p:sp>
        <p:cxnSp>
          <p:nvCxnSpPr>
            <p:cNvPr id="38" name="직선 연결선 37">
              <a:extLst>
                <a:ext uri="{FF2B5EF4-FFF2-40B4-BE49-F238E27FC236}">
                  <a16:creationId xmlns:a16="http://schemas.microsoft.com/office/drawing/2014/main" id="{CD8151AE-3C81-40A5-982C-028EC1B9A5E4}"/>
                </a:ext>
              </a:extLst>
            </p:cNvPr>
            <p:cNvCxnSpPr>
              <a:stCxn id="37" idx="3"/>
              <a:endCxn id="46" idx="1"/>
            </p:cNvCxnSpPr>
            <p:nvPr/>
          </p:nvCxnSpPr>
          <p:spPr>
            <a:xfrm>
              <a:off x="2396394" y="3968008"/>
              <a:ext cx="771551" cy="191425"/>
            </a:xfrm>
            <a:prstGeom prst="line">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44DB7A6A-4445-4B18-B54F-5BF047F55D3E}"/>
                </a:ext>
              </a:extLst>
            </p:cNvPr>
            <p:cNvCxnSpPr>
              <a:stCxn id="37" idx="3"/>
              <a:endCxn id="49" idx="1"/>
            </p:cNvCxnSpPr>
            <p:nvPr/>
          </p:nvCxnSpPr>
          <p:spPr>
            <a:xfrm>
              <a:off x="2396394" y="3968008"/>
              <a:ext cx="771551" cy="668961"/>
            </a:xfrm>
            <a:prstGeom prst="line">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17D57C3-0345-4B17-B085-97729C9D75ED}"/>
                </a:ext>
              </a:extLst>
            </p:cNvPr>
            <p:cNvCxnSpPr>
              <a:stCxn id="37" idx="3"/>
              <a:endCxn id="50" idx="1"/>
            </p:cNvCxnSpPr>
            <p:nvPr/>
          </p:nvCxnSpPr>
          <p:spPr>
            <a:xfrm>
              <a:off x="2396394" y="3968008"/>
              <a:ext cx="766471" cy="1123737"/>
            </a:xfrm>
            <a:prstGeom prst="line">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872D63D-1CF1-41A7-BE16-BFE15DA64A90}"/>
                </a:ext>
              </a:extLst>
            </p:cNvPr>
            <p:cNvSpPr/>
            <p:nvPr/>
          </p:nvSpPr>
          <p:spPr>
            <a:xfrm>
              <a:off x="3720434" y="6117636"/>
              <a:ext cx="2994827" cy="299247"/>
            </a:xfrm>
            <a:prstGeom prst="rect">
              <a:avLst/>
            </a:prstGeom>
          </p:spPr>
          <p:txBody>
            <a:bodyPr wrap="square">
              <a:spAutoFit/>
            </a:bodyPr>
            <a:lstStyle/>
            <a:p>
              <a:pPr algn="ctr">
                <a:defRPr/>
              </a:pPr>
              <a:r>
                <a:rPr lang="en-US" altLang="ko-KR" sz="825">
                  <a:solidFill>
                    <a:prstClr val="black">
                      <a:lumMod val="75000"/>
                      <a:lumOff val="25000"/>
                    </a:prstClr>
                  </a:solidFill>
                  <a:latin typeface="Arial" panose="020B0604020202020204" pitchFamily="34" charset="0"/>
                  <a:ea typeface="SamsungOne 700" panose="020B0803030303020204" pitchFamily="34" charset="0"/>
                </a:rPr>
                <a:t>Funciones de servicios comunes</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45" name="직사각형 44"/>
            <p:cNvSpPr/>
            <p:nvPr/>
          </p:nvSpPr>
          <p:spPr>
            <a:xfrm>
              <a:off x="4633345" y="3068320"/>
              <a:ext cx="1122301" cy="406400"/>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Aplicación</a:t>
              </a:r>
              <a:br>
                <a:rPr lang="en-US" altLang="ko-KR" sz="900">
                  <a:solidFill>
                    <a:prstClr val="black">
                      <a:lumMod val="75000"/>
                      <a:lumOff val="25000"/>
                    </a:prstClr>
                  </a:solidFill>
                  <a:latin typeface="Arial" panose="020B0604020202020204" pitchFamily="34" charset="0"/>
                  <a:ea typeface="SamsungOne 700" panose="020B0803030303020204" pitchFamily="34" charset="0"/>
                </a:rPr>
              </a:br>
              <a:r>
                <a:rPr lang="en-US" altLang="ko-KR" sz="900">
                  <a:solidFill>
                    <a:prstClr val="black">
                      <a:lumMod val="75000"/>
                      <a:lumOff val="25000"/>
                    </a:prstClr>
                  </a:solidFill>
                  <a:latin typeface="Arial" panose="020B0604020202020204" pitchFamily="34" charset="0"/>
                  <a:ea typeface="SamsungOne 700" panose="020B0803030303020204" pitchFamily="34" charset="0"/>
                </a:rPr>
                <a:t>Entidad(AE)</a:t>
              </a:r>
              <a:endParaRPr lang="ko-KR" altLang="en-US"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46" name="직사각형 45"/>
            <p:cNvSpPr/>
            <p:nvPr/>
          </p:nvSpPr>
          <p:spPr>
            <a:xfrm>
              <a:off x="3167945" y="3957802"/>
              <a:ext cx="999704" cy="403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Gestión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de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capas</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a:t>
              </a:r>
            </a:p>
            <a:p>
              <a:pPr algn="ctr">
                <a:lnSpc>
                  <a:spcPts val="675"/>
                </a:lnSpc>
              </a:pP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de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aplicaciones</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a:t>
              </a:r>
            </a:p>
            <a:p>
              <a:pPr algn="ctr">
                <a:lnSpc>
                  <a:spcPts val="675"/>
                </a:lnSpc>
              </a:pP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y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servicios</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47" name="TextBox 46"/>
            <p:cNvSpPr txBox="1"/>
            <p:nvPr/>
          </p:nvSpPr>
          <p:spPr>
            <a:xfrm>
              <a:off x="5303519" y="3510282"/>
              <a:ext cx="1792500" cy="114884"/>
            </a:xfrm>
            <a:prstGeom prst="rect">
              <a:avLst/>
            </a:prstGeom>
            <a:solidFill>
              <a:schemeClr val="bg1"/>
            </a:solidFill>
          </p:spPr>
          <p:txBody>
            <a:bodyPr wrap="square" lIns="0" rIns="0" rtlCol="0" anchor="ctr">
              <a:noAutofit/>
            </a:bodyPr>
            <a:lstStyle/>
            <a:p>
              <a:pPr algn="ctr"/>
              <a:r>
                <a:rPr lang="en-US" altLang="ko-KR" sz="825" dirty="0">
                  <a:latin typeface="Arial" panose="020B0604020202020204" pitchFamily="34" charset="0"/>
                  <a:ea typeface="SamsungOne 400" panose="020B0503030303020204" pitchFamily="34" charset="0"/>
                </a:rPr>
                <a:t>Punto de </a:t>
              </a:r>
              <a:r>
                <a:rPr lang="en-US" altLang="ko-KR" sz="825" dirty="0" err="1">
                  <a:latin typeface="Arial" panose="020B0604020202020204" pitchFamily="34" charset="0"/>
                  <a:ea typeface="SamsungOne 400" panose="020B0503030303020204" pitchFamily="34" charset="0"/>
                </a:rPr>
                <a:t>referencia</a:t>
              </a:r>
              <a:r>
                <a:rPr lang="en-US" altLang="ko-KR" sz="825" dirty="0">
                  <a:latin typeface="Arial" panose="020B0604020202020204" pitchFamily="34" charset="0"/>
                  <a:ea typeface="SamsungOne 400" panose="020B0503030303020204" pitchFamily="34" charset="0"/>
                </a:rPr>
                <a:t> CSF</a:t>
              </a:r>
              <a:endParaRPr lang="ko-KR" altLang="en-US" sz="825" dirty="0">
                <a:latin typeface="Arial" panose="020B0604020202020204" pitchFamily="34" charset="0"/>
              </a:endParaRPr>
            </a:p>
          </p:txBody>
        </p:sp>
        <p:sp>
          <p:nvSpPr>
            <p:cNvPr id="48" name="TextBox 47"/>
            <p:cNvSpPr txBox="1"/>
            <p:nvPr/>
          </p:nvSpPr>
          <p:spPr>
            <a:xfrm>
              <a:off x="3181135" y="3745682"/>
              <a:ext cx="2318540" cy="179833"/>
            </a:xfrm>
            <a:prstGeom prst="rect">
              <a:avLst/>
            </a:prstGeom>
            <a:solidFill>
              <a:schemeClr val="bg1"/>
            </a:solidFill>
          </p:spPr>
          <p:txBody>
            <a:bodyPr wrap="square" lIns="0" rIns="0" rtlCol="0" anchor="ctr">
              <a:noAutofit/>
            </a:bodyPr>
            <a:lstStyle/>
            <a:p>
              <a:pPr algn="ctr"/>
              <a:r>
                <a:rPr lang="en-US" altLang="ko-KR" sz="825">
                  <a:latin typeface="Arial" panose="020B0604020202020204" pitchFamily="34" charset="0"/>
                  <a:ea typeface="SamsungOne 400" panose="020B0503030303020204" pitchFamily="34" charset="0"/>
                </a:rPr>
                <a:t>Entidad de Servicios Comunes (CSE)</a:t>
              </a:r>
              <a:endParaRPr lang="ko-KR" altLang="en-US" sz="825" dirty="0">
                <a:latin typeface="Arial" panose="020B0604020202020204" pitchFamily="34" charset="0"/>
              </a:endParaRPr>
            </a:p>
          </p:txBody>
        </p:sp>
        <p:sp>
          <p:nvSpPr>
            <p:cNvPr id="49" name="직사각형 48"/>
            <p:cNvSpPr/>
            <p:nvPr/>
          </p:nvSpPr>
          <p:spPr>
            <a:xfrm>
              <a:off x="3167945" y="4458097"/>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a:solidFill>
                    <a:prstClr val="black">
                      <a:lumMod val="75000"/>
                      <a:lumOff val="25000"/>
                    </a:prstClr>
                  </a:solidFill>
                  <a:latin typeface="Arial" panose="020B0604020202020204" pitchFamily="34" charset="0"/>
                  <a:ea typeface="SamsungOne 400" panose="020B0503030303020204" pitchFamily="34" charset="0"/>
                </a:rPr>
                <a:t>Descubrimiento</a:t>
              </a:r>
              <a:endParaRPr lang="ko-KR" altLang="en-US" sz="75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50" name="직사각형 49"/>
            <p:cNvSpPr/>
            <p:nvPr/>
          </p:nvSpPr>
          <p:spPr>
            <a:xfrm>
              <a:off x="3162865" y="4912873"/>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a:solidFill>
                    <a:prstClr val="black">
                      <a:lumMod val="75000"/>
                      <a:lumOff val="25000"/>
                    </a:prstClr>
                  </a:solidFill>
                  <a:latin typeface="Arial" panose="020B0604020202020204" pitchFamily="34" charset="0"/>
                  <a:ea typeface="SamsungOne 400" panose="020B0503030303020204" pitchFamily="34" charset="0"/>
                </a:rPr>
                <a:t>Registro</a:t>
              </a:r>
              <a:endParaRPr lang="ko-KR" altLang="en-US" sz="75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52" name="직사각형 51"/>
            <p:cNvSpPr/>
            <p:nvPr/>
          </p:nvSpPr>
          <p:spPr>
            <a:xfrm>
              <a:off x="4193041" y="3955891"/>
              <a:ext cx="999704" cy="403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Gestión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de la </a:t>
              </a:r>
            </a:p>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comunicación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a:t>
              </a:r>
            </a:p>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Gestión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de la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entrega</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3" name="직사각형 52"/>
            <p:cNvSpPr/>
            <p:nvPr/>
          </p:nvSpPr>
          <p:spPr>
            <a:xfrm>
              <a:off x="5227270" y="3955891"/>
              <a:ext cx="999704" cy="403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Gestión de datos</a:t>
              </a:r>
              <a:br>
                <a:rPr lang="en-US" altLang="ko-KR" sz="750" spc="-23">
                  <a:solidFill>
                    <a:prstClr val="black">
                      <a:lumMod val="75000"/>
                      <a:lumOff val="25000"/>
                    </a:prstClr>
                  </a:solidFill>
                  <a:latin typeface="Arial" panose="020B0604020202020204" pitchFamily="34" charset="0"/>
                  <a:ea typeface="SamsungOne 400" panose="020B0503030303020204" pitchFamily="34" charset="0"/>
                </a:rPr>
              </a:b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&amp; Repositorio</a:t>
              </a:r>
              <a:endParaRPr lang="ko-KR" altLang="en-US" sz="750" spc="-23"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54" name="직사각형 53"/>
            <p:cNvSpPr/>
            <p:nvPr/>
          </p:nvSpPr>
          <p:spPr>
            <a:xfrm>
              <a:off x="6261499" y="3948647"/>
              <a:ext cx="999704" cy="408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Administración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a:t>
              </a:r>
            </a:p>
            <a:p>
              <a:pPr algn="ctr">
                <a:lnSpc>
                  <a:spcPts val="675"/>
                </a:lnSpc>
              </a:pP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de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dispositivos</a:t>
              </a:r>
              <a:endParaRPr lang="ko-KR" altLang="en-US" sz="750" spc="-23"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31" name="직사각형 30"/>
            <p:cNvSpPr/>
            <p:nvPr/>
          </p:nvSpPr>
          <p:spPr>
            <a:xfrm>
              <a:off x="4193041" y="4458097"/>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Gestión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de </a:t>
              </a:r>
            </a:p>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grupos</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32" name="직사각형 31"/>
            <p:cNvSpPr/>
            <p:nvPr/>
          </p:nvSpPr>
          <p:spPr>
            <a:xfrm>
              <a:off x="4193041" y="4912872"/>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Seguridad</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1" name="직사각형 50"/>
            <p:cNvSpPr/>
            <p:nvPr/>
          </p:nvSpPr>
          <p:spPr>
            <a:xfrm>
              <a:off x="5227270" y="4458096"/>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Ubicación</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5" name="직사각형 54"/>
            <p:cNvSpPr/>
            <p:nvPr/>
          </p:nvSpPr>
          <p:spPr>
            <a:xfrm>
              <a:off x="5223217" y="4914189"/>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Carga por servicio</a:t>
              </a:r>
              <a:br>
                <a:rPr lang="en-US" altLang="ko-KR" sz="750" spc="-23">
                  <a:solidFill>
                    <a:prstClr val="black">
                      <a:lumMod val="75000"/>
                      <a:lumOff val="25000"/>
                    </a:prstClr>
                  </a:solidFill>
                  <a:latin typeface="Arial" panose="020B0604020202020204" pitchFamily="34" charset="0"/>
                  <a:ea typeface="SamsungOne 400" panose="020B0503030303020204" pitchFamily="34" charset="0"/>
                </a:rPr>
              </a:b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&amp; Contabilidad</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6" name="직사각형 55"/>
            <p:cNvSpPr/>
            <p:nvPr/>
          </p:nvSpPr>
          <p:spPr>
            <a:xfrm>
              <a:off x="6261499" y="4458095"/>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Exposición</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Servicio</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a:t>
              </a:r>
            </a:p>
            <a:p>
              <a:pPr algn="ctr">
                <a:lnSpc>
                  <a:spcPts val="675"/>
                </a:lnSpc>
              </a:pP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de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servicio</a:t>
              </a: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 de red</a:t>
              </a:r>
              <a:b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br>
              <a:r>
                <a:rPr lang="en-US" altLang="ko-KR" sz="750" spc="-23" dirty="0">
                  <a:solidFill>
                    <a:prstClr val="black">
                      <a:lumMod val="75000"/>
                      <a:lumOff val="25000"/>
                    </a:prstClr>
                  </a:solidFill>
                  <a:latin typeface="Arial" panose="020B0604020202020204" pitchFamily="34" charset="0"/>
                  <a:ea typeface="SamsungOne 400" panose="020B0503030303020204" pitchFamily="34" charset="0"/>
                </a:rPr>
                <a:t>Ex + </a:t>
              </a:r>
              <a:r>
                <a:rPr lang="en-US" altLang="ko-KR" sz="750" spc="-23" dirty="0" err="1">
                  <a:solidFill>
                    <a:prstClr val="black">
                      <a:lumMod val="75000"/>
                      <a:lumOff val="25000"/>
                    </a:prstClr>
                  </a:solidFill>
                  <a:latin typeface="Arial" panose="020B0604020202020204" pitchFamily="34" charset="0"/>
                  <a:ea typeface="SamsungOne 400" panose="020B0503030303020204" pitchFamily="34" charset="0"/>
                </a:rPr>
                <a:t>Disparo</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7" name="직사각형 56"/>
            <p:cNvSpPr/>
            <p:nvPr/>
          </p:nvSpPr>
          <p:spPr>
            <a:xfrm>
              <a:off x="6261499" y="4912871"/>
              <a:ext cx="999704" cy="3577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ts val="675"/>
                </a:lnSpc>
              </a:pP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Suscripción y</a:t>
              </a:r>
              <a:br>
                <a:rPr lang="en-US" altLang="ko-KR" sz="750" spc="-23">
                  <a:solidFill>
                    <a:prstClr val="black">
                      <a:lumMod val="75000"/>
                      <a:lumOff val="25000"/>
                    </a:prstClr>
                  </a:solidFill>
                  <a:latin typeface="Arial" panose="020B0604020202020204" pitchFamily="34" charset="0"/>
                  <a:ea typeface="SamsungOne 400" panose="020B0503030303020204" pitchFamily="34" charset="0"/>
                </a:rPr>
              </a:br>
              <a:r>
                <a:rPr lang="en-US" altLang="ko-KR" sz="750" spc="-23">
                  <a:solidFill>
                    <a:prstClr val="black">
                      <a:lumMod val="75000"/>
                      <a:lumOff val="25000"/>
                    </a:prstClr>
                  </a:solidFill>
                  <a:latin typeface="Arial" panose="020B0604020202020204" pitchFamily="34" charset="0"/>
                  <a:ea typeface="SamsungOne 400" panose="020B0503030303020204" pitchFamily="34" charset="0"/>
                </a:rPr>
                <a:t>Notificación</a:t>
              </a:r>
              <a:endParaRPr lang="ko-KR" altLang="en-US" sz="750" spc="-23"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8" name="TextBox 57"/>
            <p:cNvSpPr txBox="1"/>
            <p:nvPr/>
          </p:nvSpPr>
          <p:spPr>
            <a:xfrm>
              <a:off x="7397397" y="4893309"/>
              <a:ext cx="1295401" cy="220494"/>
            </a:xfrm>
            <a:prstGeom prst="rect">
              <a:avLst/>
            </a:prstGeom>
            <a:solidFill>
              <a:schemeClr val="bg1"/>
            </a:solidFill>
          </p:spPr>
          <p:txBody>
            <a:bodyPr wrap="square" lIns="0" rIns="0" rtlCol="0" anchor="ctr">
              <a:noAutofit/>
            </a:bodyPr>
            <a:lstStyle/>
            <a:p>
              <a:pPr algn="ctr"/>
              <a:r>
                <a:rPr lang="en-US" altLang="ko-KR" sz="825" dirty="0">
                  <a:latin typeface="Arial" panose="020B0604020202020204" pitchFamily="34" charset="0"/>
                  <a:ea typeface="SamsungOne 400" panose="020B0503030303020204" pitchFamily="34" charset="0"/>
                </a:rPr>
                <a:t>Punto de </a:t>
              </a:r>
              <a:r>
                <a:rPr lang="en-US" altLang="ko-KR" sz="825" dirty="0" err="1">
                  <a:latin typeface="Arial" panose="020B0604020202020204" pitchFamily="34" charset="0"/>
                  <a:ea typeface="SamsungOne 400" panose="020B0503030303020204" pitchFamily="34" charset="0"/>
                </a:rPr>
                <a:t>referencia</a:t>
              </a:r>
              <a:r>
                <a:rPr lang="en-US" altLang="ko-KR" sz="825" dirty="0">
                  <a:latin typeface="Arial" panose="020B0604020202020204" pitchFamily="34" charset="0"/>
                  <a:ea typeface="SamsungOne 400" panose="020B0503030303020204" pitchFamily="34" charset="0"/>
                </a:rPr>
                <a:t> del MCC</a:t>
              </a:r>
              <a:endParaRPr lang="ko-KR" altLang="en-US" sz="825" dirty="0">
                <a:latin typeface="Arial" panose="020B0604020202020204" pitchFamily="34" charset="0"/>
              </a:endParaRPr>
            </a:p>
          </p:txBody>
        </p:sp>
        <p:sp>
          <p:nvSpPr>
            <p:cNvPr id="59" name="TextBox 58"/>
            <p:cNvSpPr txBox="1"/>
            <p:nvPr/>
          </p:nvSpPr>
          <p:spPr>
            <a:xfrm>
              <a:off x="5303519" y="5503349"/>
              <a:ext cx="1792500" cy="142004"/>
            </a:xfrm>
            <a:prstGeom prst="rect">
              <a:avLst/>
            </a:prstGeom>
            <a:solidFill>
              <a:schemeClr val="bg1"/>
            </a:solidFill>
          </p:spPr>
          <p:txBody>
            <a:bodyPr wrap="square" lIns="0" rIns="0" rtlCol="0" anchor="ctr">
              <a:noAutofit/>
            </a:bodyPr>
            <a:lstStyle/>
            <a:p>
              <a:pPr algn="ctr"/>
              <a:r>
                <a:rPr lang="en-US" altLang="ko-KR" sz="825" dirty="0">
                  <a:latin typeface="Arial" panose="020B0604020202020204" pitchFamily="34" charset="0"/>
                  <a:ea typeface="SamsungOne 400" panose="020B0503030303020204" pitchFamily="34" charset="0"/>
                </a:rPr>
                <a:t>Punto de </a:t>
              </a:r>
              <a:r>
                <a:rPr lang="en-US" altLang="ko-KR" sz="825" dirty="0" err="1">
                  <a:latin typeface="Arial" panose="020B0604020202020204" pitchFamily="34" charset="0"/>
                  <a:ea typeface="SamsungOne 400" panose="020B0503030303020204" pitchFamily="34" charset="0"/>
                </a:rPr>
                <a:t>referencia</a:t>
              </a:r>
              <a:r>
                <a:rPr lang="en-US" altLang="ko-KR" sz="825" dirty="0">
                  <a:latin typeface="Arial" panose="020B0604020202020204" pitchFamily="34" charset="0"/>
                  <a:ea typeface="SamsungOne 400" panose="020B0503030303020204" pitchFamily="34" charset="0"/>
                </a:rPr>
                <a:t> de MCN</a:t>
              </a:r>
              <a:endParaRPr lang="ko-KR" altLang="en-US" sz="825" dirty="0">
                <a:latin typeface="Arial" panose="020B0604020202020204" pitchFamily="34" charset="0"/>
              </a:endParaRPr>
            </a:p>
          </p:txBody>
        </p:sp>
        <p:sp>
          <p:nvSpPr>
            <p:cNvPr id="61" name="직사각형 60"/>
            <p:cNvSpPr/>
            <p:nvPr/>
          </p:nvSpPr>
          <p:spPr>
            <a:xfrm>
              <a:off x="4244340" y="5706695"/>
              <a:ext cx="1869058" cy="4064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Red subyacente</a:t>
              </a:r>
              <a:br>
                <a:rPr lang="en-US" altLang="ko-KR" sz="900">
                  <a:solidFill>
                    <a:prstClr val="black">
                      <a:lumMod val="75000"/>
                      <a:lumOff val="25000"/>
                    </a:prstClr>
                  </a:solidFill>
                  <a:latin typeface="Arial" panose="020B0604020202020204" pitchFamily="34" charset="0"/>
                  <a:ea typeface="SamsungOne 700" panose="020B0803030303020204" pitchFamily="34" charset="0"/>
                </a:rPr>
              </a:br>
              <a:r>
                <a:rPr lang="en-US" altLang="ko-KR" sz="900">
                  <a:solidFill>
                    <a:prstClr val="black">
                      <a:lumMod val="75000"/>
                      <a:lumOff val="25000"/>
                    </a:prstClr>
                  </a:solidFill>
                  <a:latin typeface="Arial" panose="020B0604020202020204" pitchFamily="34" charset="0"/>
                  <a:ea typeface="SamsungOne 700" panose="020B0803030303020204" pitchFamily="34" charset="0"/>
                </a:rPr>
                <a:t>Entidad de servicio (NSE)</a:t>
              </a:r>
              <a:endParaRPr lang="ko-KR" altLang="en-US"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4" name="모서리가 둥근 직사각형 3"/>
            <p:cNvSpPr/>
            <p:nvPr/>
          </p:nvSpPr>
          <p:spPr>
            <a:xfrm>
              <a:off x="3048000" y="3683000"/>
              <a:ext cx="4288941" cy="1696720"/>
            </a:xfrm>
            <a:prstGeom prst="roundRect">
              <a:avLst>
                <a:gd name="adj" fmla="val 443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cxnSp>
          <p:nvCxnSpPr>
            <p:cNvPr id="6" name="직선 연결선 5"/>
            <p:cNvCxnSpPr>
              <a:stCxn id="45" idx="2"/>
              <a:endCxn id="4" idx="0"/>
            </p:cNvCxnSpPr>
            <p:nvPr/>
          </p:nvCxnSpPr>
          <p:spPr>
            <a:xfrm flipH="1">
              <a:off x="5192471" y="3474720"/>
              <a:ext cx="2025" cy="20828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a:off x="5085966" y="3598537"/>
              <a:ext cx="217553"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연결선 61"/>
            <p:cNvCxnSpPr/>
            <p:nvPr/>
          </p:nvCxnSpPr>
          <p:spPr>
            <a:xfrm>
              <a:off x="5135880" y="5556046"/>
              <a:ext cx="140792"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15"/>
            <p:cNvCxnSpPr>
              <a:stCxn id="4" idx="2"/>
              <a:endCxn id="61" idx="0"/>
            </p:cNvCxnSpPr>
            <p:nvPr/>
          </p:nvCxnSpPr>
          <p:spPr>
            <a:xfrm flipH="1">
              <a:off x="5178869" y="5379720"/>
              <a:ext cx="13602" cy="326975"/>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p:cNvCxnSpPr/>
            <p:nvPr/>
          </p:nvCxnSpPr>
          <p:spPr>
            <a:xfrm>
              <a:off x="7325848" y="4741221"/>
              <a:ext cx="405912"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p:cNvCxnSpPr/>
            <p:nvPr/>
          </p:nvCxnSpPr>
          <p:spPr>
            <a:xfrm>
              <a:off x="7477760" y="4688840"/>
              <a:ext cx="0" cy="16764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6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039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4">
            <a:extLst>
              <a:ext uri="{FF2B5EF4-FFF2-40B4-BE49-F238E27FC236}">
                <a16:creationId xmlns:a16="http://schemas.microsoft.com/office/drawing/2014/main" id="{5166EC18-FAC4-4721-BF75-C3C161FBCDA9}"/>
              </a:ext>
            </a:extLst>
          </p:cNvPr>
          <p:cNvCxnSpPr>
            <a:cxnSpLocks/>
          </p:cNvCxnSpPr>
          <p:nvPr/>
        </p:nvCxnSpPr>
        <p:spPr>
          <a:xfrm flipH="1">
            <a:off x="7688671" y="2210644"/>
            <a:ext cx="7883" cy="21583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oogle Shape;154;p2"/>
          <p:cNvGrpSpPr/>
          <p:nvPr/>
        </p:nvGrpSpPr>
        <p:grpSpPr>
          <a:xfrm>
            <a:off x="247034" y="1545478"/>
            <a:ext cx="4764237" cy="1665335"/>
            <a:chOff x="720000" y="2012273"/>
            <a:chExt cx="8891868" cy="3055099"/>
          </a:xfrm>
        </p:grpSpPr>
        <p:sp>
          <p:nvSpPr>
            <p:cNvPr id="13" name="Google Shape;155;p2"/>
            <p:cNvSpPr/>
            <p:nvPr/>
          </p:nvSpPr>
          <p:spPr>
            <a:xfrm>
              <a:off x="990000" y="2713595"/>
              <a:ext cx="8621868" cy="1524485"/>
            </a:xfrm>
            <a:prstGeom prst="rect">
              <a:avLst/>
            </a:prstGeom>
            <a:noFill/>
            <a:ln>
              <a:noFill/>
            </a:ln>
          </p:spPr>
          <p:txBody>
            <a:bodyPr spcFirstLastPara="1" wrap="square" lIns="0" tIns="0" rIns="0" bIns="0" anchor="t" anchorCtr="0">
              <a:spAutoFit/>
            </a:bodyPr>
            <a:lstStyle/>
            <a:p>
              <a:pPr>
                <a:buSzPts val="3600"/>
              </a:pPr>
              <a:r>
                <a:rPr lang="en-US" sz="2700" dirty="0"/>
                <a:t>Plataforma IoT y </a:t>
              </a:r>
              <a:r>
                <a:rPr lang="en-US" sz="2700" dirty="0" err="1"/>
                <a:t>Visualización</a:t>
              </a:r>
              <a:r>
                <a:rPr lang="en-US" sz="2700" dirty="0"/>
                <a:t> de </a:t>
              </a:r>
              <a:r>
                <a:rPr lang="en-US" sz="2700" dirty="0" err="1"/>
                <a:t>Datos</a:t>
              </a:r>
              <a:endParaRPr lang="en-US" sz="2700" dirty="0"/>
            </a:p>
          </p:txBody>
        </p:sp>
        <p:sp>
          <p:nvSpPr>
            <p:cNvPr id="14" name="Google Shape;156;p2"/>
            <p:cNvSpPr/>
            <p:nvPr/>
          </p:nvSpPr>
          <p:spPr>
            <a:xfrm>
              <a:off x="989998" y="4622966"/>
              <a:ext cx="5630544" cy="444406"/>
            </a:xfrm>
            <a:prstGeom prst="rect">
              <a:avLst/>
            </a:prstGeom>
            <a:noFill/>
            <a:ln>
              <a:noFill/>
            </a:ln>
          </p:spPr>
          <p:txBody>
            <a:bodyPr spcFirstLastPara="1" wrap="square" lIns="0" tIns="0" rIns="0" bIns="0" anchor="ctr" anchorCtr="0">
              <a:spAutoFit/>
            </a:bodyPr>
            <a:lstStyle/>
            <a:p>
              <a:pPr>
                <a:buSzPts val="2099"/>
              </a:pPr>
              <a:r>
                <a:rPr lang="en-US" sz="1574" dirty="0" err="1">
                  <a:solidFill>
                    <a:schemeClr val="tx1"/>
                  </a:solidFill>
                </a:rPr>
                <a:t>Curso</a:t>
              </a:r>
              <a:r>
                <a:rPr lang="en-US" sz="1574" dirty="0">
                  <a:solidFill>
                    <a:schemeClr val="tx1"/>
                  </a:solidFill>
                </a:rPr>
                <a:t> de Internet de las </a:t>
              </a:r>
              <a:r>
                <a:rPr lang="en-US" sz="1574" dirty="0" err="1">
                  <a:solidFill>
                    <a:schemeClr val="tx1"/>
                  </a:solidFill>
                </a:rPr>
                <a:t>Cosas</a:t>
              </a:r>
              <a:endParaRPr sz="788" dirty="0">
                <a:solidFill>
                  <a:schemeClr val="tx1"/>
                </a:solidFill>
              </a:endParaRPr>
            </a:p>
          </p:txBody>
        </p:sp>
        <p:sp>
          <p:nvSpPr>
            <p:cNvPr id="15" name="Google Shape;157;p2"/>
            <p:cNvSpPr/>
            <p:nvPr/>
          </p:nvSpPr>
          <p:spPr>
            <a:xfrm>
              <a:off x="990000" y="2012273"/>
              <a:ext cx="5479710" cy="423232"/>
            </a:xfrm>
            <a:prstGeom prst="rect">
              <a:avLst/>
            </a:prstGeom>
            <a:noFill/>
            <a:ln>
              <a:noFill/>
            </a:ln>
          </p:spPr>
          <p:txBody>
            <a:bodyPr spcFirstLastPara="1" wrap="square" lIns="0" tIns="0" rIns="0" bIns="0" anchor="ctr" anchorCtr="0">
              <a:spAutoFit/>
            </a:bodyPr>
            <a:lstStyle/>
            <a:p>
              <a:pPr>
                <a:buSzPts val="1999"/>
              </a:pPr>
              <a:r>
                <a:rPr lang="en-US" sz="1499" dirty="0" err="1">
                  <a:solidFill>
                    <a:srgbClr val="7F7F7F"/>
                  </a:solidFill>
                </a:rPr>
                <a:t>Capítulo</a:t>
              </a:r>
              <a:r>
                <a:rPr lang="en-US" sz="1499" dirty="0">
                  <a:solidFill>
                    <a:srgbClr val="7F7F7F"/>
                  </a:solidFill>
                </a:rPr>
                <a:t> 8. </a:t>
              </a:r>
              <a:endParaRPr sz="4049" dirty="0">
                <a:solidFill>
                  <a:srgbClr val="7F7F7F"/>
                </a:solidFill>
              </a:endParaRPr>
            </a:p>
          </p:txBody>
        </p:sp>
        <p:sp>
          <p:nvSpPr>
            <p:cNvPr id="16" name="Google Shape;158;p2"/>
            <p:cNvSpPr/>
            <p:nvPr/>
          </p:nvSpPr>
          <p:spPr>
            <a:xfrm>
              <a:off x="720000" y="2095275"/>
              <a:ext cx="60008" cy="1577703"/>
            </a:xfrm>
            <a:prstGeom prst="rect">
              <a:avLst/>
            </a:prstGeom>
            <a:solidFill>
              <a:schemeClr val="tx1"/>
            </a:solidFill>
            <a:ln>
              <a:noFill/>
            </a:ln>
          </p:spPr>
          <p:txBody>
            <a:bodyPr spcFirstLastPara="1" wrap="square" lIns="68569" tIns="34275" rIns="68569" bIns="34275" anchor="ctr" anchorCtr="0">
              <a:noAutofit/>
            </a:bodyPr>
            <a:lstStyle/>
            <a:p>
              <a:pPr algn="ctr">
                <a:buSzPts val="1799"/>
              </a:pPr>
              <a:endParaRPr sz="1349">
                <a:solidFill>
                  <a:srgbClr val="FFFFFF"/>
                </a:solidFill>
                <a:latin typeface="Calibri"/>
                <a:ea typeface="Calibri"/>
                <a:cs typeface="Calibri"/>
                <a:sym typeface="Calibri"/>
              </a:endParaRPr>
            </a:p>
          </p:txBody>
        </p:sp>
        <p:sp>
          <p:nvSpPr>
            <p:cNvPr id="17" name="Google Shape;159;p2"/>
            <p:cNvSpPr/>
            <p:nvPr/>
          </p:nvSpPr>
          <p:spPr>
            <a:xfrm>
              <a:off x="720000" y="4653044"/>
              <a:ext cx="60008" cy="323164"/>
            </a:xfrm>
            <a:prstGeom prst="rect">
              <a:avLst/>
            </a:prstGeom>
            <a:solidFill>
              <a:schemeClr val="tx1"/>
            </a:solidFill>
            <a:ln>
              <a:noFill/>
            </a:ln>
          </p:spPr>
          <p:txBody>
            <a:bodyPr spcFirstLastPara="1" wrap="square" lIns="68569" tIns="34275" rIns="68569" bIns="34275" anchor="ctr" anchorCtr="0">
              <a:noAutofit/>
            </a:bodyPr>
            <a:lstStyle/>
            <a:p>
              <a:pPr algn="ctr">
                <a:buSzPts val="1799"/>
              </a:pPr>
              <a:endParaRPr sz="1349">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08428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4C2829B-46C0-4108-8ABC-F6F3AA684A6A}"/>
              </a:ext>
            </a:extLst>
          </p:cNvPr>
          <p:cNvSpPr/>
          <p:nvPr/>
        </p:nvSpPr>
        <p:spPr>
          <a:xfrm>
            <a:off x="1387812" y="1608191"/>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Procedimiento obligatorio/inicial para utilizar la plataforma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 name="그룹 2"/>
          <p:cNvGrpSpPr/>
          <p:nvPr/>
        </p:nvGrpSpPr>
        <p:grpSpPr>
          <a:xfrm>
            <a:off x="1273512" y="1917735"/>
            <a:ext cx="6588919" cy="451315"/>
            <a:chOff x="553428" y="2530563"/>
            <a:chExt cx="8785225" cy="601754"/>
          </a:xfrm>
        </p:grpSpPr>
        <p:grpSp>
          <p:nvGrpSpPr>
            <p:cNvPr id="16" name="그룹 15">
              <a:extLst>
                <a:ext uri="{FF2B5EF4-FFF2-40B4-BE49-F238E27FC236}">
                  <a16:creationId xmlns:a16="http://schemas.microsoft.com/office/drawing/2014/main" id="{B9C1E3D7-226A-4FD1-849E-208333981C94}"/>
                </a:ext>
              </a:extLst>
            </p:cNvPr>
            <p:cNvGrpSpPr/>
            <p:nvPr/>
          </p:nvGrpSpPr>
          <p:grpSpPr>
            <a:xfrm>
              <a:off x="553428" y="2530563"/>
              <a:ext cx="8423787" cy="215445"/>
              <a:chOff x="1027113" y="2045625"/>
              <a:chExt cx="8423787" cy="215445"/>
            </a:xfrm>
          </p:grpSpPr>
          <p:sp>
            <p:nvSpPr>
              <p:cNvPr id="18" name="직사각형 17">
                <a:extLst>
                  <a:ext uri="{FF2B5EF4-FFF2-40B4-BE49-F238E27FC236}">
                    <a16:creationId xmlns:a16="http://schemas.microsoft.com/office/drawing/2014/main" id="{048CA2F9-BBD6-489C-AEDB-D0EEDC4CDD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249E9472-44E5-437F-ABB2-37E6829C2C18}"/>
                  </a:ext>
                </a:extLst>
              </p:cNvPr>
              <p:cNvSpPr/>
              <p:nvPr/>
            </p:nvSpPr>
            <p:spPr>
              <a:xfrm>
                <a:off x="1179514" y="2045625"/>
                <a:ext cx="8271386"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Gestión de datos y repositorio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7417D9F3-EB56-4913-A62E-A83D4AEC34D8}"/>
                </a:ext>
              </a:extLst>
            </p:cNvPr>
            <p:cNvSpPr/>
            <p:nvPr/>
          </p:nvSpPr>
          <p:spPr>
            <a:xfrm>
              <a:off x="705828" y="2786855"/>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Almacenamiento y uso compartido de datos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 name="그룹 3"/>
          <p:cNvGrpSpPr/>
          <p:nvPr/>
        </p:nvGrpSpPr>
        <p:grpSpPr>
          <a:xfrm>
            <a:off x="1273512" y="2441552"/>
            <a:ext cx="6588919" cy="430266"/>
            <a:chOff x="553428" y="3332477"/>
            <a:chExt cx="8785225" cy="573688"/>
          </a:xfrm>
        </p:grpSpPr>
        <p:grpSp>
          <p:nvGrpSpPr>
            <p:cNvPr id="21" name="그룹 20">
              <a:extLst>
                <a:ext uri="{FF2B5EF4-FFF2-40B4-BE49-F238E27FC236}">
                  <a16:creationId xmlns:a16="http://schemas.microsoft.com/office/drawing/2014/main" id="{37FA3012-F352-4CD4-A804-B74877AD65E8}"/>
                </a:ext>
              </a:extLst>
            </p:cNvPr>
            <p:cNvGrpSpPr/>
            <p:nvPr/>
          </p:nvGrpSpPr>
          <p:grpSpPr>
            <a:xfrm>
              <a:off x="553428" y="3332477"/>
              <a:ext cx="8423787" cy="215443"/>
              <a:chOff x="1027113" y="2045625"/>
              <a:chExt cx="8423787" cy="215443"/>
            </a:xfrm>
          </p:grpSpPr>
          <p:sp>
            <p:nvSpPr>
              <p:cNvPr id="23" name="직사각형 22">
                <a:extLst>
                  <a:ext uri="{FF2B5EF4-FFF2-40B4-BE49-F238E27FC236}">
                    <a16:creationId xmlns:a16="http://schemas.microsoft.com/office/drawing/2014/main" id="{90994048-3163-4EC4-AA25-FFF1D598E50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EAC9E47F-2BB2-4CE5-A795-099FD7E7ACB3}"/>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Administración de dispositivos (DM)</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8695D2F2-7838-43BE-95D9-BD09BE0878C6}"/>
                </a:ext>
              </a:extLst>
            </p:cNvPr>
            <p:cNvSpPr/>
            <p:nvPr/>
          </p:nvSpPr>
          <p:spPr>
            <a:xfrm>
              <a:off x="705828" y="356070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Administración de dispositivos utilizando protocolos DM existentes (por ejemplo, OMA DM)</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 name="그룹 4"/>
          <p:cNvGrpSpPr/>
          <p:nvPr/>
        </p:nvGrpSpPr>
        <p:grpSpPr>
          <a:xfrm>
            <a:off x="1273512" y="2935098"/>
            <a:ext cx="6588919" cy="448185"/>
            <a:chOff x="553428" y="4134391"/>
            <a:chExt cx="8785225" cy="597579"/>
          </a:xfrm>
        </p:grpSpPr>
        <p:grpSp>
          <p:nvGrpSpPr>
            <p:cNvPr id="27" name="그룹 26">
              <a:extLst>
                <a:ext uri="{FF2B5EF4-FFF2-40B4-BE49-F238E27FC236}">
                  <a16:creationId xmlns:a16="http://schemas.microsoft.com/office/drawing/2014/main" id="{F20C2FFF-49D1-462E-B4A2-4B8286A88DEE}"/>
                </a:ext>
              </a:extLst>
            </p:cNvPr>
            <p:cNvGrpSpPr/>
            <p:nvPr/>
          </p:nvGrpSpPr>
          <p:grpSpPr>
            <a:xfrm>
              <a:off x="553428" y="4134391"/>
              <a:ext cx="8423787" cy="215443"/>
              <a:chOff x="1027113" y="2045625"/>
              <a:chExt cx="8423787" cy="215443"/>
            </a:xfrm>
          </p:grpSpPr>
          <p:sp>
            <p:nvSpPr>
              <p:cNvPr id="29" name="직사각형 28">
                <a:extLst>
                  <a:ext uri="{FF2B5EF4-FFF2-40B4-BE49-F238E27FC236}">
                    <a16:creationId xmlns:a16="http://schemas.microsoft.com/office/drawing/2014/main" id="{6379D849-5857-4C29-9427-D7498187E4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0" name="직사각형 29">
                <a:extLst>
                  <a:ext uri="{FF2B5EF4-FFF2-40B4-BE49-F238E27FC236}">
                    <a16:creationId xmlns:a16="http://schemas.microsoft.com/office/drawing/2014/main" id="{D6A3913E-1D21-4846-9B93-879774240C22}"/>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Gestión de aplicaciones y capas de servicio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8" name="직사각형 27">
              <a:extLst>
                <a:ext uri="{FF2B5EF4-FFF2-40B4-BE49-F238E27FC236}">
                  <a16:creationId xmlns:a16="http://schemas.microsoft.com/office/drawing/2014/main" id="{6412D730-9461-4556-B6F7-55F4BC770A7D}"/>
                </a:ext>
              </a:extLst>
            </p:cNvPr>
            <p:cNvSpPr/>
            <p:nvPr/>
          </p:nvSpPr>
          <p:spPr>
            <a:xfrm>
              <a:off x="705828" y="438650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Gestión y configuración de software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6" name="그룹 5"/>
          <p:cNvGrpSpPr/>
          <p:nvPr/>
        </p:nvGrpSpPr>
        <p:grpSpPr>
          <a:xfrm>
            <a:off x="1273512" y="3455477"/>
            <a:ext cx="6588919" cy="444382"/>
            <a:chOff x="553428" y="4936306"/>
            <a:chExt cx="8785225" cy="592510"/>
          </a:xfrm>
        </p:grpSpPr>
        <p:grpSp>
          <p:nvGrpSpPr>
            <p:cNvPr id="32" name="그룹 31">
              <a:extLst>
                <a:ext uri="{FF2B5EF4-FFF2-40B4-BE49-F238E27FC236}">
                  <a16:creationId xmlns:a16="http://schemas.microsoft.com/office/drawing/2014/main" id="{85CD253A-116A-40A3-BB3B-9B0AB1ECFC02}"/>
                </a:ext>
              </a:extLst>
            </p:cNvPr>
            <p:cNvGrpSpPr/>
            <p:nvPr/>
          </p:nvGrpSpPr>
          <p:grpSpPr>
            <a:xfrm>
              <a:off x="553428" y="4936306"/>
              <a:ext cx="8423787" cy="215445"/>
              <a:chOff x="1027113" y="2045625"/>
              <a:chExt cx="8423787" cy="215445"/>
            </a:xfrm>
          </p:grpSpPr>
          <p:sp>
            <p:nvSpPr>
              <p:cNvPr id="34" name="직사각형 33">
                <a:extLst>
                  <a:ext uri="{FF2B5EF4-FFF2-40B4-BE49-F238E27FC236}">
                    <a16:creationId xmlns:a16="http://schemas.microsoft.com/office/drawing/2014/main" id="{72C7C828-523A-4628-BF82-4B6E1C3E06E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A5F4137C-F800-44AE-BA5C-159B3AF0F1BF}"/>
                  </a:ext>
                </a:extLst>
              </p:cNvPr>
              <p:cNvSpPr/>
              <p:nvPr/>
            </p:nvSpPr>
            <p:spPr>
              <a:xfrm>
                <a:off x="1179514" y="2045625"/>
                <a:ext cx="8271386"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Gestión de comunicaciones y gestión de entregas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3" name="직사각형 32">
              <a:extLst>
                <a:ext uri="{FF2B5EF4-FFF2-40B4-BE49-F238E27FC236}">
                  <a16:creationId xmlns:a16="http://schemas.microsoft.com/office/drawing/2014/main" id="{49B80D0F-9932-4080-99D6-370EE51BF53C}"/>
                </a:ext>
              </a:extLst>
            </p:cNvPr>
            <p:cNvSpPr/>
            <p:nvPr/>
          </p:nvSpPr>
          <p:spPr>
            <a:xfrm>
              <a:off x="705828" y="5183354"/>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Gestión de red y gestión de entrega de mensajes entre entidades oneM2M</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9" name="그룹 38">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40" name="직사각형 39">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1" name="직사각형 40">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Registro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2" name="직사각형 41">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Descripción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los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CSFs</a:t>
            </a:r>
          </a:p>
        </p:txBody>
      </p:sp>
      <p:sp>
        <p:nvSpPr>
          <p:cNvPr id="3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11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7DEA9479-CB78-4F85-BC10-9EDCCE5DC18B}"/>
              </a:ext>
            </a:extLst>
          </p:cNvPr>
          <p:cNvGrpSpPr/>
          <p:nvPr/>
        </p:nvGrpSpPr>
        <p:grpSpPr>
          <a:xfrm>
            <a:off x="1278350" y="3876593"/>
            <a:ext cx="6588919" cy="405078"/>
            <a:chOff x="558800" y="2232686"/>
            <a:chExt cx="8785225" cy="540103"/>
          </a:xfrm>
        </p:grpSpPr>
        <p:grpSp>
          <p:nvGrpSpPr>
            <p:cNvPr id="37" name="그룹 36">
              <a:extLst>
                <a:ext uri="{FF2B5EF4-FFF2-40B4-BE49-F238E27FC236}">
                  <a16:creationId xmlns:a16="http://schemas.microsoft.com/office/drawing/2014/main" id="{86C0DE61-61D5-4075-B12D-B6ED12C499BA}"/>
                </a:ext>
              </a:extLst>
            </p:cNvPr>
            <p:cNvGrpSpPr/>
            <p:nvPr/>
          </p:nvGrpSpPr>
          <p:grpSpPr>
            <a:xfrm>
              <a:off x="558800" y="2232686"/>
              <a:ext cx="8423787" cy="215443"/>
              <a:chOff x="1027113" y="2045625"/>
              <a:chExt cx="8423787" cy="215443"/>
            </a:xfrm>
          </p:grpSpPr>
          <p:sp>
            <p:nvSpPr>
              <p:cNvPr id="39" name="직사각형 38">
                <a:extLst>
                  <a:ext uri="{FF2B5EF4-FFF2-40B4-BE49-F238E27FC236}">
                    <a16:creationId xmlns:a16="http://schemas.microsoft.com/office/drawing/2014/main" id="{8C33A66E-E29E-410D-98E5-4571D3B2403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0" name="직사각형 39">
                <a:extLst>
                  <a:ext uri="{FF2B5EF4-FFF2-40B4-BE49-F238E27FC236}">
                    <a16:creationId xmlns:a16="http://schemas.microsoft.com/office/drawing/2014/main" id="{0DCDAD8A-0FE5-4BB1-B87B-2100D57FCD1D}"/>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Exposición del servicio de red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8" name="직사각형 37">
              <a:extLst>
                <a:ext uri="{FF2B5EF4-FFF2-40B4-BE49-F238E27FC236}">
                  <a16:creationId xmlns:a16="http://schemas.microsoft.com/office/drawing/2014/main" id="{BB4A56F6-9764-42DF-85E8-4B7A91AFCCAA}"/>
                </a:ext>
              </a:extLst>
            </p:cNvPr>
            <p:cNvSpPr/>
            <p:nvPr/>
          </p:nvSpPr>
          <p:spPr>
            <a:xfrm>
              <a:off x="711200" y="242732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Utilización del servicio de red (por ejemplo, configuración del patrón de tráfico de red 3GPP)</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1" name="그룹 40">
            <a:extLst>
              <a:ext uri="{FF2B5EF4-FFF2-40B4-BE49-F238E27FC236}">
                <a16:creationId xmlns:a16="http://schemas.microsoft.com/office/drawing/2014/main" id="{C227669C-0C4E-4D65-97CA-F742C15956CB}"/>
              </a:ext>
            </a:extLst>
          </p:cNvPr>
          <p:cNvGrpSpPr/>
          <p:nvPr/>
        </p:nvGrpSpPr>
        <p:grpSpPr>
          <a:xfrm>
            <a:off x="1273204" y="4328705"/>
            <a:ext cx="6588919" cy="405078"/>
            <a:chOff x="558800" y="2232686"/>
            <a:chExt cx="8785225" cy="540103"/>
          </a:xfrm>
        </p:grpSpPr>
        <p:grpSp>
          <p:nvGrpSpPr>
            <p:cNvPr id="42" name="그룹 41">
              <a:extLst>
                <a:ext uri="{FF2B5EF4-FFF2-40B4-BE49-F238E27FC236}">
                  <a16:creationId xmlns:a16="http://schemas.microsoft.com/office/drawing/2014/main" id="{2F5C6B68-1CD4-4D93-A5E3-2F63332F088A}"/>
                </a:ext>
              </a:extLst>
            </p:cNvPr>
            <p:cNvGrpSpPr/>
            <p:nvPr/>
          </p:nvGrpSpPr>
          <p:grpSpPr>
            <a:xfrm>
              <a:off x="558800" y="2232686"/>
              <a:ext cx="8423787" cy="215443"/>
              <a:chOff x="1027113" y="2045625"/>
              <a:chExt cx="8423787" cy="215443"/>
            </a:xfrm>
          </p:grpSpPr>
          <p:sp>
            <p:nvSpPr>
              <p:cNvPr id="44" name="직사각형 43">
                <a:extLst>
                  <a:ext uri="{FF2B5EF4-FFF2-40B4-BE49-F238E27FC236}">
                    <a16:creationId xmlns:a16="http://schemas.microsoft.com/office/drawing/2014/main" id="{413DAFAE-3AEC-40A6-9678-98A4FCBA639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6" name="직사각형 45">
                <a:extLst>
                  <a:ext uri="{FF2B5EF4-FFF2-40B4-BE49-F238E27FC236}">
                    <a16:creationId xmlns:a16="http://schemas.microsoft.com/office/drawing/2014/main" id="{28DED9ED-8013-41D7-A1AF-AD677265E153}"/>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Carga de servicio y contabilidad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3" name="직사각형 42">
              <a:extLst>
                <a:ext uri="{FF2B5EF4-FFF2-40B4-BE49-F238E27FC236}">
                  <a16:creationId xmlns:a16="http://schemas.microsoft.com/office/drawing/2014/main" id="{436CCB00-9E6A-4419-8699-75D99FE3ADC2}"/>
                </a:ext>
              </a:extLst>
            </p:cNvPr>
            <p:cNvSpPr/>
            <p:nvPr/>
          </p:nvSpPr>
          <p:spPr>
            <a:xfrm>
              <a:off x="711200" y="242732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Registro y cobro del uso del servicio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1" name="그룹 50"/>
          <p:cNvGrpSpPr/>
          <p:nvPr/>
        </p:nvGrpSpPr>
        <p:grpSpPr>
          <a:xfrm>
            <a:off x="1273512" y="1914318"/>
            <a:ext cx="6588919" cy="451315"/>
            <a:chOff x="553428" y="2530563"/>
            <a:chExt cx="8785225" cy="601754"/>
          </a:xfrm>
        </p:grpSpPr>
        <p:grpSp>
          <p:nvGrpSpPr>
            <p:cNvPr id="71" name="그룹 70">
              <a:extLst>
                <a:ext uri="{FF2B5EF4-FFF2-40B4-BE49-F238E27FC236}">
                  <a16:creationId xmlns:a16="http://schemas.microsoft.com/office/drawing/2014/main" id="{B9C1E3D7-226A-4FD1-849E-208333981C94}"/>
                </a:ext>
              </a:extLst>
            </p:cNvPr>
            <p:cNvGrpSpPr/>
            <p:nvPr/>
          </p:nvGrpSpPr>
          <p:grpSpPr>
            <a:xfrm>
              <a:off x="553428" y="2530563"/>
              <a:ext cx="8423787" cy="215445"/>
              <a:chOff x="1027113" y="2045625"/>
              <a:chExt cx="8423787" cy="215445"/>
            </a:xfrm>
          </p:grpSpPr>
          <p:sp>
            <p:nvSpPr>
              <p:cNvPr id="73" name="직사각형 72">
                <a:extLst>
                  <a:ext uri="{FF2B5EF4-FFF2-40B4-BE49-F238E27FC236}">
                    <a16:creationId xmlns:a16="http://schemas.microsoft.com/office/drawing/2014/main" id="{048CA2F9-BBD6-489C-AEDB-D0EEDC4CDD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74" name="직사각형 73">
                <a:extLst>
                  <a:ext uri="{FF2B5EF4-FFF2-40B4-BE49-F238E27FC236}">
                    <a16:creationId xmlns:a16="http://schemas.microsoft.com/office/drawing/2014/main" id="{249E9472-44E5-437F-ABB2-37E6829C2C18}"/>
                  </a:ext>
                </a:extLst>
              </p:cNvPr>
              <p:cNvSpPr/>
              <p:nvPr/>
            </p:nvSpPr>
            <p:spPr>
              <a:xfrm>
                <a:off x="1179514" y="2045625"/>
                <a:ext cx="8271386"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Ubicación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72" name="직사각형 71">
              <a:extLst>
                <a:ext uri="{FF2B5EF4-FFF2-40B4-BE49-F238E27FC236}">
                  <a16:creationId xmlns:a16="http://schemas.microsoft.com/office/drawing/2014/main" id="{7417D9F3-EB56-4913-A62E-A83D4AEC34D8}"/>
                </a:ext>
              </a:extLst>
            </p:cNvPr>
            <p:cNvSpPr/>
            <p:nvPr/>
          </p:nvSpPr>
          <p:spPr>
            <a:xfrm>
              <a:off x="705828" y="2786855"/>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Generación y uso compartido de información de ubicación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2" name="그룹 51"/>
          <p:cNvGrpSpPr/>
          <p:nvPr/>
        </p:nvGrpSpPr>
        <p:grpSpPr>
          <a:xfrm>
            <a:off x="1273512" y="2412663"/>
            <a:ext cx="6588919" cy="430266"/>
            <a:chOff x="553428" y="3332477"/>
            <a:chExt cx="8785225" cy="573688"/>
          </a:xfrm>
        </p:grpSpPr>
        <p:grpSp>
          <p:nvGrpSpPr>
            <p:cNvPr id="67" name="그룹 66">
              <a:extLst>
                <a:ext uri="{FF2B5EF4-FFF2-40B4-BE49-F238E27FC236}">
                  <a16:creationId xmlns:a16="http://schemas.microsoft.com/office/drawing/2014/main" id="{37FA3012-F352-4CD4-A804-B74877AD65E8}"/>
                </a:ext>
              </a:extLst>
            </p:cNvPr>
            <p:cNvGrpSpPr/>
            <p:nvPr/>
          </p:nvGrpSpPr>
          <p:grpSpPr>
            <a:xfrm>
              <a:off x="553428" y="3332477"/>
              <a:ext cx="8423787" cy="215443"/>
              <a:chOff x="1027113" y="2045625"/>
              <a:chExt cx="8423787" cy="215443"/>
            </a:xfrm>
          </p:grpSpPr>
          <p:sp>
            <p:nvSpPr>
              <p:cNvPr id="69" name="직사각형 68">
                <a:extLst>
                  <a:ext uri="{FF2B5EF4-FFF2-40B4-BE49-F238E27FC236}">
                    <a16:creationId xmlns:a16="http://schemas.microsoft.com/office/drawing/2014/main" id="{90994048-3163-4EC4-AA25-FFF1D598E50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70" name="직사각형 69">
                <a:extLst>
                  <a:ext uri="{FF2B5EF4-FFF2-40B4-BE49-F238E27FC236}">
                    <a16:creationId xmlns:a16="http://schemas.microsoft.com/office/drawing/2014/main" id="{EAC9E47F-2BB2-4CE5-A795-099FD7E7ACB3}"/>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Gestión de grupos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8" name="직사각형 67">
              <a:extLst>
                <a:ext uri="{FF2B5EF4-FFF2-40B4-BE49-F238E27FC236}">
                  <a16:creationId xmlns:a16="http://schemas.microsoft.com/office/drawing/2014/main" id="{8695D2F2-7838-43BE-95D9-BD09BE0878C6}"/>
                </a:ext>
              </a:extLst>
            </p:cNvPr>
            <p:cNvSpPr/>
            <p:nvPr/>
          </p:nvSpPr>
          <p:spPr>
            <a:xfrm>
              <a:off x="705828" y="356070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Gestión de grupos en términos de recursos (datos, servicios), distribución y agregación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3" name="그룹 52"/>
          <p:cNvGrpSpPr/>
          <p:nvPr/>
        </p:nvGrpSpPr>
        <p:grpSpPr>
          <a:xfrm>
            <a:off x="1273512" y="2889962"/>
            <a:ext cx="6588919" cy="448185"/>
            <a:chOff x="553428" y="4134391"/>
            <a:chExt cx="8785225" cy="597579"/>
          </a:xfrm>
        </p:grpSpPr>
        <p:grpSp>
          <p:nvGrpSpPr>
            <p:cNvPr id="63" name="그룹 62">
              <a:extLst>
                <a:ext uri="{FF2B5EF4-FFF2-40B4-BE49-F238E27FC236}">
                  <a16:creationId xmlns:a16="http://schemas.microsoft.com/office/drawing/2014/main" id="{F20C2FFF-49D1-462E-B4A2-4B8286A88DEE}"/>
                </a:ext>
              </a:extLst>
            </p:cNvPr>
            <p:cNvGrpSpPr/>
            <p:nvPr/>
          </p:nvGrpSpPr>
          <p:grpSpPr>
            <a:xfrm>
              <a:off x="553428" y="4134391"/>
              <a:ext cx="8423787" cy="215443"/>
              <a:chOff x="1027113" y="2045625"/>
              <a:chExt cx="8423787" cy="215443"/>
            </a:xfrm>
          </p:grpSpPr>
          <p:sp>
            <p:nvSpPr>
              <p:cNvPr id="65" name="직사각형 64">
                <a:extLst>
                  <a:ext uri="{FF2B5EF4-FFF2-40B4-BE49-F238E27FC236}">
                    <a16:creationId xmlns:a16="http://schemas.microsoft.com/office/drawing/2014/main" id="{6379D849-5857-4C29-9427-D7498187E4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66" name="직사각형 65">
                <a:extLst>
                  <a:ext uri="{FF2B5EF4-FFF2-40B4-BE49-F238E27FC236}">
                    <a16:creationId xmlns:a16="http://schemas.microsoft.com/office/drawing/2014/main" id="{D6A3913E-1D21-4846-9B93-879774240C22}"/>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Suscripción/Notificación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4" name="직사각형 63">
              <a:extLst>
                <a:ext uri="{FF2B5EF4-FFF2-40B4-BE49-F238E27FC236}">
                  <a16:creationId xmlns:a16="http://schemas.microsoft.com/office/drawing/2014/main" id="{6412D730-9461-4556-B6F7-55F4BC770A7D}"/>
                </a:ext>
              </a:extLst>
            </p:cNvPr>
            <p:cNvSpPr/>
            <p:nvPr/>
          </p:nvSpPr>
          <p:spPr>
            <a:xfrm>
              <a:off x="705828" y="438650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Configuración de suscripción de recursos y notificación de eventos (como push)</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4" name="그룹 53"/>
          <p:cNvGrpSpPr/>
          <p:nvPr/>
        </p:nvGrpSpPr>
        <p:grpSpPr>
          <a:xfrm>
            <a:off x="1273512" y="3385177"/>
            <a:ext cx="6588919" cy="444382"/>
            <a:chOff x="553428" y="4936306"/>
            <a:chExt cx="8785225" cy="592510"/>
          </a:xfrm>
        </p:grpSpPr>
        <p:grpSp>
          <p:nvGrpSpPr>
            <p:cNvPr id="59" name="그룹 58">
              <a:extLst>
                <a:ext uri="{FF2B5EF4-FFF2-40B4-BE49-F238E27FC236}">
                  <a16:creationId xmlns:a16="http://schemas.microsoft.com/office/drawing/2014/main" id="{85CD253A-116A-40A3-BB3B-9B0AB1ECFC02}"/>
                </a:ext>
              </a:extLst>
            </p:cNvPr>
            <p:cNvGrpSpPr/>
            <p:nvPr/>
          </p:nvGrpSpPr>
          <p:grpSpPr>
            <a:xfrm>
              <a:off x="553428" y="4936306"/>
              <a:ext cx="8423787" cy="215445"/>
              <a:chOff x="1027113" y="2045625"/>
              <a:chExt cx="8423787" cy="215445"/>
            </a:xfrm>
          </p:grpSpPr>
          <p:sp>
            <p:nvSpPr>
              <p:cNvPr id="61" name="직사각형 60">
                <a:extLst>
                  <a:ext uri="{FF2B5EF4-FFF2-40B4-BE49-F238E27FC236}">
                    <a16:creationId xmlns:a16="http://schemas.microsoft.com/office/drawing/2014/main" id="{72C7C828-523A-4628-BF82-4B6E1C3E06E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62" name="직사각형 61">
                <a:extLst>
                  <a:ext uri="{FF2B5EF4-FFF2-40B4-BE49-F238E27FC236}">
                    <a16:creationId xmlns:a16="http://schemas.microsoft.com/office/drawing/2014/main" id="{A5F4137C-F800-44AE-BA5C-159B3AF0F1BF}"/>
                  </a:ext>
                </a:extLst>
              </p:cNvPr>
              <p:cNvSpPr/>
              <p:nvPr/>
            </p:nvSpPr>
            <p:spPr>
              <a:xfrm>
                <a:off x="1179514" y="2045625"/>
                <a:ext cx="8271386"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Seguridad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0" name="직사각형 59">
              <a:extLst>
                <a:ext uri="{FF2B5EF4-FFF2-40B4-BE49-F238E27FC236}">
                  <a16:creationId xmlns:a16="http://schemas.microsoft.com/office/drawing/2014/main" id="{49B80D0F-9932-4080-99D6-370EE51BF53C}"/>
                </a:ext>
              </a:extLst>
            </p:cNvPr>
            <p:cNvSpPr/>
            <p:nvPr/>
          </p:nvSpPr>
          <p:spPr>
            <a:xfrm>
              <a:off x="705828" y="5183354"/>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Aprovisionamiento, autenticación y autorización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50" name="직사각형 49">
            <a:extLst>
              <a:ext uri="{FF2B5EF4-FFF2-40B4-BE49-F238E27FC236}">
                <a16:creationId xmlns:a16="http://schemas.microsoft.com/office/drawing/2014/main" id="{64C2829B-46C0-4108-8ABC-F6F3AA684A6A}"/>
              </a:ext>
            </a:extLst>
          </p:cNvPr>
          <p:cNvSpPr/>
          <p:nvPr/>
        </p:nvSpPr>
        <p:spPr>
          <a:xfrm>
            <a:off x="1387812" y="1608191"/>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Descubrimiento de recursos dentro de un CSE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55" name="그룹 54">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57" name="직사각형 56">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8" name="직사각형 57">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Descubrimiento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56" name="직사각형 5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Lista de CSFs (cont.)</a:t>
            </a:r>
          </a:p>
        </p:txBody>
      </p:sp>
      <p:sp>
        <p:nvSpPr>
          <p:cNvPr id="4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7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9758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472717" y="2571750"/>
            <a:ext cx="5114691" cy="2117969"/>
            <a:chOff x="3704418" y="3233942"/>
            <a:chExt cx="6819590" cy="2823958"/>
          </a:xfrm>
        </p:grpSpPr>
        <p:sp>
          <p:nvSpPr>
            <p:cNvPr id="36" name="이등변 삼각형 35">
              <a:extLst>
                <a:ext uri="{FF2B5EF4-FFF2-40B4-BE49-F238E27FC236}">
                  <a16:creationId xmlns:a16="http://schemas.microsoft.com/office/drawing/2014/main" id="{68E83061-BFF8-4EC8-98AA-16A882C059D7}"/>
                </a:ext>
              </a:extLst>
            </p:cNvPr>
            <p:cNvSpPr/>
            <p:nvPr/>
          </p:nvSpPr>
          <p:spPr>
            <a:xfrm rot="1884485">
              <a:off x="5310078" y="4545568"/>
              <a:ext cx="155662" cy="557908"/>
            </a:xfrm>
            <a:prstGeom prst="triangle">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lstStyle/>
            <a:p>
              <a:pPr algn="ctr"/>
              <a:endParaRPr lang="ko-KR" altLang="en-US" sz="900" dirty="0">
                <a:solidFill>
                  <a:schemeClr val="bg1"/>
                </a:solidFill>
                <a:latin typeface="Arial" panose="020B0604020202020204" pitchFamily="34" charset="0"/>
                <a:ea typeface="Arial Unicode MS" panose="020B0600000101010101" charset="-127"/>
              </a:endParaRPr>
            </a:p>
          </p:txBody>
        </p:sp>
        <p:grpSp>
          <p:nvGrpSpPr>
            <p:cNvPr id="2" name="그룹 1"/>
            <p:cNvGrpSpPr/>
            <p:nvPr/>
          </p:nvGrpSpPr>
          <p:grpSpPr>
            <a:xfrm>
              <a:off x="3704418" y="3233942"/>
              <a:ext cx="6819590" cy="2823958"/>
              <a:chOff x="267467" y="3309919"/>
              <a:chExt cx="6819590" cy="2823958"/>
            </a:xfrm>
          </p:grpSpPr>
          <p:grpSp>
            <p:nvGrpSpPr>
              <p:cNvPr id="6" name="그룹 5"/>
              <p:cNvGrpSpPr/>
              <p:nvPr/>
            </p:nvGrpSpPr>
            <p:grpSpPr>
              <a:xfrm>
                <a:off x="1567174" y="3309919"/>
                <a:ext cx="2811028" cy="2823958"/>
                <a:chOff x="251520" y="2681614"/>
                <a:chExt cx="3026725" cy="3040646"/>
              </a:xfrm>
            </p:grpSpPr>
            <p:sp>
              <p:nvSpPr>
                <p:cNvPr id="7" name="직사각형 6"/>
                <p:cNvSpPr/>
                <p:nvPr/>
              </p:nvSpPr>
              <p:spPr bwMode="auto">
                <a:xfrm>
                  <a:off x="251520" y="2681614"/>
                  <a:ext cx="792089" cy="288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Hogar</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8" name="직사각형 7"/>
                <p:cNvSpPr/>
                <p:nvPr/>
              </p:nvSpPr>
              <p:spPr bwMode="auto">
                <a:xfrm>
                  <a:off x="843790" y="3083355"/>
                  <a:ext cx="792088" cy="288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Habitación1</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 name="직사각형 8"/>
                <p:cNvSpPr/>
                <p:nvPr/>
              </p:nvSpPr>
              <p:spPr bwMode="auto">
                <a:xfrm>
                  <a:off x="1444793" y="3601806"/>
                  <a:ext cx="792088" cy="288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Temp</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 name="직사각형 9"/>
                <p:cNvSpPr/>
                <p:nvPr/>
              </p:nvSpPr>
              <p:spPr bwMode="auto">
                <a:xfrm>
                  <a:off x="1444793" y="4120257"/>
                  <a:ext cx="792088" cy="288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Humedad</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1" name="직사각형 10"/>
                <p:cNvSpPr/>
                <p:nvPr/>
              </p:nvSpPr>
              <p:spPr bwMode="auto">
                <a:xfrm>
                  <a:off x="2008443" y="4638708"/>
                  <a:ext cx="947153" cy="288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2014-09-04</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2" name="직사각형 11"/>
                <p:cNvSpPr/>
                <p:nvPr/>
              </p:nvSpPr>
              <p:spPr bwMode="auto">
                <a:xfrm>
                  <a:off x="2630173" y="5434260"/>
                  <a:ext cx="648072" cy="288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11am</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3" name="꺾인 연결선 12"/>
                <p:cNvCxnSpPr>
                  <a:stCxn id="7" idx="2"/>
                  <a:endCxn id="8" idx="1"/>
                </p:cNvCxnSpPr>
                <p:nvPr/>
              </p:nvCxnSpPr>
              <p:spPr bwMode="auto">
                <a:xfrm rot="16200000" flipH="1">
                  <a:off x="616807" y="3000371"/>
                  <a:ext cx="257741" cy="196225"/>
                </a:xfrm>
                <a:prstGeom prst="bentConnector2">
                  <a:avLst/>
                </a:prstGeom>
                <a:noFill/>
                <a:ln w="9525" cap="flat" cmpd="sng" algn="ctr">
                  <a:solidFill>
                    <a:srgbClr val="000000"/>
                  </a:solidFill>
                  <a:prstDash val="solid"/>
                  <a:round/>
                  <a:headEnd type="none" w="med" len="med"/>
                  <a:tailEnd type="none" w="med" len="med"/>
                </a:ln>
                <a:effectLst/>
              </p:spPr>
            </p:cxnSp>
            <p:cxnSp>
              <p:nvCxnSpPr>
                <p:cNvPr id="14" name="꺾인 연결선 13"/>
                <p:cNvCxnSpPr>
                  <a:stCxn id="8" idx="2"/>
                  <a:endCxn id="9" idx="1"/>
                </p:cNvCxnSpPr>
                <p:nvPr/>
              </p:nvCxnSpPr>
              <p:spPr bwMode="auto">
                <a:xfrm rot="16200000" flipH="1">
                  <a:off x="1155088" y="3456100"/>
                  <a:ext cx="374451" cy="204959"/>
                </a:xfrm>
                <a:prstGeom prst="bentConnector2">
                  <a:avLst/>
                </a:prstGeom>
                <a:noFill/>
                <a:ln w="9525" cap="flat" cmpd="sng" algn="ctr">
                  <a:solidFill>
                    <a:srgbClr val="000000"/>
                  </a:solidFill>
                  <a:prstDash val="solid"/>
                  <a:round/>
                  <a:headEnd type="none" w="med" len="med"/>
                  <a:tailEnd type="none" w="med" len="med"/>
                </a:ln>
                <a:effectLst/>
              </p:spPr>
            </p:cxnSp>
            <p:cxnSp>
              <p:nvCxnSpPr>
                <p:cNvPr id="16" name="꺾인 연결선 15"/>
                <p:cNvCxnSpPr>
                  <a:stCxn id="8" idx="2"/>
                  <a:endCxn id="10" idx="1"/>
                </p:cNvCxnSpPr>
                <p:nvPr/>
              </p:nvCxnSpPr>
              <p:spPr bwMode="auto">
                <a:xfrm rot="16200000" flipH="1">
                  <a:off x="895862" y="3715326"/>
                  <a:ext cx="892902" cy="204959"/>
                </a:xfrm>
                <a:prstGeom prst="bentConnector2">
                  <a:avLst/>
                </a:prstGeom>
                <a:noFill/>
                <a:ln w="9525" cap="flat" cmpd="sng" algn="ctr">
                  <a:solidFill>
                    <a:srgbClr val="000000"/>
                  </a:solidFill>
                  <a:prstDash val="solid"/>
                  <a:round/>
                  <a:headEnd type="none" w="med" len="med"/>
                  <a:tailEnd type="none" w="med" len="med"/>
                </a:ln>
                <a:effectLst/>
              </p:spPr>
            </p:cxnSp>
            <p:cxnSp>
              <p:nvCxnSpPr>
                <p:cNvPr id="17" name="꺾인 연결선 16"/>
                <p:cNvCxnSpPr>
                  <a:cxnSpLocks/>
                  <a:stCxn id="10" idx="2"/>
                  <a:endCxn id="11" idx="1"/>
                </p:cNvCxnSpPr>
                <p:nvPr/>
              </p:nvCxnSpPr>
              <p:spPr bwMode="auto">
                <a:xfrm rot="16200000" flipH="1">
                  <a:off x="1737414" y="4511679"/>
                  <a:ext cx="374451" cy="167605"/>
                </a:xfrm>
                <a:prstGeom prst="bentConnector2">
                  <a:avLst/>
                </a:prstGeom>
                <a:noFill/>
                <a:ln w="9525" cap="flat" cmpd="sng" algn="ctr">
                  <a:solidFill>
                    <a:srgbClr val="000000"/>
                  </a:solidFill>
                  <a:prstDash val="solid"/>
                  <a:round/>
                  <a:headEnd type="none" w="med" len="med"/>
                  <a:tailEnd type="none" w="med" len="med"/>
                </a:ln>
                <a:effectLst/>
              </p:spPr>
            </p:cxnSp>
            <p:cxnSp>
              <p:nvCxnSpPr>
                <p:cNvPr id="18" name="꺾인 연결선 17"/>
                <p:cNvCxnSpPr>
                  <a:cxnSpLocks/>
                  <a:stCxn id="11" idx="2"/>
                  <a:endCxn id="12" idx="1"/>
                </p:cNvCxnSpPr>
                <p:nvPr/>
              </p:nvCxnSpPr>
              <p:spPr bwMode="auto">
                <a:xfrm rot="16200000" flipH="1">
                  <a:off x="2230320" y="5178407"/>
                  <a:ext cx="651552" cy="148153"/>
                </a:xfrm>
                <a:prstGeom prst="bentConnector2">
                  <a:avLst/>
                </a:prstGeom>
                <a:noFill/>
                <a:ln w="9525" cap="flat" cmpd="sng" algn="ctr">
                  <a:solidFill>
                    <a:srgbClr val="000000"/>
                  </a:solidFill>
                  <a:prstDash val="solid"/>
                  <a:round/>
                  <a:headEnd type="none" w="med" len="med"/>
                  <a:tailEnd type="none" w="med" len="med"/>
                </a:ln>
                <a:effectLst/>
              </p:spPr>
            </p:cxnSp>
          </p:grpSp>
          <p:sp>
            <p:nvSpPr>
              <p:cNvPr id="19" name="TextBox 18"/>
              <p:cNvSpPr txBox="1"/>
              <p:nvPr/>
            </p:nvSpPr>
            <p:spPr>
              <a:xfrm>
                <a:off x="4113250" y="4962599"/>
                <a:ext cx="2973807" cy="608116"/>
              </a:xfrm>
              <a:prstGeom prst="rect">
                <a:avLst/>
              </a:prstGeom>
              <a:noFill/>
            </p:spPr>
            <p:txBody>
              <a:bodyPr wrap="square" rtlCol="0">
                <a:spAutoFit/>
              </a:bodyPr>
              <a:lstStyle>
                <a:defPPr>
                  <a:defRPr lang="ko-KR"/>
                </a:defPPr>
                <a:lvl1pPr latinLnBrk="0">
                  <a:defRPr sz="1050" kern="0">
                    <a:solidFill>
                      <a:srgbClr val="000000"/>
                    </a:solidFill>
                    <a:latin typeface="SamsungOne 400" panose="020B0503030303020204" pitchFamily="34" charset="0"/>
                    <a:ea typeface="SamsungOne 400" panose="020B0503030303020204" pitchFamily="34" charset="0"/>
                  </a:defRPr>
                </a:lvl1pPr>
              </a:lstStyle>
              <a:p>
                <a:r>
                  <a:rPr lang="en-US" altLang="ko-KR" sz="788" dirty="0" err="1">
                    <a:latin typeface="Arial" panose="020B0604020202020204" pitchFamily="34" charset="0"/>
                  </a:rPr>
                  <a:t>Dirección</a:t>
                </a:r>
                <a:r>
                  <a:rPr lang="en-US" altLang="ko-KR" sz="788" dirty="0">
                    <a:latin typeface="Arial" panose="020B0604020202020204" pitchFamily="34" charset="0"/>
                  </a:rPr>
                  <a:t> </a:t>
                </a:r>
                <a:r>
                  <a:rPr lang="en-US" altLang="ko-KR" sz="788" dirty="0" err="1">
                    <a:latin typeface="Arial" panose="020B0604020202020204" pitchFamily="34" charset="0"/>
                  </a:rPr>
                  <a:t>estructurada</a:t>
                </a:r>
                <a:br>
                  <a:rPr lang="en-US" altLang="ko-KR" sz="788" dirty="0">
                    <a:latin typeface="Arial" panose="020B0604020202020204" pitchFamily="34" charset="0"/>
                  </a:rPr>
                </a:br>
                <a:r>
                  <a:rPr lang="en-US" altLang="ko-KR" sz="788" dirty="0">
                    <a:latin typeface="Arial" panose="020B0604020202020204" pitchFamily="34" charset="0"/>
                  </a:rPr>
                  <a:t>→ Hogar/Habitación1/</a:t>
                </a:r>
                <a:r>
                  <a:rPr lang="en-US" altLang="ko-KR" sz="788" dirty="0" err="1">
                    <a:latin typeface="Arial" panose="020B0604020202020204" pitchFamily="34" charset="0"/>
                  </a:rPr>
                  <a:t>Humedad</a:t>
                </a:r>
                <a:r>
                  <a:rPr lang="en-US" altLang="ko-KR" sz="788" dirty="0">
                    <a:latin typeface="Arial" panose="020B0604020202020204" pitchFamily="34" charset="0"/>
                  </a:rPr>
                  <a:t>/2014-09-04</a:t>
                </a:r>
              </a:p>
              <a:p>
                <a:r>
                  <a:rPr lang="en-US" altLang="ko-KR" sz="788" dirty="0" err="1">
                    <a:latin typeface="Arial" panose="020B0604020202020204" pitchFamily="34" charset="0"/>
                  </a:rPr>
                  <a:t>Dirección</a:t>
                </a:r>
                <a:r>
                  <a:rPr lang="en-US" altLang="ko-KR" sz="788" dirty="0">
                    <a:latin typeface="Arial" panose="020B0604020202020204" pitchFamily="34" charset="0"/>
                  </a:rPr>
                  <a:t> no </a:t>
                </a:r>
                <a:r>
                  <a:rPr lang="en-US" altLang="ko-KR" sz="788" dirty="0" err="1">
                    <a:latin typeface="Arial" panose="020B0604020202020204" pitchFamily="34" charset="0"/>
                  </a:rPr>
                  <a:t>estructurada</a:t>
                </a:r>
                <a:r>
                  <a:rPr lang="en-US" altLang="ko-KR" sz="788" dirty="0">
                    <a:latin typeface="Arial" panose="020B0604020202020204" pitchFamily="34" charset="0"/>
                  </a:rPr>
                  <a:t>→</a:t>
                </a:r>
                <a:r>
                  <a:rPr lang="en-US" altLang="ko-KR" sz="788" dirty="0">
                    <a:latin typeface="Arial" panose="020B0604020202020204" pitchFamily="34" charset="0"/>
                    <a:sym typeface="Wingdings" panose="05000000000000000000" pitchFamily="2" charset="2"/>
                  </a:rPr>
                  <a:t> cont3x39d</a:t>
                </a:r>
                <a:endParaRPr lang="ko-KR" altLang="en-US" sz="788" dirty="0">
                  <a:latin typeface="Arial" panose="020B0604020202020204" pitchFamily="34" charset="0"/>
                </a:endParaRPr>
              </a:p>
            </p:txBody>
          </p:sp>
          <p:sp>
            <p:nvSpPr>
              <p:cNvPr id="20" name="사각형 설명선 19"/>
              <p:cNvSpPr/>
              <p:nvPr/>
            </p:nvSpPr>
            <p:spPr>
              <a:xfrm>
                <a:off x="267467" y="5036861"/>
                <a:ext cx="2474819" cy="1022960"/>
              </a:xfrm>
              <a:prstGeom prst="wedgeRectCallout">
                <a:avLst>
                  <a:gd name="adj1" fmla="val 6772"/>
                  <a:gd name="adj2" fmla="val -40825"/>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67500" tIns="35100" rIns="67500" bIns="35100" rtlCol="0" anchor="ctr"/>
              <a:lstStyle/>
              <a:p>
                <a:r>
                  <a:rPr lang="en-US" altLang="ko-KR" sz="900" dirty="0">
                    <a:solidFill>
                      <a:schemeClr val="bg1"/>
                    </a:solidFill>
                    <a:latin typeface="Arial" panose="020B0604020202020204" pitchFamily="34" charset="0"/>
                    <a:ea typeface="SamsungOne 700" panose="020B0803030303020204" pitchFamily="34" charset="0"/>
                  </a:rPr>
                  <a:t>a: Hogar/Habitación1/</a:t>
                </a:r>
                <a:r>
                  <a:rPr lang="en-US" altLang="ko-KR" sz="900" dirty="0" err="1">
                    <a:solidFill>
                      <a:schemeClr val="bg1"/>
                    </a:solidFill>
                    <a:latin typeface="Arial" panose="020B0604020202020204" pitchFamily="34" charset="0"/>
                    <a:ea typeface="SamsungOne 700" panose="020B0803030303020204" pitchFamily="34" charset="0"/>
                  </a:rPr>
                  <a:t>Humedad</a:t>
                </a:r>
                <a:r>
                  <a:rPr lang="en-US" altLang="ko-KR" sz="900" dirty="0">
                    <a:solidFill>
                      <a:schemeClr val="bg1"/>
                    </a:solidFill>
                    <a:latin typeface="Arial" panose="020B0604020202020204" pitchFamily="34" charset="0"/>
                    <a:ea typeface="SamsungOne 700" panose="020B0803030303020204" pitchFamily="34" charset="0"/>
                  </a:rPr>
                  <a:t>
op: </a:t>
                </a:r>
                <a:r>
                  <a:rPr lang="en-US" altLang="ko-KR" sz="900" dirty="0" err="1">
                    <a:solidFill>
                      <a:schemeClr val="bg1"/>
                    </a:solidFill>
                    <a:latin typeface="Arial" panose="020B0604020202020204" pitchFamily="34" charset="0"/>
                    <a:ea typeface="SamsungOne 700" panose="020B0803030303020204" pitchFamily="34" charset="0"/>
                  </a:rPr>
                  <a:t>Recuperar</a:t>
                </a:r>
                <a:r>
                  <a:rPr lang="en-US" altLang="ko-KR" sz="900" dirty="0">
                    <a:solidFill>
                      <a:schemeClr val="bg1"/>
                    </a:solidFill>
                    <a:latin typeface="Arial" panose="020B0604020202020204" pitchFamily="34" charset="0"/>
                    <a:ea typeface="SamsungOne 700" panose="020B0803030303020204" pitchFamily="34" charset="0"/>
                  </a:rPr>
                  <a:t>
Fc: 
  {</a:t>
                </a:r>
                <a:r>
                  <a:rPr lang="en-US" altLang="ko-KR" sz="900" dirty="0" err="1">
                    <a:solidFill>
                      <a:schemeClr val="bg1"/>
                    </a:solidFill>
                    <a:latin typeface="Arial" panose="020B0604020202020204" pitchFamily="34" charset="0"/>
                    <a:ea typeface="SamsungOne 700" panose="020B0803030303020204" pitchFamily="34" charset="0"/>
                  </a:rPr>
                  <a:t>filterUsage</a:t>
                </a:r>
                <a:r>
                  <a:rPr lang="en-US" altLang="ko-KR" sz="900" dirty="0">
                    <a:solidFill>
                      <a:schemeClr val="bg1"/>
                    </a:solidFill>
                    <a:latin typeface="Arial" panose="020B0604020202020204" pitchFamily="34" charset="0"/>
                    <a:ea typeface="SamsungOne 700" panose="020B0803030303020204" pitchFamily="34" charset="0"/>
                  </a:rPr>
                  <a:t> = </a:t>
                </a:r>
                <a:r>
                  <a:rPr lang="en-US" altLang="ko-KR" sz="900" dirty="0" err="1">
                    <a:solidFill>
                      <a:schemeClr val="bg1"/>
                    </a:solidFill>
                    <a:latin typeface="Arial" panose="020B0604020202020204" pitchFamily="34" charset="0"/>
                    <a:ea typeface="SamsungOne 700" panose="020B0803030303020204" pitchFamily="34" charset="0"/>
                  </a:rPr>
                  <a:t>descubrimiento</a:t>
                </a:r>
                <a:r>
                  <a:rPr lang="en-US" altLang="ko-KR" sz="900" dirty="0">
                    <a:solidFill>
                      <a:schemeClr val="bg1"/>
                    </a:solidFill>
                    <a:latin typeface="Arial" panose="020B0604020202020204" pitchFamily="34" charset="0"/>
                    <a:ea typeface="SamsungOne 700" panose="020B0803030303020204" pitchFamily="34" charset="0"/>
                  </a:rPr>
                  <a:t>}
  DRT: </a:t>
                </a:r>
                <a:r>
                  <a:rPr lang="en-US" altLang="ko-KR" sz="900" dirty="0" err="1">
                    <a:solidFill>
                      <a:schemeClr val="bg1"/>
                    </a:solidFill>
                    <a:latin typeface="Arial" panose="020B0604020202020204" pitchFamily="34" charset="0"/>
                    <a:ea typeface="SamsungOne 700" panose="020B0803030303020204" pitchFamily="34" charset="0"/>
                  </a:rPr>
                  <a:t>jerárquico</a:t>
                </a:r>
                <a:endParaRPr lang="en-US" altLang="ko-KR" sz="900" dirty="0">
                  <a:solidFill>
                    <a:schemeClr val="bg1"/>
                  </a:solidFill>
                  <a:latin typeface="Arial" panose="020B0604020202020204" pitchFamily="34" charset="0"/>
                  <a:ea typeface="SamsungOne 700" panose="020B0803030303020204" pitchFamily="34" charset="0"/>
                </a:endParaRPr>
              </a:p>
            </p:txBody>
          </p:sp>
          <p:cxnSp>
            <p:nvCxnSpPr>
              <p:cNvPr id="21" name="직선 화살표 연결선 20"/>
              <p:cNvCxnSpPr>
                <a:endCxn id="10" idx="1"/>
              </p:cNvCxnSpPr>
              <p:nvPr/>
            </p:nvCxnSpPr>
            <p:spPr>
              <a:xfrm>
                <a:off x="768172" y="4298271"/>
                <a:ext cx="1907237" cy="481504"/>
              </a:xfrm>
              <a:prstGeom prst="straightConnector1">
                <a:avLst/>
              </a:prstGeom>
              <a:noFill/>
              <a:ln w="9525" cap="flat" cmpd="sng" algn="ctr">
                <a:solidFill>
                  <a:srgbClr val="193EB0"/>
                </a:solidFill>
                <a:prstDash val="solid"/>
                <a:tailEnd type="triangle"/>
              </a:ln>
              <a:effectLst/>
            </p:spPr>
          </p:cxnSp>
        </p:grpSp>
      </p:grpSp>
      <p:grpSp>
        <p:nvGrpSpPr>
          <p:cNvPr id="31" name="그룹 30">
            <a:extLst>
              <a:ext uri="{FF2B5EF4-FFF2-40B4-BE49-F238E27FC236}">
                <a16:creationId xmlns:a16="http://schemas.microsoft.com/office/drawing/2014/main" id="{AD042173-EEFF-4E39-A405-31CE6958EE60}"/>
              </a:ext>
            </a:extLst>
          </p:cNvPr>
          <p:cNvGrpSpPr/>
          <p:nvPr/>
        </p:nvGrpSpPr>
        <p:grpSpPr>
          <a:xfrm>
            <a:off x="1277542" y="1932606"/>
            <a:ext cx="6317840" cy="655024"/>
            <a:chOff x="558800" y="2232686"/>
            <a:chExt cx="8423787" cy="873365"/>
          </a:xfrm>
        </p:grpSpPr>
        <p:grpSp>
          <p:nvGrpSpPr>
            <p:cNvPr id="32" name="그룹 31">
              <a:extLst>
                <a:ext uri="{FF2B5EF4-FFF2-40B4-BE49-F238E27FC236}">
                  <a16:creationId xmlns:a16="http://schemas.microsoft.com/office/drawing/2014/main" id="{173AB305-CFD0-4BF3-9280-AB295032D9A8}"/>
                </a:ext>
              </a:extLst>
            </p:cNvPr>
            <p:cNvGrpSpPr/>
            <p:nvPr/>
          </p:nvGrpSpPr>
          <p:grpSpPr>
            <a:xfrm>
              <a:off x="558800" y="2232686"/>
              <a:ext cx="8423787" cy="215443"/>
              <a:chOff x="1027113" y="2045625"/>
              <a:chExt cx="8423787" cy="215443"/>
            </a:xfrm>
          </p:grpSpPr>
          <p:sp>
            <p:nvSpPr>
              <p:cNvPr id="34" name="직사각형 33">
                <a:extLst>
                  <a:ext uri="{FF2B5EF4-FFF2-40B4-BE49-F238E27FC236}">
                    <a16:creationId xmlns:a16="http://schemas.microsoft.com/office/drawing/2014/main" id="{ED296064-FA9F-45CB-8D47-3B0CBD1B1D4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140253CC-2610-4E69-969E-3E97FB1D644F}"/>
                  </a:ext>
                </a:extLst>
              </p:cNvPr>
              <p:cNvSpPr/>
              <p:nvPr/>
            </p:nvSpPr>
            <p:spPr>
              <a:xfrm>
                <a:off x="1179514" y="2045625"/>
                <a:ext cx="8271386"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Alcance del descubrimiento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3" name="직사각형 32">
              <a:extLst>
                <a:ext uri="{FF2B5EF4-FFF2-40B4-BE49-F238E27FC236}">
                  <a16:creationId xmlns:a16="http://schemas.microsoft.com/office/drawing/2014/main" id="{D859CF63-42E0-4DC6-BD17-042DFDAC0388}"/>
                </a:ext>
              </a:extLst>
            </p:cNvPr>
            <p:cNvSpPr/>
            <p:nvPr/>
          </p:nvSpPr>
          <p:spPr>
            <a:xfrm>
              <a:off x="711200" y="2490432"/>
              <a:ext cx="5273963" cy="61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Sub(</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hijo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descendiente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no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incluye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resultado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p:txBody>
        </p:sp>
      </p:grpSp>
      <p:sp>
        <p:nvSpPr>
          <p:cNvPr id="40" name="직사각형 39">
            <a:extLst>
              <a:ext uri="{FF2B5EF4-FFF2-40B4-BE49-F238E27FC236}">
                <a16:creationId xmlns:a16="http://schemas.microsoft.com/office/drawing/2014/main" id="{64C2829B-46C0-4108-8ABC-F6F3AA684A6A}"/>
              </a:ext>
            </a:extLst>
          </p:cNvPr>
          <p:cNvSpPr/>
          <p:nvPr/>
        </p:nvSpPr>
        <p:spPr>
          <a:xfrm>
            <a:off x="1387812" y="1608191"/>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Indica si el resultado contiene direcciones estructuradas o no estructuradas.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41" name="그룹 40">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42" name="직사각형 41">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3" name="직사각형 42">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Parámetro de tipo de resultado de detección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4" name="직사각형 4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Descubrimiento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4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9471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C84475FD-13AE-48AF-9E29-0255E610B5F1}"/>
              </a:ext>
            </a:extLst>
          </p:cNvPr>
          <p:cNvGrpSpPr/>
          <p:nvPr/>
        </p:nvGrpSpPr>
        <p:grpSpPr>
          <a:xfrm>
            <a:off x="1415196" y="2755776"/>
            <a:ext cx="6447235" cy="1719084"/>
            <a:chOff x="711200" y="3811357"/>
            <a:chExt cx="8840452" cy="2429466"/>
          </a:xfrm>
        </p:grpSpPr>
        <p:sp>
          <p:nvSpPr>
            <p:cNvPr id="63" name="직사각형 6"/>
            <p:cNvSpPr>
              <a:spLocks noChangeArrowheads="1"/>
            </p:cNvSpPr>
            <p:nvPr/>
          </p:nvSpPr>
          <p:spPr bwMode="auto">
            <a:xfrm>
              <a:off x="711200" y="3811357"/>
              <a:ext cx="864555" cy="3338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Originador</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64" name="직사각형 8"/>
            <p:cNvSpPr>
              <a:spLocks noChangeArrowheads="1"/>
            </p:cNvSpPr>
            <p:nvPr/>
          </p:nvSpPr>
          <p:spPr bwMode="auto">
            <a:xfrm>
              <a:off x="2188529" y="3811357"/>
              <a:ext cx="864555" cy="3338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Receptor</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65" name="직선 연결선 10"/>
            <p:cNvCxnSpPr>
              <a:cxnSpLocks noChangeShapeType="1"/>
              <a:stCxn id="63" idx="2"/>
            </p:cNvCxnSpPr>
            <p:nvPr/>
          </p:nvCxnSpPr>
          <p:spPr bwMode="auto">
            <a:xfrm>
              <a:off x="1143476" y="4145233"/>
              <a:ext cx="0" cy="1404000"/>
            </a:xfrm>
            <a:prstGeom prst="line">
              <a:avLst/>
            </a:prstGeom>
            <a:noFill/>
            <a:ln w="9525" algn="ctr">
              <a:solidFill>
                <a:sysClr val="windowText" lastClr="000000"/>
              </a:solidFill>
              <a:round/>
              <a:headEnd/>
              <a:tailEnd/>
            </a:ln>
            <a:extLst>
              <a:ext uri="{909E8E84-426E-40DD-AFC4-6F175D3DCCD1}">
                <a14:hiddenFill xmlns:a14="http://schemas.microsoft.com/office/drawing/2010/main">
                  <a:noFill/>
                </a14:hiddenFill>
              </a:ext>
            </a:extLst>
          </p:spPr>
        </p:cxnSp>
        <p:cxnSp>
          <p:nvCxnSpPr>
            <p:cNvPr id="66" name="직선 연결선 65"/>
            <p:cNvCxnSpPr>
              <a:cxnSpLocks noChangeShapeType="1"/>
              <a:stCxn id="64" idx="2"/>
            </p:cNvCxnSpPr>
            <p:nvPr/>
          </p:nvCxnSpPr>
          <p:spPr bwMode="auto">
            <a:xfrm>
              <a:off x="2620806" y="4145233"/>
              <a:ext cx="0" cy="1404000"/>
            </a:xfrm>
            <a:prstGeom prst="line">
              <a:avLst/>
            </a:prstGeom>
            <a:noFill/>
            <a:ln w="9525" algn="ctr">
              <a:solidFill>
                <a:sysClr val="windowText" lastClr="000000"/>
              </a:solidFill>
              <a:round/>
              <a:headEnd/>
              <a:tailEnd/>
            </a:ln>
            <a:extLst>
              <a:ext uri="{909E8E84-426E-40DD-AFC4-6F175D3DCCD1}">
                <a14:hiddenFill xmlns:a14="http://schemas.microsoft.com/office/drawing/2010/main">
                  <a:noFill/>
                </a14:hiddenFill>
              </a:ext>
            </a:extLst>
          </p:spPr>
        </p:cxnSp>
        <p:sp>
          <p:nvSpPr>
            <p:cNvPr id="67" name="직사각형 8"/>
            <p:cNvSpPr>
              <a:spLocks noChangeArrowheads="1"/>
            </p:cNvSpPr>
            <p:nvPr/>
          </p:nvSpPr>
          <p:spPr bwMode="auto">
            <a:xfrm>
              <a:off x="2122091" y="4675452"/>
              <a:ext cx="997430" cy="45763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Gestión</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 de </a:t>
              </a:r>
            </a:p>
            <a:p>
              <a:pPr algn="ct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solicitudes</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68" name="직선 화살표 연결선 67"/>
            <p:cNvCxnSpPr/>
            <p:nvPr/>
          </p:nvCxnSpPr>
          <p:spPr bwMode="auto">
            <a:xfrm>
              <a:off x="1143477" y="4486411"/>
              <a:ext cx="1477329" cy="0"/>
            </a:xfrm>
            <a:prstGeom prst="straightConnector1">
              <a:avLst/>
            </a:prstGeom>
            <a:noFill/>
            <a:ln w="9525" cap="flat" cmpd="sng" algn="ctr">
              <a:solidFill>
                <a:sysClr val="windowText" lastClr="000000"/>
              </a:solidFill>
              <a:prstDash val="solid"/>
              <a:round/>
              <a:headEnd type="none" w="med" len="med"/>
              <a:tailEnd type="stealth"/>
            </a:ln>
            <a:effectLst/>
          </p:spPr>
        </p:cxnSp>
        <p:cxnSp>
          <p:nvCxnSpPr>
            <p:cNvPr id="69" name="직선 화살표 연결선 68"/>
            <p:cNvCxnSpPr/>
            <p:nvPr/>
          </p:nvCxnSpPr>
          <p:spPr bwMode="auto">
            <a:xfrm flipH="1">
              <a:off x="1143476" y="5323524"/>
              <a:ext cx="1477330" cy="0"/>
            </a:xfrm>
            <a:prstGeom prst="straightConnector1">
              <a:avLst/>
            </a:prstGeom>
            <a:noFill/>
            <a:ln w="9525" cap="flat" cmpd="sng" algn="ctr">
              <a:solidFill>
                <a:sysClr val="windowText" lastClr="000000"/>
              </a:solidFill>
              <a:prstDash val="solid"/>
              <a:round/>
              <a:headEnd type="none" w="med" len="med"/>
              <a:tailEnd type="stealth"/>
            </a:ln>
            <a:effectLst/>
          </p:spPr>
        </p:cxnSp>
        <p:sp>
          <p:nvSpPr>
            <p:cNvPr id="70" name="직사각형 69"/>
            <p:cNvSpPr/>
            <p:nvPr/>
          </p:nvSpPr>
          <p:spPr>
            <a:xfrm>
              <a:off x="1503859" y="4241816"/>
              <a:ext cx="756565" cy="309909"/>
            </a:xfrm>
            <a:prstGeom prst="rect">
              <a:avLst/>
            </a:prstGeom>
          </p:spPr>
          <p:txBody>
            <a:bodyPr wrap="none">
              <a:spAutoFit/>
            </a:bodyPr>
            <a:lstStyle/>
            <a:p>
              <a:pPr algn="ctr">
                <a:defRPr/>
              </a:pP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petición</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71" name="직사각형 70"/>
            <p:cNvSpPr/>
            <p:nvPr/>
          </p:nvSpPr>
          <p:spPr>
            <a:xfrm>
              <a:off x="1435719" y="5077858"/>
              <a:ext cx="892844" cy="309909"/>
            </a:xfrm>
            <a:prstGeom prst="rect">
              <a:avLst/>
            </a:prstGeom>
          </p:spPr>
          <p:txBody>
            <a:bodyPr wrap="none">
              <a:spAutoFit/>
            </a:bodyPr>
            <a:lstStyle/>
            <a:p>
              <a:pPr algn="ctr">
                <a:defRPr/>
              </a:pPr>
              <a:r>
                <a:rPr lang="en-US" altLang="ko-KR" sz="825">
                  <a:solidFill>
                    <a:prstClr val="black">
                      <a:lumMod val="75000"/>
                      <a:lumOff val="25000"/>
                    </a:prstClr>
                  </a:solidFill>
                  <a:latin typeface="Arial" panose="020B0604020202020204" pitchFamily="34" charset="0"/>
                  <a:ea typeface="SamsungOne 700" panose="020B0803030303020204" pitchFamily="34" charset="0"/>
                </a:rPr>
                <a:t>respuesta</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72" name="직사각형 71"/>
            <p:cNvSpPr/>
            <p:nvPr/>
          </p:nvSpPr>
          <p:spPr>
            <a:xfrm>
              <a:off x="1377003" y="5930914"/>
              <a:ext cx="1040112" cy="309909"/>
            </a:xfrm>
            <a:prstGeom prst="rect">
              <a:avLst/>
            </a:prstGeom>
          </p:spPr>
          <p:txBody>
            <a:bodyPr wrap="none">
              <a:spAutoFit/>
            </a:bodyPr>
            <a:lstStyle/>
            <a:p>
              <a:pPr algn="ctr">
                <a:defRPr/>
              </a:pP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&lt; </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Bloqueo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 &gt;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73" name="직사각형 6"/>
            <p:cNvSpPr>
              <a:spLocks noChangeArrowheads="1"/>
            </p:cNvSpPr>
            <p:nvPr/>
          </p:nvSpPr>
          <p:spPr bwMode="auto">
            <a:xfrm>
              <a:off x="3167885" y="3811357"/>
              <a:ext cx="864555" cy="3338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Originador</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74" name="직사각형 8"/>
            <p:cNvSpPr>
              <a:spLocks noChangeArrowheads="1"/>
            </p:cNvSpPr>
            <p:nvPr/>
          </p:nvSpPr>
          <p:spPr bwMode="auto">
            <a:xfrm>
              <a:off x="5004795" y="3811357"/>
              <a:ext cx="864555" cy="3338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Receptor</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75" name="직선 연결선 10"/>
            <p:cNvCxnSpPr>
              <a:cxnSpLocks noChangeShapeType="1"/>
              <a:stCxn id="73" idx="2"/>
            </p:cNvCxnSpPr>
            <p:nvPr/>
          </p:nvCxnSpPr>
          <p:spPr bwMode="auto">
            <a:xfrm flipH="1">
              <a:off x="3600162" y="4145234"/>
              <a:ext cx="1" cy="1610339"/>
            </a:xfrm>
            <a:prstGeom prst="line">
              <a:avLst/>
            </a:prstGeom>
            <a:noFill/>
            <a:ln w="9525" algn="ctr">
              <a:solidFill>
                <a:sysClr val="windowText" lastClr="000000"/>
              </a:solidFill>
              <a:round/>
              <a:headEnd/>
              <a:tailEnd/>
            </a:ln>
            <a:extLst>
              <a:ext uri="{909E8E84-426E-40DD-AFC4-6F175D3DCCD1}">
                <a14:hiddenFill xmlns:a14="http://schemas.microsoft.com/office/drawing/2010/main">
                  <a:noFill/>
                </a14:hiddenFill>
              </a:ext>
            </a:extLst>
          </p:spPr>
        </p:cxnSp>
        <p:cxnSp>
          <p:nvCxnSpPr>
            <p:cNvPr id="76" name="직선 연결선 75"/>
            <p:cNvCxnSpPr>
              <a:cxnSpLocks noChangeShapeType="1"/>
              <a:stCxn id="74" idx="2"/>
            </p:cNvCxnSpPr>
            <p:nvPr/>
          </p:nvCxnSpPr>
          <p:spPr bwMode="auto">
            <a:xfrm>
              <a:off x="5437072" y="4145234"/>
              <a:ext cx="0" cy="1610339"/>
            </a:xfrm>
            <a:prstGeom prst="line">
              <a:avLst/>
            </a:prstGeom>
            <a:noFill/>
            <a:ln w="9525" algn="ctr">
              <a:solidFill>
                <a:sysClr val="windowText" lastClr="000000"/>
              </a:solidFill>
              <a:round/>
              <a:headEnd/>
              <a:tailEnd/>
            </a:ln>
            <a:extLst>
              <a:ext uri="{909E8E84-426E-40DD-AFC4-6F175D3DCCD1}">
                <a14:hiddenFill xmlns:a14="http://schemas.microsoft.com/office/drawing/2010/main">
                  <a:noFill/>
                </a14:hiddenFill>
              </a:ext>
            </a:extLst>
          </p:spPr>
        </p:cxnSp>
        <p:sp>
          <p:nvSpPr>
            <p:cNvPr id="77" name="직사각형 8"/>
            <p:cNvSpPr>
              <a:spLocks noChangeArrowheads="1"/>
            </p:cNvSpPr>
            <p:nvPr/>
          </p:nvSpPr>
          <p:spPr bwMode="auto">
            <a:xfrm>
              <a:off x="4637737" y="4944626"/>
              <a:ext cx="1395394" cy="264526"/>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750">
                  <a:solidFill>
                    <a:prstClr val="black">
                      <a:lumMod val="75000"/>
                      <a:lumOff val="25000"/>
                    </a:prstClr>
                  </a:solidFill>
                  <a:latin typeface="Arial" panose="020B0604020202020204" pitchFamily="34" charset="0"/>
                  <a:ea typeface="SamsungOne 700" panose="020B0803030303020204" pitchFamily="34" charset="0"/>
                </a:rPr>
                <a:t>Gestión de solicitudes</a:t>
              </a:r>
              <a:endParaRPr lang="ko-KR" altLang="en-US" sz="750"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78" name="직선 화살표 연결선 77"/>
            <p:cNvCxnSpPr/>
            <p:nvPr/>
          </p:nvCxnSpPr>
          <p:spPr bwMode="auto">
            <a:xfrm>
              <a:off x="3604435" y="4486411"/>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cxnSp>
          <p:nvCxnSpPr>
            <p:cNvPr id="79" name="직선 화살표 연결선 78"/>
            <p:cNvCxnSpPr/>
            <p:nvPr/>
          </p:nvCxnSpPr>
          <p:spPr bwMode="auto">
            <a:xfrm flipH="1">
              <a:off x="3604436" y="4777102"/>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sp>
          <p:nvSpPr>
            <p:cNvPr id="80" name="직사각형 79"/>
            <p:cNvSpPr/>
            <p:nvPr/>
          </p:nvSpPr>
          <p:spPr>
            <a:xfrm>
              <a:off x="4142472" y="4241816"/>
              <a:ext cx="756565" cy="309909"/>
            </a:xfrm>
            <a:prstGeom prst="rect">
              <a:avLst/>
            </a:prstGeom>
          </p:spPr>
          <p:txBody>
            <a:bodyPr wrap="none">
              <a:spAutoFit/>
            </a:bodyPr>
            <a:lstStyle/>
            <a:p>
              <a:pPr algn="ctr">
                <a:defRPr/>
              </a:pP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petición</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81" name="직사각형 80"/>
            <p:cNvSpPr/>
            <p:nvPr/>
          </p:nvSpPr>
          <p:spPr>
            <a:xfrm>
              <a:off x="3876509" y="4531436"/>
              <a:ext cx="1288491" cy="309909"/>
            </a:xfrm>
            <a:prstGeom prst="rect">
              <a:avLst/>
            </a:prstGeom>
          </p:spPr>
          <p:txBody>
            <a:bodyPr wrap="none">
              <a:spAutoFit/>
            </a:bodyPr>
            <a:lstStyle/>
            <a:p>
              <a:pPr algn="ctr">
                <a:defRPr/>
              </a:pP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ACK(</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respuesta</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82" name="직사각형 6"/>
            <p:cNvSpPr>
              <a:spLocks noChangeArrowheads="1"/>
            </p:cNvSpPr>
            <p:nvPr/>
          </p:nvSpPr>
          <p:spPr bwMode="auto">
            <a:xfrm>
              <a:off x="6069600" y="3811357"/>
              <a:ext cx="864555" cy="3338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Originador</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83" name="직사각형 8"/>
            <p:cNvSpPr>
              <a:spLocks noChangeArrowheads="1"/>
            </p:cNvSpPr>
            <p:nvPr/>
          </p:nvSpPr>
          <p:spPr bwMode="auto">
            <a:xfrm>
              <a:off x="7906510" y="3811357"/>
              <a:ext cx="864555" cy="3338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825">
                  <a:solidFill>
                    <a:prstClr val="black">
                      <a:lumMod val="75000"/>
                      <a:lumOff val="25000"/>
                    </a:prstClr>
                  </a:solidFill>
                  <a:latin typeface="Arial" panose="020B0604020202020204" pitchFamily="34" charset="0"/>
                  <a:ea typeface="SamsungOne 700" panose="020B0803030303020204" pitchFamily="34" charset="0"/>
                </a:rPr>
                <a:t>Receptor</a:t>
              </a:r>
              <a:endParaRPr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84" name="직선 연결선 10"/>
            <p:cNvCxnSpPr>
              <a:cxnSpLocks noChangeShapeType="1"/>
            </p:cNvCxnSpPr>
            <p:nvPr/>
          </p:nvCxnSpPr>
          <p:spPr bwMode="auto">
            <a:xfrm flipH="1">
              <a:off x="6321857" y="4145234"/>
              <a:ext cx="1" cy="1785681"/>
            </a:xfrm>
            <a:prstGeom prst="line">
              <a:avLst/>
            </a:prstGeom>
            <a:noFill/>
            <a:ln w="9525" algn="ctr">
              <a:solidFill>
                <a:sysClr val="windowText" lastClr="000000"/>
              </a:solidFill>
              <a:round/>
              <a:headEnd/>
              <a:tailEnd/>
            </a:ln>
            <a:extLst>
              <a:ext uri="{909E8E84-426E-40DD-AFC4-6F175D3DCCD1}">
                <a14:hiddenFill xmlns:a14="http://schemas.microsoft.com/office/drawing/2010/main">
                  <a:noFill/>
                </a14:hiddenFill>
              </a:ext>
            </a:extLst>
          </p:spPr>
        </p:cxnSp>
        <p:cxnSp>
          <p:nvCxnSpPr>
            <p:cNvPr id="85" name="직선 연결선 84"/>
            <p:cNvCxnSpPr>
              <a:cxnSpLocks noChangeShapeType="1"/>
              <a:stCxn id="83" idx="2"/>
            </p:cNvCxnSpPr>
            <p:nvPr/>
          </p:nvCxnSpPr>
          <p:spPr bwMode="auto">
            <a:xfrm>
              <a:off x="8338787" y="4145234"/>
              <a:ext cx="0" cy="1785681"/>
            </a:xfrm>
            <a:prstGeom prst="line">
              <a:avLst/>
            </a:prstGeom>
            <a:noFill/>
            <a:ln w="9525" algn="ctr">
              <a:solidFill>
                <a:sysClr val="windowText" lastClr="000000"/>
              </a:solidFill>
              <a:round/>
              <a:headEnd/>
              <a:tailEnd/>
            </a:ln>
            <a:extLst>
              <a:ext uri="{909E8E84-426E-40DD-AFC4-6F175D3DCCD1}">
                <a14:hiddenFill xmlns:a14="http://schemas.microsoft.com/office/drawing/2010/main">
                  <a:noFill/>
                </a14:hiddenFill>
              </a:ext>
            </a:extLst>
          </p:spPr>
        </p:cxnSp>
        <p:sp>
          <p:nvSpPr>
            <p:cNvPr id="86" name="직사각형 8"/>
            <p:cNvSpPr>
              <a:spLocks noChangeArrowheads="1"/>
            </p:cNvSpPr>
            <p:nvPr/>
          </p:nvSpPr>
          <p:spPr bwMode="auto">
            <a:xfrm>
              <a:off x="7746691" y="4944624"/>
              <a:ext cx="1426350" cy="33386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750">
                  <a:solidFill>
                    <a:prstClr val="black">
                      <a:lumMod val="75000"/>
                      <a:lumOff val="25000"/>
                    </a:prstClr>
                  </a:solidFill>
                  <a:latin typeface="Arial" panose="020B0604020202020204" pitchFamily="34" charset="0"/>
                  <a:ea typeface="SamsungOne 700" panose="020B0803030303020204" pitchFamily="34" charset="0"/>
                </a:rPr>
                <a:t>Gestión de solicitudes</a:t>
              </a:r>
              <a:endParaRPr lang="ko-KR" altLang="en-US" sz="750"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87" name="직선 화살표 연결선 86"/>
            <p:cNvCxnSpPr/>
            <p:nvPr/>
          </p:nvCxnSpPr>
          <p:spPr bwMode="auto">
            <a:xfrm>
              <a:off x="6415466" y="4486411"/>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cxnSp>
          <p:nvCxnSpPr>
            <p:cNvPr id="88" name="직선 화살표 연결선 87"/>
            <p:cNvCxnSpPr/>
            <p:nvPr/>
          </p:nvCxnSpPr>
          <p:spPr bwMode="auto">
            <a:xfrm flipH="1">
              <a:off x="6415467" y="4768460"/>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sp>
          <p:nvSpPr>
            <p:cNvPr id="89" name="직사각형 88"/>
            <p:cNvSpPr/>
            <p:nvPr/>
          </p:nvSpPr>
          <p:spPr>
            <a:xfrm>
              <a:off x="6953504" y="4241816"/>
              <a:ext cx="756565" cy="309909"/>
            </a:xfrm>
            <a:prstGeom prst="rect">
              <a:avLst/>
            </a:prstGeom>
          </p:spPr>
          <p:txBody>
            <a:bodyPr wrap="none">
              <a:spAutoFit/>
            </a:bodyPr>
            <a:lstStyle/>
            <a:p>
              <a:pPr algn="ctr">
                <a:defRPr/>
              </a:pP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petición</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0" name="직사각형 89"/>
            <p:cNvSpPr/>
            <p:nvPr/>
          </p:nvSpPr>
          <p:spPr>
            <a:xfrm>
              <a:off x="6687540" y="4522793"/>
              <a:ext cx="1288491" cy="309909"/>
            </a:xfrm>
            <a:prstGeom prst="rect">
              <a:avLst/>
            </a:prstGeom>
          </p:spPr>
          <p:txBody>
            <a:bodyPr wrap="none">
              <a:spAutoFit/>
            </a:bodyPr>
            <a:lstStyle/>
            <a:p>
              <a:pPr algn="ctr">
                <a:defRPr/>
              </a:pP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ACK(</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respuesta</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1" name="직선 화살표 연결선 90"/>
            <p:cNvCxnSpPr/>
            <p:nvPr/>
          </p:nvCxnSpPr>
          <p:spPr bwMode="auto">
            <a:xfrm flipH="1">
              <a:off x="3604435" y="5486933"/>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sp>
          <p:nvSpPr>
            <p:cNvPr id="92" name="직사각형 91"/>
            <p:cNvSpPr/>
            <p:nvPr/>
          </p:nvSpPr>
          <p:spPr>
            <a:xfrm>
              <a:off x="3765511" y="5241267"/>
              <a:ext cx="1510494" cy="309909"/>
            </a:xfrm>
            <a:prstGeom prst="rect">
              <a:avLst/>
            </a:prstGeom>
          </p:spPr>
          <p:txBody>
            <a:bodyPr wrap="none">
              <a:spAutoFit/>
            </a:bodyPr>
            <a:lstStyle/>
            <a:p>
              <a:pPr algn="ctr">
                <a:defRPr/>
              </a:pP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Resultado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petición</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3" name="직사각형 92"/>
            <p:cNvSpPr/>
            <p:nvPr/>
          </p:nvSpPr>
          <p:spPr>
            <a:xfrm>
              <a:off x="3484638" y="5930914"/>
              <a:ext cx="2005052" cy="309909"/>
            </a:xfrm>
            <a:prstGeom prst="rect">
              <a:avLst/>
            </a:prstGeom>
          </p:spPr>
          <p:txBody>
            <a:bodyPr wrap="none">
              <a:spAutoFit/>
            </a:bodyPr>
            <a:lstStyle/>
            <a:p>
              <a:pPr algn="ctr">
                <a:defRPr/>
              </a:pP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&lt; </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Asincrónico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 sin </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bloqueo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&gt;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4" name="직사각형 93"/>
            <p:cNvSpPr/>
            <p:nvPr/>
          </p:nvSpPr>
          <p:spPr>
            <a:xfrm>
              <a:off x="6389217" y="5929953"/>
              <a:ext cx="1932515" cy="309909"/>
            </a:xfrm>
            <a:prstGeom prst="rect">
              <a:avLst/>
            </a:prstGeom>
          </p:spPr>
          <p:txBody>
            <a:bodyPr wrap="none">
              <a:spAutoFit/>
            </a:bodyPr>
            <a:lstStyle/>
            <a:p>
              <a:pPr algn="ctr">
                <a:defRPr/>
              </a:pP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&lt; </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Sincrónico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 sin </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bloqueo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&gt;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5" name="직선 화살표 연결선 94"/>
            <p:cNvCxnSpPr/>
            <p:nvPr/>
          </p:nvCxnSpPr>
          <p:spPr bwMode="auto">
            <a:xfrm>
              <a:off x="6415466" y="5493507"/>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cxnSp>
          <p:nvCxnSpPr>
            <p:cNvPr id="96" name="직선 화살표 연결선 95"/>
            <p:cNvCxnSpPr/>
            <p:nvPr/>
          </p:nvCxnSpPr>
          <p:spPr bwMode="auto">
            <a:xfrm flipH="1">
              <a:off x="6415467" y="5775556"/>
              <a:ext cx="1832636" cy="0"/>
            </a:xfrm>
            <a:prstGeom prst="straightConnector1">
              <a:avLst/>
            </a:prstGeom>
            <a:noFill/>
            <a:ln w="9525" cap="flat" cmpd="sng" algn="ctr">
              <a:solidFill>
                <a:sysClr val="windowText" lastClr="000000"/>
              </a:solidFill>
              <a:prstDash val="solid"/>
              <a:round/>
              <a:headEnd type="none" w="med" len="med"/>
              <a:tailEnd type="stealth"/>
            </a:ln>
            <a:effectLst/>
          </p:spPr>
        </p:cxnSp>
        <p:sp>
          <p:nvSpPr>
            <p:cNvPr id="97" name="직사각형 96"/>
            <p:cNvSpPr/>
            <p:nvPr/>
          </p:nvSpPr>
          <p:spPr>
            <a:xfrm>
              <a:off x="6953504" y="5248913"/>
              <a:ext cx="756565" cy="309909"/>
            </a:xfrm>
            <a:prstGeom prst="rect">
              <a:avLst/>
            </a:prstGeom>
          </p:spPr>
          <p:txBody>
            <a:bodyPr wrap="none">
              <a:spAutoFit/>
            </a:bodyPr>
            <a:lstStyle/>
            <a:p>
              <a:pPr algn="ctr">
                <a:defRPr/>
              </a:pP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petición</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8" name="직사각형 97"/>
            <p:cNvSpPr/>
            <p:nvPr/>
          </p:nvSpPr>
          <p:spPr>
            <a:xfrm>
              <a:off x="6508400" y="5529891"/>
              <a:ext cx="1646772" cy="309909"/>
            </a:xfrm>
            <a:prstGeom prst="rect">
              <a:avLst/>
            </a:prstGeom>
          </p:spPr>
          <p:txBody>
            <a:bodyPr wrap="none">
              <a:spAutoFit/>
            </a:bodyPr>
            <a:lstStyle/>
            <a:p>
              <a:pPr algn="ctr">
                <a:defRPr/>
              </a:pP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Resultado</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t>
              </a:r>
              <a:r>
                <a:rPr lang="en-US" altLang="ko-KR" sz="825" dirty="0" err="1">
                  <a:solidFill>
                    <a:prstClr val="black">
                      <a:lumMod val="75000"/>
                      <a:lumOff val="25000"/>
                    </a:prstClr>
                  </a:solidFill>
                  <a:latin typeface="Arial" panose="020B0604020202020204" pitchFamily="34" charset="0"/>
                  <a:ea typeface="SamsungOne 700" panose="020B0803030303020204" pitchFamily="34" charset="0"/>
                </a:rPr>
                <a:t>respuesta</a:t>
              </a:r>
              <a:r>
                <a:rPr lang="en-US" altLang="ko-KR" sz="825" dirty="0">
                  <a:solidFill>
                    <a:prstClr val="black">
                      <a:lumMod val="75000"/>
                      <a:lumOff val="25000"/>
                    </a:prstClr>
                  </a:solidFill>
                  <a:latin typeface="Arial" panose="020B0604020202020204" pitchFamily="34" charset="0"/>
                  <a:ea typeface="SamsungOne 700" panose="020B0803030303020204" pitchFamily="34" charset="0"/>
                </a:rPr>
                <a:t>)</a:t>
              </a: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9" name="타원형 설명선 98"/>
            <p:cNvSpPr/>
            <p:nvPr/>
          </p:nvSpPr>
          <p:spPr>
            <a:xfrm>
              <a:off x="5441547" y="4606146"/>
              <a:ext cx="1204116" cy="432048"/>
            </a:xfrm>
            <a:prstGeom prst="wedgeEllipseCallout">
              <a:avLst>
                <a:gd name="adj1" fmla="val -52416"/>
                <a:gd name="adj2" fmla="val -59355"/>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67500" tIns="35100" rIns="67500" bIns="35100" rtlCol="0" anchor="ctr"/>
            <a:lstStyle/>
            <a:p>
              <a:pPr algn="ctr"/>
              <a:r>
                <a:rPr lang="en-US" altLang="ko-KR" sz="788" dirty="0" err="1">
                  <a:solidFill>
                    <a:schemeClr val="bg1"/>
                  </a:solidFill>
                  <a:latin typeface="Arial" panose="020B0604020202020204" pitchFamily="34" charset="0"/>
                  <a:ea typeface="SamsungOne 700" panose="020B0803030303020204" pitchFamily="34" charset="0"/>
                </a:rPr>
                <a:t>crear</a:t>
              </a:r>
              <a:r>
                <a:rPr lang="en-US" altLang="ko-KR" sz="788" dirty="0">
                  <a:solidFill>
                    <a:schemeClr val="bg1"/>
                  </a:solidFill>
                  <a:latin typeface="Arial" panose="020B0604020202020204" pitchFamily="34" charset="0"/>
                  <a:ea typeface="SamsungOne 700" panose="020B0803030303020204" pitchFamily="34" charset="0"/>
                </a:rPr>
                <a:t>
&lt;</a:t>
              </a:r>
              <a:r>
                <a:rPr lang="en-US" altLang="ko-KR" sz="788" dirty="0" err="1">
                  <a:solidFill>
                    <a:schemeClr val="bg1"/>
                  </a:solidFill>
                  <a:latin typeface="Arial" panose="020B0604020202020204" pitchFamily="34" charset="0"/>
                  <a:ea typeface="SamsungOne 700" panose="020B0803030303020204" pitchFamily="34" charset="0"/>
                </a:rPr>
                <a:t>petición</a:t>
              </a:r>
              <a:r>
                <a:rPr lang="en-US" altLang="ko-KR" sz="788" dirty="0">
                  <a:solidFill>
                    <a:schemeClr val="bg1"/>
                  </a:solidFill>
                  <a:latin typeface="Arial" panose="020B0604020202020204" pitchFamily="34" charset="0"/>
                  <a:ea typeface="SamsungOne 700" panose="020B0803030303020204" pitchFamily="34" charset="0"/>
                </a:rPr>
                <a:t>&gt;</a:t>
              </a:r>
              <a:endParaRPr lang="ko-KR" altLang="en-US" sz="788" dirty="0">
                <a:solidFill>
                  <a:schemeClr val="bg1"/>
                </a:solidFill>
                <a:latin typeface="Arial" panose="020B0604020202020204" pitchFamily="34" charset="0"/>
                <a:ea typeface="Arial Unicode MS" panose="020B0600000101010101" charset="-127"/>
              </a:endParaRPr>
            </a:p>
          </p:txBody>
        </p:sp>
        <p:sp>
          <p:nvSpPr>
            <p:cNvPr id="100" name="타원형 설명선 99"/>
            <p:cNvSpPr/>
            <p:nvPr/>
          </p:nvSpPr>
          <p:spPr>
            <a:xfrm>
              <a:off x="8347536" y="4623039"/>
              <a:ext cx="1204116" cy="432048"/>
            </a:xfrm>
            <a:prstGeom prst="wedgeEllipseCallout">
              <a:avLst>
                <a:gd name="adj1" fmla="val -52416"/>
                <a:gd name="adj2" fmla="val -59355"/>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67500" tIns="35100" rIns="67500" bIns="35100" rtlCol="0" anchor="ctr"/>
            <a:lstStyle/>
            <a:p>
              <a:pPr algn="ctr"/>
              <a:r>
                <a:rPr lang="en-US" altLang="ko-KR" sz="788" dirty="0" err="1">
                  <a:solidFill>
                    <a:schemeClr val="bg1"/>
                  </a:solidFill>
                  <a:latin typeface="Arial" panose="020B0604020202020204" pitchFamily="34" charset="0"/>
                  <a:ea typeface="SamsungOne 700" panose="020B0803030303020204" pitchFamily="34" charset="0"/>
                </a:rPr>
                <a:t>crear</a:t>
              </a:r>
              <a:r>
                <a:rPr lang="en-US" altLang="ko-KR" sz="788" dirty="0">
                  <a:solidFill>
                    <a:schemeClr val="bg1"/>
                  </a:solidFill>
                  <a:latin typeface="Arial" panose="020B0604020202020204" pitchFamily="34" charset="0"/>
                  <a:ea typeface="SamsungOne 700" panose="020B0803030303020204" pitchFamily="34" charset="0"/>
                </a:rPr>
                <a:t>
&lt;</a:t>
              </a:r>
              <a:r>
                <a:rPr lang="en-US" altLang="ko-KR" sz="788" dirty="0" err="1">
                  <a:solidFill>
                    <a:schemeClr val="bg1"/>
                  </a:solidFill>
                  <a:latin typeface="Arial" panose="020B0604020202020204" pitchFamily="34" charset="0"/>
                  <a:ea typeface="SamsungOne 700" panose="020B0803030303020204" pitchFamily="34" charset="0"/>
                </a:rPr>
                <a:t>petición</a:t>
              </a:r>
              <a:r>
                <a:rPr lang="en-US" altLang="ko-KR" sz="788" dirty="0">
                  <a:solidFill>
                    <a:schemeClr val="bg1"/>
                  </a:solidFill>
                  <a:latin typeface="Arial" panose="020B0604020202020204" pitchFamily="34" charset="0"/>
                  <a:ea typeface="SamsungOne 700" panose="020B0803030303020204" pitchFamily="34" charset="0"/>
                </a:rPr>
                <a:t>&gt;</a:t>
              </a:r>
              <a:endParaRPr lang="ko-KR" altLang="en-US" sz="788" dirty="0">
                <a:solidFill>
                  <a:schemeClr val="bg1"/>
                </a:solidFill>
                <a:latin typeface="Arial" panose="020B0604020202020204" pitchFamily="34" charset="0"/>
                <a:ea typeface="Arial Unicode MS" panose="020B0600000101010101" charset="-127"/>
              </a:endParaRPr>
            </a:p>
          </p:txBody>
        </p:sp>
      </p:grpSp>
      <p:sp>
        <p:nvSpPr>
          <p:cNvPr id="56" name="직사각형 55">
            <a:extLst>
              <a:ext uri="{FF2B5EF4-FFF2-40B4-BE49-F238E27FC236}">
                <a16:creationId xmlns:a16="http://schemas.microsoft.com/office/drawing/2014/main" id="{64C2829B-46C0-4108-8ABC-F6F3AA684A6A}"/>
              </a:ext>
            </a:extLst>
          </p:cNvPr>
          <p:cNvSpPr/>
          <p:nvPr/>
        </p:nvSpPr>
        <p:spPr>
          <a:xfrm>
            <a:off x="1387812" y="1608190"/>
            <a:ext cx="6474619" cy="866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originador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sugiere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comunicación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Sincrónico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sin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Asincrónico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sin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Modo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flexible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no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petición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se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crea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flexible,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receptor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elige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modo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comunicación</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57" name="그룹 56">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58" name="직사각형 57">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9" name="직사각형 58">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Parámetro Tipo de respuesta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0" name="직사각형 5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Modos de comunicación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4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5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4751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직사각형 81">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Parámetro Result Content</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40" name="그룹 39">
            <a:extLst>
              <a:ext uri="{FF2B5EF4-FFF2-40B4-BE49-F238E27FC236}">
                <a16:creationId xmlns:a16="http://schemas.microsoft.com/office/drawing/2014/main" id="{072A7D8D-74B7-45E9-845C-2E40B00EBD8F}"/>
              </a:ext>
            </a:extLst>
          </p:cNvPr>
          <p:cNvGrpSpPr/>
          <p:nvPr/>
        </p:nvGrpSpPr>
        <p:grpSpPr>
          <a:xfrm>
            <a:off x="1277542" y="1441941"/>
            <a:ext cx="2451671" cy="161583"/>
            <a:chOff x="1027113" y="2045625"/>
            <a:chExt cx="3268895" cy="215443"/>
          </a:xfrm>
        </p:grpSpPr>
        <p:sp>
          <p:nvSpPr>
            <p:cNvPr id="44" name="직사각형 43">
              <a:extLst>
                <a:ext uri="{FF2B5EF4-FFF2-40B4-BE49-F238E27FC236}">
                  <a16:creationId xmlns:a16="http://schemas.microsoft.com/office/drawing/2014/main" id="{B4F137AB-66B4-4812-BB66-D7CAC751CB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5" name="직사각형 44">
              <a:extLst>
                <a:ext uri="{FF2B5EF4-FFF2-40B4-BE49-F238E27FC236}">
                  <a16:creationId xmlns:a16="http://schemas.microsoft.com/office/drawing/2014/main" id="{20B7E334-AD09-4023-A92A-A0B039FDD724}"/>
                </a:ext>
              </a:extLst>
            </p:cNvPr>
            <p:cNvSpPr/>
            <p:nvPr/>
          </p:nvSpPr>
          <p:spPr>
            <a:xfrm>
              <a:off x="1179514" y="2045625"/>
              <a:ext cx="311649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Nothing → CUDN</a:t>
              </a:r>
            </a:p>
          </p:txBody>
        </p:sp>
      </p:grpSp>
      <p:grpSp>
        <p:nvGrpSpPr>
          <p:cNvPr id="46" name="그룹 45">
            <a:extLst>
              <a:ext uri="{FF2B5EF4-FFF2-40B4-BE49-F238E27FC236}">
                <a16:creationId xmlns:a16="http://schemas.microsoft.com/office/drawing/2014/main" id="{FD6858CE-FA3A-40F2-9F07-19AC8B34733B}"/>
              </a:ext>
            </a:extLst>
          </p:cNvPr>
          <p:cNvGrpSpPr/>
          <p:nvPr/>
        </p:nvGrpSpPr>
        <p:grpSpPr>
          <a:xfrm>
            <a:off x="1277541" y="1683271"/>
            <a:ext cx="6224824" cy="161583"/>
            <a:chOff x="1027113" y="2045625"/>
            <a:chExt cx="8299765" cy="215443"/>
          </a:xfrm>
        </p:grpSpPr>
        <p:sp>
          <p:nvSpPr>
            <p:cNvPr id="47" name="직사각형 46">
              <a:extLst>
                <a:ext uri="{FF2B5EF4-FFF2-40B4-BE49-F238E27FC236}">
                  <a16:creationId xmlns:a16="http://schemas.microsoft.com/office/drawing/2014/main" id="{7E015961-069C-47F3-A0FF-F2EFAEAB2C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8" name="직사각형 47">
              <a:extLst>
                <a:ext uri="{FF2B5EF4-FFF2-40B4-BE49-F238E27FC236}">
                  <a16:creationId xmlns:a16="http://schemas.microsoft.com/office/drawing/2014/main" id="{23E8987A-67EA-4E59-B430-C7C146F66E02}"/>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Attributes → CRUD</a:t>
              </a:r>
            </a:p>
          </p:txBody>
        </p:sp>
      </p:grpSp>
      <p:grpSp>
        <p:nvGrpSpPr>
          <p:cNvPr id="49" name="그룹 48">
            <a:extLst>
              <a:ext uri="{FF2B5EF4-FFF2-40B4-BE49-F238E27FC236}">
                <a16:creationId xmlns:a16="http://schemas.microsoft.com/office/drawing/2014/main" id="{380501CE-D0FA-4AAA-B71F-102D627BD170}"/>
              </a:ext>
            </a:extLst>
          </p:cNvPr>
          <p:cNvGrpSpPr/>
          <p:nvPr/>
        </p:nvGrpSpPr>
        <p:grpSpPr>
          <a:xfrm>
            <a:off x="1277542" y="1924601"/>
            <a:ext cx="3420839" cy="161583"/>
            <a:chOff x="1027113" y="2045625"/>
            <a:chExt cx="4561119" cy="215443"/>
          </a:xfrm>
        </p:grpSpPr>
        <p:sp>
          <p:nvSpPr>
            <p:cNvPr id="50" name="직사각형 49">
              <a:extLst>
                <a:ext uri="{FF2B5EF4-FFF2-40B4-BE49-F238E27FC236}">
                  <a16:creationId xmlns:a16="http://schemas.microsoft.com/office/drawing/2014/main" id="{C99EA3E8-4E07-4FE1-BB6B-DBC29E05B21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2" name="직사각형 51">
              <a:extLst>
                <a:ext uri="{FF2B5EF4-FFF2-40B4-BE49-F238E27FC236}">
                  <a16:creationId xmlns:a16="http://schemas.microsoft.com/office/drawing/2014/main" id="{CD2ACBA1-9C21-4608-9E91-11E93E87FDEB}"/>
                </a:ext>
              </a:extLst>
            </p:cNvPr>
            <p:cNvSpPr/>
            <p:nvPr/>
          </p:nvSpPr>
          <p:spPr>
            <a:xfrm>
              <a:off x="1179514" y="2045625"/>
              <a:ext cx="4408718"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hierarchical-address</a:t>
              </a:r>
            </a:p>
          </p:txBody>
        </p:sp>
      </p:grpSp>
      <p:grpSp>
        <p:nvGrpSpPr>
          <p:cNvPr id="83" name="그룹 82">
            <a:extLst>
              <a:ext uri="{FF2B5EF4-FFF2-40B4-BE49-F238E27FC236}">
                <a16:creationId xmlns:a16="http://schemas.microsoft.com/office/drawing/2014/main" id="{0B64C920-FEF3-4EE3-BF28-997C849D74A1}"/>
              </a:ext>
            </a:extLst>
          </p:cNvPr>
          <p:cNvGrpSpPr/>
          <p:nvPr/>
        </p:nvGrpSpPr>
        <p:grpSpPr>
          <a:xfrm>
            <a:off x="1277541" y="2165931"/>
            <a:ext cx="6224824" cy="161583"/>
            <a:chOff x="1027113" y="2045625"/>
            <a:chExt cx="8299765" cy="215443"/>
          </a:xfrm>
        </p:grpSpPr>
        <p:sp>
          <p:nvSpPr>
            <p:cNvPr id="84" name="직사각형 83">
              <a:extLst>
                <a:ext uri="{FF2B5EF4-FFF2-40B4-BE49-F238E27FC236}">
                  <a16:creationId xmlns:a16="http://schemas.microsoft.com/office/drawing/2014/main" id="{51E686AA-ED70-467D-B8A1-4A8FC7F337E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85" name="직사각형 84">
              <a:extLst>
                <a:ext uri="{FF2B5EF4-FFF2-40B4-BE49-F238E27FC236}">
                  <a16:creationId xmlns:a16="http://schemas.microsoft.com/office/drawing/2014/main" id="{C194699F-35B6-4EB2-A0D8-DF850F38AE21}"/>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hierarchical-address+attributes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86" name="그룹 85">
            <a:extLst>
              <a:ext uri="{FF2B5EF4-FFF2-40B4-BE49-F238E27FC236}">
                <a16:creationId xmlns:a16="http://schemas.microsoft.com/office/drawing/2014/main" id="{9B114F72-A00C-4D7B-B6CF-AB0ABDE5178F}"/>
              </a:ext>
            </a:extLst>
          </p:cNvPr>
          <p:cNvGrpSpPr/>
          <p:nvPr/>
        </p:nvGrpSpPr>
        <p:grpSpPr>
          <a:xfrm>
            <a:off x="1277541" y="2407260"/>
            <a:ext cx="6224824" cy="161583"/>
            <a:chOff x="1027113" y="2045625"/>
            <a:chExt cx="8299765" cy="215443"/>
          </a:xfrm>
        </p:grpSpPr>
        <p:sp>
          <p:nvSpPr>
            <p:cNvPr id="87" name="직사각형 86">
              <a:extLst>
                <a:ext uri="{FF2B5EF4-FFF2-40B4-BE49-F238E27FC236}">
                  <a16:creationId xmlns:a16="http://schemas.microsoft.com/office/drawing/2014/main" id="{99AB928F-36B7-4A4C-9B02-DD6223C4099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88" name="직사각형 87">
              <a:extLst>
                <a:ext uri="{FF2B5EF4-FFF2-40B4-BE49-F238E27FC236}">
                  <a16:creationId xmlns:a16="http://schemas.microsoft.com/office/drawing/2014/main" id="{6C040D02-E52E-4973-8B6A-B01217947653}"/>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attributes+child-resources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89" name="그룹 88">
            <a:extLst>
              <a:ext uri="{FF2B5EF4-FFF2-40B4-BE49-F238E27FC236}">
                <a16:creationId xmlns:a16="http://schemas.microsoft.com/office/drawing/2014/main" id="{DC022BAD-5350-480D-8AE2-CE020241CB2C}"/>
              </a:ext>
            </a:extLst>
          </p:cNvPr>
          <p:cNvGrpSpPr/>
          <p:nvPr/>
        </p:nvGrpSpPr>
        <p:grpSpPr>
          <a:xfrm>
            <a:off x="1277541" y="2648590"/>
            <a:ext cx="6224824" cy="161583"/>
            <a:chOff x="1027113" y="2045625"/>
            <a:chExt cx="8299765" cy="215443"/>
          </a:xfrm>
        </p:grpSpPr>
        <p:sp>
          <p:nvSpPr>
            <p:cNvPr id="90" name="직사각형 89">
              <a:extLst>
                <a:ext uri="{FF2B5EF4-FFF2-40B4-BE49-F238E27FC236}">
                  <a16:creationId xmlns:a16="http://schemas.microsoft.com/office/drawing/2014/main" id="{DEED68A6-21AC-4472-8E02-508B9148180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1" name="직사각형 90">
              <a:extLst>
                <a:ext uri="{FF2B5EF4-FFF2-40B4-BE49-F238E27FC236}">
                  <a16:creationId xmlns:a16="http://schemas.microsoft.com/office/drawing/2014/main" id="{07EBFB54-E766-497E-96A6-D3E2D7B63771}"/>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child-resources</a:t>
              </a:r>
            </a:p>
          </p:txBody>
        </p:sp>
      </p:grpSp>
      <p:grpSp>
        <p:nvGrpSpPr>
          <p:cNvPr id="92" name="그룹 91">
            <a:extLst>
              <a:ext uri="{FF2B5EF4-FFF2-40B4-BE49-F238E27FC236}">
                <a16:creationId xmlns:a16="http://schemas.microsoft.com/office/drawing/2014/main" id="{F2A49723-F0F1-4B30-AD3E-39862FCA70D8}"/>
              </a:ext>
            </a:extLst>
          </p:cNvPr>
          <p:cNvGrpSpPr/>
          <p:nvPr/>
        </p:nvGrpSpPr>
        <p:grpSpPr>
          <a:xfrm>
            <a:off x="1277541" y="2889920"/>
            <a:ext cx="6224824" cy="161583"/>
            <a:chOff x="1027113" y="2045625"/>
            <a:chExt cx="8299765" cy="215443"/>
          </a:xfrm>
        </p:grpSpPr>
        <p:sp>
          <p:nvSpPr>
            <p:cNvPr id="93" name="직사각형 92">
              <a:extLst>
                <a:ext uri="{FF2B5EF4-FFF2-40B4-BE49-F238E27FC236}">
                  <a16:creationId xmlns:a16="http://schemas.microsoft.com/office/drawing/2014/main" id="{F3D4D844-CEB2-498D-B2F1-8CC5B772333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4" name="직사각형 93">
              <a:extLst>
                <a:ext uri="{FF2B5EF4-FFF2-40B4-BE49-F238E27FC236}">
                  <a16:creationId xmlns:a16="http://schemas.microsoft.com/office/drawing/2014/main" id="{5C930FC3-303F-443E-A097-B6AA8DB6C7C1}"/>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attributes+child-resource-references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95" name="그룹 94">
            <a:extLst>
              <a:ext uri="{FF2B5EF4-FFF2-40B4-BE49-F238E27FC236}">
                <a16:creationId xmlns:a16="http://schemas.microsoft.com/office/drawing/2014/main" id="{3629BC5C-80F4-478E-A643-7B085E70DAB6}"/>
              </a:ext>
            </a:extLst>
          </p:cNvPr>
          <p:cNvGrpSpPr/>
          <p:nvPr/>
        </p:nvGrpSpPr>
        <p:grpSpPr>
          <a:xfrm>
            <a:off x="1277541" y="3131250"/>
            <a:ext cx="6224824" cy="161583"/>
            <a:chOff x="1027113" y="2045625"/>
            <a:chExt cx="8299765" cy="215443"/>
          </a:xfrm>
        </p:grpSpPr>
        <p:sp>
          <p:nvSpPr>
            <p:cNvPr id="96" name="직사각형 95">
              <a:extLst>
                <a:ext uri="{FF2B5EF4-FFF2-40B4-BE49-F238E27FC236}">
                  <a16:creationId xmlns:a16="http://schemas.microsoft.com/office/drawing/2014/main" id="{3E700A67-69AA-4FD8-BF17-2024D43CF9A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7" name="직사각형 96">
              <a:extLst>
                <a:ext uri="{FF2B5EF4-FFF2-40B4-BE49-F238E27FC236}">
                  <a16:creationId xmlns:a16="http://schemas.microsoft.com/office/drawing/2014/main" id="{926C6D86-E9BD-458C-880F-D8170B6CBFC8}"/>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child-resource-references</a:t>
              </a:r>
            </a:p>
          </p:txBody>
        </p:sp>
      </p:grpSp>
      <p:grpSp>
        <p:nvGrpSpPr>
          <p:cNvPr id="98" name="그룹 97">
            <a:extLst>
              <a:ext uri="{FF2B5EF4-FFF2-40B4-BE49-F238E27FC236}">
                <a16:creationId xmlns:a16="http://schemas.microsoft.com/office/drawing/2014/main" id="{DA3693C7-A0D1-4803-8B2F-9C3C49F6D61B}"/>
              </a:ext>
            </a:extLst>
          </p:cNvPr>
          <p:cNvGrpSpPr/>
          <p:nvPr/>
        </p:nvGrpSpPr>
        <p:grpSpPr>
          <a:xfrm>
            <a:off x="1277541" y="3372579"/>
            <a:ext cx="6224824" cy="161583"/>
            <a:chOff x="1027113" y="2045625"/>
            <a:chExt cx="8299765" cy="215443"/>
          </a:xfrm>
        </p:grpSpPr>
        <p:sp>
          <p:nvSpPr>
            <p:cNvPr id="99" name="직사각형 98">
              <a:extLst>
                <a:ext uri="{FF2B5EF4-FFF2-40B4-BE49-F238E27FC236}">
                  <a16:creationId xmlns:a16="http://schemas.microsoft.com/office/drawing/2014/main" id="{E06AA35A-1F43-46C1-BB6A-2DC57CC20AF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00" name="직사각형 99">
              <a:extLst>
                <a:ext uri="{FF2B5EF4-FFF2-40B4-BE49-F238E27FC236}">
                  <a16:creationId xmlns:a16="http://schemas.microsoft.com/office/drawing/2014/main" id="{5A329AFF-C1B4-4F56-92CD-3A47EEE59A76}"/>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original-resource</a:t>
              </a:r>
            </a:p>
          </p:txBody>
        </p:sp>
      </p:grpSp>
      <p:sp>
        <p:nvSpPr>
          <p:cNvPr id="101" name="왼쪽 중괄호 100">
            <a:extLst>
              <a:ext uri="{FF2B5EF4-FFF2-40B4-BE49-F238E27FC236}">
                <a16:creationId xmlns:a16="http://schemas.microsoft.com/office/drawing/2014/main" id="{FE613D85-F1B0-4517-B1D1-445A2498C2D7}"/>
              </a:ext>
            </a:extLst>
          </p:cNvPr>
          <p:cNvSpPr/>
          <p:nvPr/>
        </p:nvSpPr>
        <p:spPr>
          <a:xfrm flipH="1">
            <a:off x="3587900" y="2696166"/>
            <a:ext cx="117974" cy="819939"/>
          </a:xfrm>
          <a:prstGeom prst="leftBrace">
            <a:avLst>
              <a:gd name="adj1" fmla="val 64771"/>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sz="1151">
              <a:solidFill>
                <a:srgbClr val="000000"/>
              </a:solidFill>
              <a:latin typeface="KoPub돋움체 Bold" panose="02020603020101020101" pitchFamily="18" charset="-127"/>
              <a:ea typeface="KoPub돋움체 Bold" panose="02020603020101020101" pitchFamily="18" charset="-127"/>
            </a:endParaRPr>
          </a:p>
        </p:txBody>
      </p:sp>
      <p:sp>
        <p:nvSpPr>
          <p:cNvPr id="102" name="직사각형 101">
            <a:extLst>
              <a:ext uri="{FF2B5EF4-FFF2-40B4-BE49-F238E27FC236}">
                <a16:creationId xmlns:a16="http://schemas.microsoft.com/office/drawing/2014/main" id="{64FDC299-B3F9-4FED-8FF0-9F86EB837A9A}"/>
              </a:ext>
            </a:extLst>
          </p:cNvPr>
          <p:cNvSpPr/>
          <p:nvPr/>
        </p:nvSpPr>
        <p:spPr>
          <a:xfrm>
            <a:off x="3739001" y="2953371"/>
            <a:ext cx="678391" cy="369332"/>
          </a:xfrm>
          <a:prstGeom prst="rect">
            <a:avLst/>
          </a:prstGeom>
        </p:spPr>
        <p:txBody>
          <a:bodyPr wrap="none">
            <a:spAutoFit/>
          </a:bodyPr>
          <a:lstStyle/>
          <a:p>
            <a:r>
              <a:rPr lang="en-US" altLang="ko-KR" sz="900" dirty="0">
                <a:latin typeface="Arial" panose="020B0604020202020204" pitchFamily="34" charset="0"/>
                <a:ea typeface="SamsungOne 700" panose="020B0803030303020204" pitchFamily="34" charset="0"/>
              </a:rPr>
              <a:t>Solo </a:t>
            </a:r>
          </a:p>
          <a:p>
            <a:r>
              <a:rPr lang="en-US" altLang="ko-KR" sz="900" dirty="0" err="1">
                <a:latin typeface="Arial" panose="020B0604020202020204" pitchFamily="34" charset="0"/>
                <a:ea typeface="SamsungOne 700" panose="020B0803030303020204" pitchFamily="34" charset="0"/>
              </a:rPr>
              <a:t>recuperar</a:t>
            </a:r>
            <a:endParaRPr lang="ko-KR" altLang="en-US" sz="900" dirty="0">
              <a:latin typeface="Arial" panose="020B0604020202020204" pitchFamily="34" charset="0"/>
              <a:ea typeface="SamsungOne 700" panose="020B0803030303020204" pitchFamily="34" charset="0"/>
            </a:endParaRPr>
          </a:p>
        </p:txBody>
      </p:sp>
      <p:sp>
        <p:nvSpPr>
          <p:cNvPr id="103" name="왼쪽 중괄호 102">
            <a:extLst>
              <a:ext uri="{FF2B5EF4-FFF2-40B4-BE49-F238E27FC236}">
                <a16:creationId xmlns:a16="http://schemas.microsoft.com/office/drawing/2014/main" id="{32C5ED8D-AD0F-4E2A-ADDB-E62D04BEDC1F}"/>
              </a:ext>
            </a:extLst>
          </p:cNvPr>
          <p:cNvSpPr/>
          <p:nvPr/>
        </p:nvSpPr>
        <p:spPr>
          <a:xfrm flipH="1">
            <a:off x="3587900" y="2205280"/>
            <a:ext cx="147654" cy="411140"/>
          </a:xfrm>
          <a:prstGeom prst="leftBrace">
            <a:avLst>
              <a:gd name="adj1" fmla="val 31720"/>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ko-KR" altLang="en-US" sz="1151">
              <a:solidFill>
                <a:srgbClr val="000000"/>
              </a:solidFill>
              <a:latin typeface="KoPub돋움체 Bold" panose="02020603020101020101" pitchFamily="18" charset="-127"/>
              <a:ea typeface="KoPub돋움체 Bold" panose="02020603020101020101" pitchFamily="18" charset="-127"/>
            </a:endParaRPr>
          </a:p>
        </p:txBody>
      </p:sp>
      <p:sp>
        <p:nvSpPr>
          <p:cNvPr id="104" name="직사각형 103">
            <a:extLst>
              <a:ext uri="{FF2B5EF4-FFF2-40B4-BE49-F238E27FC236}">
                <a16:creationId xmlns:a16="http://schemas.microsoft.com/office/drawing/2014/main" id="{13986091-17DB-46F0-8CAD-698C7CCE6E24}"/>
              </a:ext>
            </a:extLst>
          </p:cNvPr>
          <p:cNvSpPr/>
          <p:nvPr/>
        </p:nvSpPr>
        <p:spPr>
          <a:xfrm>
            <a:off x="3729475" y="2249266"/>
            <a:ext cx="447558" cy="369332"/>
          </a:xfrm>
          <a:prstGeom prst="rect">
            <a:avLst/>
          </a:prstGeom>
        </p:spPr>
        <p:txBody>
          <a:bodyPr wrap="none">
            <a:spAutoFit/>
          </a:bodyPr>
          <a:lstStyle/>
          <a:p>
            <a:pPr>
              <a:defRPr/>
            </a:pPr>
            <a:r>
              <a:rPr lang="en-US" altLang="ko-KR" sz="900" dirty="0">
                <a:latin typeface="Arial" panose="020B0604020202020204" pitchFamily="34" charset="0"/>
                <a:ea typeface="SamsungOne 700" panose="020B0803030303020204" pitchFamily="34" charset="0"/>
              </a:rPr>
              <a:t>Solo </a:t>
            </a:r>
          </a:p>
          <a:p>
            <a:pPr>
              <a:defRPr/>
            </a:pPr>
            <a:r>
              <a:rPr lang="en-US" altLang="ko-KR" sz="900" dirty="0" err="1">
                <a:latin typeface="Arial" panose="020B0604020202020204" pitchFamily="34" charset="0"/>
                <a:ea typeface="SamsungOne 700" panose="020B0803030303020204" pitchFamily="34" charset="0"/>
              </a:rPr>
              <a:t>crear</a:t>
            </a:r>
            <a:endParaRPr lang="ko-KR" altLang="en-US" sz="900" dirty="0">
              <a:latin typeface="Arial" panose="020B0604020202020204" pitchFamily="34" charset="0"/>
              <a:ea typeface="Arial Unicode MS" panose="020B0600000101010101" charset="-127"/>
            </a:endParaRPr>
          </a:p>
        </p:txBody>
      </p:sp>
      <p:graphicFrame>
        <p:nvGraphicFramePr>
          <p:cNvPr id="105" name="표 104">
            <a:extLst>
              <a:ext uri="{FF2B5EF4-FFF2-40B4-BE49-F238E27FC236}">
                <a16:creationId xmlns:a16="http://schemas.microsoft.com/office/drawing/2014/main" id="{8FFFCF18-6DC9-474E-84D7-273C2054F2B1}"/>
              </a:ext>
            </a:extLst>
          </p:cNvPr>
          <p:cNvGraphicFramePr>
            <a:graphicFrameLocks noGrp="1"/>
          </p:cNvGraphicFramePr>
          <p:nvPr>
            <p:extLst>
              <p:ext uri="{D42A27DB-BD31-4B8C-83A1-F6EECF244321}">
                <p14:modId xmlns:p14="http://schemas.microsoft.com/office/powerpoint/2010/main" val="853879309"/>
              </p:ext>
            </p:extLst>
          </p:nvPr>
        </p:nvGraphicFramePr>
        <p:xfrm>
          <a:off x="4389951" y="1392546"/>
          <a:ext cx="3919163" cy="3317911"/>
        </p:xfrm>
        <a:graphic>
          <a:graphicData uri="http://schemas.openxmlformats.org/drawingml/2006/table">
            <a:tbl>
              <a:tblPr firstRow="1" firstCol="1" bandRow="1"/>
              <a:tblGrid>
                <a:gridCol w="1272487">
                  <a:extLst>
                    <a:ext uri="{9D8B030D-6E8A-4147-A177-3AD203B41FA5}">
                      <a16:colId xmlns:a16="http://schemas.microsoft.com/office/drawing/2014/main" val="1973775451"/>
                    </a:ext>
                  </a:extLst>
                </a:gridCol>
                <a:gridCol w="470005">
                  <a:extLst>
                    <a:ext uri="{9D8B030D-6E8A-4147-A177-3AD203B41FA5}">
                      <a16:colId xmlns:a16="http://schemas.microsoft.com/office/drawing/2014/main" val="1583722189"/>
                    </a:ext>
                  </a:extLst>
                </a:gridCol>
                <a:gridCol w="613324">
                  <a:extLst>
                    <a:ext uri="{9D8B030D-6E8A-4147-A177-3AD203B41FA5}">
                      <a16:colId xmlns:a16="http://schemas.microsoft.com/office/drawing/2014/main" val="3642548779"/>
                    </a:ext>
                  </a:extLst>
                </a:gridCol>
                <a:gridCol w="603297">
                  <a:extLst>
                    <a:ext uri="{9D8B030D-6E8A-4147-A177-3AD203B41FA5}">
                      <a16:colId xmlns:a16="http://schemas.microsoft.com/office/drawing/2014/main" val="2555661522"/>
                    </a:ext>
                  </a:extLst>
                </a:gridCol>
                <a:gridCol w="423336">
                  <a:extLst>
                    <a:ext uri="{9D8B030D-6E8A-4147-A177-3AD203B41FA5}">
                      <a16:colId xmlns:a16="http://schemas.microsoft.com/office/drawing/2014/main" val="162921711"/>
                    </a:ext>
                  </a:extLst>
                </a:gridCol>
                <a:gridCol w="536714">
                  <a:extLst>
                    <a:ext uri="{9D8B030D-6E8A-4147-A177-3AD203B41FA5}">
                      <a16:colId xmlns:a16="http://schemas.microsoft.com/office/drawing/2014/main" val="2856420701"/>
                    </a:ext>
                  </a:extLst>
                </a:gridCol>
              </a:tblGrid>
              <a:tr h="241099">
                <a:tc>
                  <a:txBody>
                    <a:bodyPr/>
                    <a:lstStyle/>
                    <a:p>
                      <a:pPr algn="ctr" hangingPunct="0">
                        <a:spcAft>
                          <a:spcPts val="0"/>
                        </a:spcAft>
                      </a:pPr>
                      <a:r>
                        <a:rPr lang="en-GB" sz="900" b="0" i="0" dirty="0" err="1">
                          <a:effectLst/>
                          <a:latin typeface="Arial" panose="020B0604020202020204" pitchFamily="34" charset="0"/>
                          <a:ea typeface="SamsungOne 700" panose="020B0803030303020204" pitchFamily="34" charset="0"/>
                          <a:cs typeface="Times New Roman" panose="02020603050405020304" pitchFamily="18" charset="0"/>
                        </a:rPr>
                        <a:t>Valor</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hangingPunct="0">
                        <a:spcAft>
                          <a:spcPts val="0"/>
                        </a:spcAft>
                      </a:pPr>
                      <a:r>
                        <a:rPr lang="en-GB" sz="900" b="0" i="0" dirty="0" err="1">
                          <a:effectLst/>
                          <a:latin typeface="Arial" panose="020B0604020202020204" pitchFamily="34" charset="0"/>
                          <a:ea typeface="SamsungOne 700" panose="020B0803030303020204" pitchFamily="34" charset="0"/>
                          <a:cs typeface="Times New Roman" panose="02020603050405020304" pitchFamily="18" charset="0"/>
                        </a:rPr>
                        <a:t>Crear</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hangingPunct="0">
                        <a:spcAft>
                          <a:spcPts val="0"/>
                        </a:spcAft>
                      </a:pPr>
                      <a:r>
                        <a:rPr lang="en-GB" sz="900" b="0" i="0" dirty="0" err="1">
                          <a:effectLst/>
                          <a:latin typeface="Arial" panose="020B0604020202020204" pitchFamily="34" charset="0"/>
                          <a:ea typeface="SamsungOne 700" panose="020B0803030303020204" pitchFamily="34" charset="0"/>
                          <a:cs typeface="Times New Roman" panose="02020603050405020304" pitchFamily="18" charset="0"/>
                        </a:rPr>
                        <a:t>Recuperar</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hangingPunct="0">
                        <a:spcAft>
                          <a:spcPts val="0"/>
                        </a:spcAft>
                      </a:pPr>
                      <a:r>
                        <a:rPr lang="en-GB" sz="900" b="0" i="0" dirty="0" err="1">
                          <a:effectLst/>
                          <a:latin typeface="Arial" panose="020B0604020202020204" pitchFamily="34" charset="0"/>
                          <a:ea typeface="SamsungOne 700" panose="020B0803030303020204" pitchFamily="34" charset="0"/>
                          <a:cs typeface="Times New Roman" panose="02020603050405020304" pitchFamily="18" charset="0"/>
                        </a:rPr>
                        <a:t>Actualizar</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hangingPunct="0">
                        <a:spcAft>
                          <a:spcPts val="0"/>
                        </a:spcAft>
                      </a:pPr>
                      <a:r>
                        <a:rPr lang="en-GB" sz="900" b="0" i="0" dirty="0" err="1">
                          <a:effectLst/>
                          <a:latin typeface="Arial" panose="020B0604020202020204" pitchFamily="34" charset="0"/>
                          <a:ea typeface="SamsungOne 700" panose="020B0803030303020204" pitchFamily="34" charset="0"/>
                          <a:cs typeface="Times New Roman" panose="02020603050405020304" pitchFamily="18" charset="0"/>
                        </a:rPr>
                        <a:t>Borrar</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hangingPunct="0">
                        <a:spcAft>
                          <a:spcPts val="0"/>
                        </a:spcAft>
                      </a:pPr>
                      <a:r>
                        <a:rPr lang="en-GB" sz="900" b="0" i="0" dirty="0" err="1">
                          <a:effectLst/>
                          <a:latin typeface="Arial" panose="020B0604020202020204" pitchFamily="34" charset="0"/>
                          <a:ea typeface="SamsungOne 700" panose="020B0803030303020204" pitchFamily="34" charset="0"/>
                          <a:cs typeface="Times New Roman" panose="02020603050405020304" pitchFamily="18" charset="0"/>
                        </a:rPr>
                        <a:t>Notificar</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367818188"/>
                  </a:ext>
                </a:extLst>
              </a:tr>
              <a:tr h="284202">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attributes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default</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default</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default</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19688552"/>
                  </a:ext>
                </a:extLst>
              </a:tr>
              <a:tr h="284202">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modified-attributes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47675601"/>
                  </a:ext>
                </a:extLst>
              </a:tr>
              <a:tr h="284202">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hierarchical-address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62562182"/>
                  </a:ext>
                </a:extLst>
              </a:tr>
              <a:tr h="342900">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hierarchical-address</a:t>
                      </a:r>
                      <a:br>
                        <a:rPr lang="en-GB" sz="900" b="0" i="0" dirty="0">
                          <a:effectLst/>
                          <a:latin typeface="Arial" panose="020B0604020202020204" pitchFamily="34" charset="0"/>
                          <a:ea typeface="SamsungOne 400" panose="020B0503030303020204" pitchFamily="34" charset="0"/>
                          <a:cs typeface="Times New Roman" panose="02020603050405020304" pitchFamily="18" charset="0"/>
                        </a:rPr>
                      </a:b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+attributes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76724457"/>
                  </a:ext>
                </a:extLst>
              </a:tr>
              <a:tr h="342900">
                <a:tc>
                  <a:txBody>
                    <a:bodyPr/>
                    <a:lstStyle/>
                    <a:p>
                      <a:pPr hangingPunct="0">
                        <a:spcAft>
                          <a:spcPts val="0"/>
                        </a:spcAft>
                      </a:pPr>
                      <a:r>
                        <a:rPr lang="en-GB" sz="900" b="0" i="0" dirty="0" err="1">
                          <a:effectLst/>
                          <a:latin typeface="Arial" panose="020B0604020202020204" pitchFamily="34" charset="0"/>
                          <a:ea typeface="SamsungOne 400" panose="020B0503030303020204" pitchFamily="34" charset="0"/>
                          <a:cs typeface="Times New Roman" panose="02020603050405020304" pitchFamily="18" charset="0"/>
                        </a:rPr>
                        <a:t>attributes+child</a:t>
                      </a:r>
                      <a:br>
                        <a:rPr lang="en-GB" sz="900" b="0" i="0" dirty="0">
                          <a:effectLst/>
                          <a:latin typeface="Arial" panose="020B0604020202020204" pitchFamily="34" charset="0"/>
                          <a:ea typeface="SamsungOne 400" panose="020B0503030303020204" pitchFamily="34" charset="0"/>
                          <a:cs typeface="Times New Roman" panose="02020603050405020304" pitchFamily="18" charset="0"/>
                        </a:rPr>
                      </a:b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-resources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29006370"/>
                  </a:ext>
                </a:extLst>
              </a:tr>
              <a:tr h="284202">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child-resources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56039814"/>
                  </a:ext>
                </a:extLst>
              </a:tr>
              <a:tr h="342900">
                <a:tc>
                  <a:txBody>
                    <a:bodyPr/>
                    <a:lstStyle/>
                    <a:p>
                      <a:pPr hangingPunct="0">
                        <a:spcAft>
                          <a:spcPts val="0"/>
                        </a:spcAft>
                      </a:pPr>
                      <a:r>
                        <a:rPr lang="en-GB" sz="900" b="0" i="0" dirty="0" err="1">
                          <a:effectLst/>
                          <a:latin typeface="Arial" panose="020B0604020202020204" pitchFamily="34" charset="0"/>
                          <a:ea typeface="SamsungOne 400" panose="020B0503030303020204" pitchFamily="34" charset="0"/>
                          <a:cs typeface="Times New Roman" panose="02020603050405020304" pitchFamily="18" charset="0"/>
                        </a:rPr>
                        <a:t>attributes+child</a:t>
                      </a:r>
                      <a:br>
                        <a:rPr lang="en-GB" sz="900" b="0" i="0" dirty="0">
                          <a:effectLst/>
                          <a:latin typeface="Arial" panose="020B0604020202020204" pitchFamily="34" charset="0"/>
                          <a:ea typeface="SamsungOne 400" panose="020B0503030303020204" pitchFamily="34" charset="0"/>
                          <a:cs typeface="Times New Roman" panose="02020603050405020304" pitchFamily="18" charset="0"/>
                        </a:rPr>
                      </a:b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-resource-references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69979036"/>
                  </a:ext>
                </a:extLst>
              </a:tr>
              <a:tr h="342900">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child-resource</a:t>
                      </a:r>
                      <a:br>
                        <a:rPr lang="en-GB" sz="900" b="0" i="0" dirty="0">
                          <a:effectLst/>
                          <a:latin typeface="Arial" panose="020B0604020202020204" pitchFamily="34" charset="0"/>
                          <a:ea typeface="SamsungOne 400" panose="020B0503030303020204" pitchFamily="34" charset="0"/>
                          <a:cs typeface="Times New Roman" panose="02020603050405020304" pitchFamily="18" charset="0"/>
                        </a:rPr>
                      </a:b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-references</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89701842"/>
                  </a:ext>
                </a:extLst>
              </a:tr>
              <a:tr h="284202">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nothing</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default</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46346675"/>
                  </a:ext>
                </a:extLst>
              </a:tr>
              <a:tr h="284202">
                <a:tc>
                  <a:txBody>
                    <a:bodyPr/>
                    <a:lstStyle/>
                    <a:p>
                      <a:pP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original-resource</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valid</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hangingPunct="0">
                        <a:spcAft>
                          <a:spcPts val="0"/>
                        </a:spcAft>
                      </a:pPr>
                      <a:r>
                        <a:rPr lang="en-GB" sz="900" b="0" i="0" dirty="0">
                          <a:effectLst/>
                          <a:latin typeface="Arial" panose="020B0604020202020204" pitchFamily="34" charset="0"/>
                          <a:ea typeface="SamsungOne 400" panose="020B0503030303020204" pitchFamily="34" charset="0"/>
                          <a:cs typeface="Times New Roman" panose="02020603050405020304" pitchFamily="18" charset="0"/>
                        </a:rPr>
                        <a:t>n/a</a:t>
                      </a:r>
                      <a:endParaRPr lang="ko-KR" sz="900" b="0" i="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90" marR="34290" marT="34290" marB="3429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bl>
          </a:graphicData>
        </a:graphic>
      </p:graphicFrame>
      <p:sp>
        <p:nvSpPr>
          <p:cNvPr id="106" name="직사각형 105">
            <a:extLst>
              <a:ext uri="{FF2B5EF4-FFF2-40B4-BE49-F238E27FC236}">
                <a16:creationId xmlns:a16="http://schemas.microsoft.com/office/drawing/2014/main" id="{0DDCA685-C670-42FB-90C9-BCB8B4143021}"/>
              </a:ext>
            </a:extLst>
          </p:cNvPr>
          <p:cNvSpPr/>
          <p:nvPr/>
        </p:nvSpPr>
        <p:spPr>
          <a:xfrm>
            <a:off x="5105095" y="1168254"/>
            <a:ext cx="2567914" cy="230832"/>
          </a:xfrm>
          <a:prstGeom prst="rect">
            <a:avLst/>
          </a:prstGeom>
        </p:spPr>
        <p:txBody>
          <a:bodyPr wrap="square">
            <a:spAutoFit/>
          </a:bodyPr>
          <a:lstStyle/>
          <a:p>
            <a:pPr algn="ctr">
              <a:defRPr/>
            </a:pPr>
            <a:r>
              <a:rPr lang="en-US" altLang="ko-KR" sz="900" dirty="0" err="1">
                <a:latin typeface="Arial" panose="020B0604020202020204" pitchFamily="34" charset="0"/>
                <a:ea typeface="SamsungOne 700" panose="020B0803030303020204" pitchFamily="34" charset="0"/>
              </a:rPr>
              <a:t>Resumen</a:t>
            </a:r>
            <a:r>
              <a:rPr lang="en-US" altLang="ko-KR" sz="900" dirty="0">
                <a:latin typeface="Arial" panose="020B0604020202020204" pitchFamily="34" charset="0"/>
                <a:ea typeface="SamsungOne 700" panose="020B0803030303020204" pitchFamily="34" charset="0"/>
              </a:rPr>
              <a:t> de </a:t>
            </a:r>
            <a:r>
              <a:rPr lang="en-US" altLang="ko-KR" sz="900" dirty="0" err="1">
                <a:latin typeface="Arial" panose="020B0604020202020204" pitchFamily="34" charset="0"/>
                <a:ea typeface="SamsungOne 700" panose="020B0803030303020204" pitchFamily="34" charset="0"/>
              </a:rPr>
              <a:t>los</a:t>
            </a:r>
            <a:r>
              <a:rPr lang="en-US" altLang="ko-KR" sz="900" dirty="0">
                <a:latin typeface="Arial" panose="020B0604020202020204" pitchFamily="34" charset="0"/>
                <a:ea typeface="SamsungOne 700" panose="020B0803030303020204" pitchFamily="34" charset="0"/>
              </a:rPr>
              <a:t> </a:t>
            </a:r>
            <a:r>
              <a:rPr lang="en-US" altLang="ko-KR" sz="900" dirty="0" err="1">
                <a:latin typeface="Arial" panose="020B0604020202020204" pitchFamily="34" charset="0"/>
                <a:ea typeface="SamsungOne 700" panose="020B0803030303020204" pitchFamily="34" charset="0"/>
              </a:rPr>
              <a:t>valores</a:t>
            </a:r>
            <a:r>
              <a:rPr lang="en-US" altLang="ko-KR" sz="900" dirty="0">
                <a:latin typeface="Arial" panose="020B0604020202020204" pitchFamily="34" charset="0"/>
                <a:ea typeface="SamsungOne 700" panose="020B0803030303020204" pitchFamily="34" charset="0"/>
              </a:rPr>
              <a:t> de Result Content</a:t>
            </a:r>
          </a:p>
        </p:txBody>
      </p:sp>
      <p:sp>
        <p:nvSpPr>
          <p:cNvPr id="4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182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AF4FDC83-DA4D-4A78-943C-A8EB7613414E}"/>
              </a:ext>
            </a:extLst>
          </p:cNvPr>
          <p:cNvSpPr/>
          <p:nvPr/>
        </p:nvSpPr>
        <p:spPr>
          <a:xfrm>
            <a:off x="1391841" y="1748642"/>
            <a:ext cx="6474619" cy="664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obtener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jerárquica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siguientes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hierarchical-address</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hierarchical-address+attributes</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0" name="그룹 19">
            <a:extLst>
              <a:ext uri="{FF2B5EF4-FFF2-40B4-BE49-F238E27FC236}">
                <a16:creationId xmlns:a16="http://schemas.microsoft.com/office/drawing/2014/main" id="{DFC9A593-C072-4632-966F-3EAFFE5F91A4}"/>
              </a:ext>
            </a:extLst>
          </p:cNvPr>
          <p:cNvGrpSpPr/>
          <p:nvPr/>
        </p:nvGrpSpPr>
        <p:grpSpPr>
          <a:xfrm>
            <a:off x="1277541" y="2466863"/>
            <a:ext cx="7271442" cy="2050922"/>
            <a:chOff x="558800" y="2232686"/>
            <a:chExt cx="9695256" cy="2734563"/>
          </a:xfrm>
        </p:grpSpPr>
        <p:grpSp>
          <p:nvGrpSpPr>
            <p:cNvPr id="21" name="그룹 20">
              <a:extLst>
                <a:ext uri="{FF2B5EF4-FFF2-40B4-BE49-F238E27FC236}">
                  <a16:creationId xmlns:a16="http://schemas.microsoft.com/office/drawing/2014/main" id="{C9C68BC5-59D5-4C08-A8DB-C1BF1473C808}"/>
                </a:ext>
              </a:extLst>
            </p:cNvPr>
            <p:cNvGrpSpPr/>
            <p:nvPr/>
          </p:nvGrpSpPr>
          <p:grpSpPr>
            <a:xfrm>
              <a:off x="558800" y="2232686"/>
              <a:ext cx="9695256" cy="215444"/>
              <a:chOff x="1027113" y="2045625"/>
              <a:chExt cx="9695256" cy="215444"/>
            </a:xfrm>
          </p:grpSpPr>
          <p:sp>
            <p:nvSpPr>
              <p:cNvPr id="23" name="직사각형 22">
                <a:extLst>
                  <a:ext uri="{FF2B5EF4-FFF2-40B4-BE49-F238E27FC236}">
                    <a16:creationId xmlns:a16="http://schemas.microsoft.com/office/drawing/2014/main" id="{66126AD5-3DB3-4CE3-9C3B-474BFB3698C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4" name="직사각형 23">
                <a:extLst>
                  <a:ext uri="{FF2B5EF4-FFF2-40B4-BE49-F238E27FC236}">
                    <a16:creationId xmlns:a16="http://schemas.microsoft.com/office/drawing/2014/main" id="{0CB4A464-8A90-46C2-9650-0CEF1A3CE2B2}"/>
                  </a:ext>
                </a:extLst>
              </p:cNvPr>
              <p:cNvSpPr/>
              <p:nvPr/>
            </p:nvSpPr>
            <p:spPr>
              <a:xfrm>
                <a:off x="1179513" y="2045625"/>
                <a:ext cx="95428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En el caso de una solicitud de recuperación, se puede devolver una representación y/o referencia de múltiples recursos.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6E304739-5295-4B43-B30E-8A02BAFC1D23}"/>
                </a:ext>
              </a:extLst>
            </p:cNvPr>
            <p:cNvSpPr/>
            <p:nvPr/>
          </p:nvSpPr>
          <p:spPr>
            <a:xfrm>
              <a:off x="711200" y="2469062"/>
              <a:ext cx="8632825" cy="2498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indicar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tipo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secundarios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descendientes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siguientes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opciones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attributes+child-resources</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child-resources</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attributes+child-resource-references</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child-resource-references</a:t>
              </a: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“attributes”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significa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atributos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representación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destino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“child-resource”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significa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atributos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hijo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descendiente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“reference”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significa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metainformación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incluida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Contenido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Respuesta </a:t>
            </a:r>
          </a:p>
        </p:txBody>
      </p:sp>
      <p:grpSp>
        <p:nvGrpSpPr>
          <p:cNvPr id="19" name="그룹 18">
            <a:extLst>
              <a:ext uri="{FF2B5EF4-FFF2-40B4-BE49-F238E27FC236}">
                <a16:creationId xmlns:a16="http://schemas.microsoft.com/office/drawing/2014/main" id="{998BF9D9-0286-470D-9DCF-CD62AEBECC4F}"/>
              </a:ext>
            </a:extLst>
          </p:cNvPr>
          <p:cNvGrpSpPr/>
          <p:nvPr/>
        </p:nvGrpSpPr>
        <p:grpSpPr>
          <a:xfrm>
            <a:off x="1277541" y="1436474"/>
            <a:ext cx="6588919" cy="323165"/>
            <a:chOff x="1027113" y="2045625"/>
            <a:chExt cx="8785225" cy="430885"/>
          </a:xfrm>
        </p:grpSpPr>
        <p:sp>
          <p:nvSpPr>
            <p:cNvPr id="25" name="직사각형 24">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7A6A7C07-46D0-4182-9D78-0970D39797FA}"/>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solicitud</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Create(</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contenido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resultado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es ”attributes”(</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atributos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jerárquica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incluye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respuesta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p>
          </p:txBody>
        </p:sp>
      </p:grpSp>
      <p:sp>
        <p:nvSpPr>
          <p:cNvPr id="2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451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8DCDABA2-4368-4F37-9F15-44B3351D24E1}"/>
              </a:ext>
            </a:extLst>
          </p:cNvPr>
          <p:cNvSpPr/>
          <p:nvPr/>
        </p:nvSpPr>
        <p:spPr>
          <a:xfrm>
            <a:off x="1391841" y="1608004"/>
            <a:ext cx="6474619" cy="461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aplicó</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hacer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coincidir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valor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atributo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específico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creationTime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lastModifiedTime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expirationTime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stateTag</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label, attribute,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resourceType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size,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contentType</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1" name="그룹 30">
            <a:extLst>
              <a:ext uri="{FF2B5EF4-FFF2-40B4-BE49-F238E27FC236}">
                <a16:creationId xmlns:a16="http://schemas.microsoft.com/office/drawing/2014/main" id="{092CADC1-0AE6-45E5-9324-6198382D9273}"/>
              </a:ext>
            </a:extLst>
          </p:cNvPr>
          <p:cNvGrpSpPr/>
          <p:nvPr/>
        </p:nvGrpSpPr>
        <p:grpSpPr>
          <a:xfrm>
            <a:off x="1277541" y="2142942"/>
            <a:ext cx="6588919" cy="463542"/>
            <a:chOff x="558800" y="2232686"/>
            <a:chExt cx="8785225" cy="618055"/>
          </a:xfrm>
        </p:grpSpPr>
        <p:grpSp>
          <p:nvGrpSpPr>
            <p:cNvPr id="32" name="그룹 31">
              <a:extLst>
                <a:ext uri="{FF2B5EF4-FFF2-40B4-BE49-F238E27FC236}">
                  <a16:creationId xmlns:a16="http://schemas.microsoft.com/office/drawing/2014/main" id="{8F69726A-EDAA-4791-9FDA-4E083AE8675A}"/>
                </a:ext>
              </a:extLst>
            </p:cNvPr>
            <p:cNvGrpSpPr/>
            <p:nvPr/>
          </p:nvGrpSpPr>
          <p:grpSpPr>
            <a:xfrm>
              <a:off x="558800" y="2232686"/>
              <a:ext cx="8785225" cy="215443"/>
              <a:chOff x="1027113" y="2045625"/>
              <a:chExt cx="8785225" cy="215443"/>
            </a:xfrm>
          </p:grpSpPr>
          <p:sp>
            <p:nvSpPr>
              <p:cNvPr id="34" name="직사각형 33">
                <a:extLst>
                  <a:ext uri="{FF2B5EF4-FFF2-40B4-BE49-F238E27FC236}">
                    <a16:creationId xmlns:a16="http://schemas.microsoft.com/office/drawing/2014/main" id="{2DE704CA-946A-4B73-864E-FFD98C4D9E9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A7D988D0-473B-4D9B-A5C8-63F4AD3542DA}"/>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Se aplicaba a un procedimiento de filtrado, no a un valor de atributo.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3" name="직사각형 32">
              <a:extLst>
                <a:ext uri="{FF2B5EF4-FFF2-40B4-BE49-F238E27FC236}">
                  <a16:creationId xmlns:a16="http://schemas.microsoft.com/office/drawing/2014/main" id="{18106A53-17A5-4843-A182-22F74BBFA6D8}"/>
                </a:ext>
              </a:extLst>
            </p:cNvPr>
            <p:cNvSpPr/>
            <p:nvPr/>
          </p:nvSpPr>
          <p:spPr>
            <a:xfrm>
              <a:off x="711200" y="250528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filterUsage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filterOperation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limit, level, offset,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semanticsFilter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contentFilterSyntax</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contentFilterQuery</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5" name="그룹 44"/>
          <p:cNvGrpSpPr/>
          <p:nvPr/>
        </p:nvGrpSpPr>
        <p:grpSpPr>
          <a:xfrm>
            <a:off x="1733943" y="2805547"/>
            <a:ext cx="5675393" cy="1818596"/>
            <a:chOff x="930755" y="3854086"/>
            <a:chExt cx="7567189" cy="2424794"/>
          </a:xfrm>
        </p:grpSpPr>
        <p:sp>
          <p:nvSpPr>
            <p:cNvPr id="16" name="모서리가 둥근 직사각형 15"/>
            <p:cNvSpPr/>
            <p:nvPr/>
          </p:nvSpPr>
          <p:spPr>
            <a:xfrm>
              <a:off x="930755" y="4296166"/>
              <a:ext cx="748373" cy="59681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1050" dirty="0">
                  <a:solidFill>
                    <a:prstClr val="black">
                      <a:lumMod val="75000"/>
                      <a:lumOff val="25000"/>
                    </a:prstClr>
                  </a:solidFill>
                  <a:latin typeface="Arial" panose="020B0604020202020204" pitchFamily="34" charset="0"/>
                  <a:ea typeface="SamsungOne 700" panose="020B0803030303020204" pitchFamily="34" charset="0"/>
                </a:rPr>
                <a:t>App</a:t>
              </a:r>
              <a:endParaRPr lang="ko-KR" altLang="en-US" sz="1050"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7" name="직선 화살표 연결선 16"/>
            <p:cNvCxnSpPr>
              <a:cxnSpLocks/>
              <a:stCxn id="16" idx="3"/>
              <a:endCxn id="7" idx="1"/>
            </p:cNvCxnSpPr>
            <p:nvPr/>
          </p:nvCxnSpPr>
          <p:spPr>
            <a:xfrm flipV="1">
              <a:off x="1679128" y="4105679"/>
              <a:ext cx="2503308" cy="488893"/>
            </a:xfrm>
            <a:prstGeom prst="straightConnector1">
              <a:avLst/>
            </a:prstGeom>
            <a:noFill/>
            <a:ln w="9525" cap="flat" cmpd="sng" algn="ctr">
              <a:solidFill>
                <a:srgbClr val="193EB0"/>
              </a:solidFill>
              <a:prstDash val="solid"/>
              <a:tailEnd type="triangle"/>
            </a:ln>
            <a:effectLst/>
          </p:spPr>
        </p:cxnSp>
        <p:sp>
          <p:nvSpPr>
            <p:cNvPr id="18" name="사각형 설명선 17"/>
            <p:cNvSpPr/>
            <p:nvPr/>
          </p:nvSpPr>
          <p:spPr>
            <a:xfrm>
              <a:off x="1934665" y="4677905"/>
              <a:ext cx="1968147" cy="1107683"/>
            </a:xfrm>
            <a:prstGeom prst="wedgeRectCallout">
              <a:avLst>
                <a:gd name="adj1" fmla="val -16198"/>
                <a:gd name="adj2" fmla="val -47148"/>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67500" tIns="35100" rIns="67500" bIns="35100" rtlCol="0" anchor="ctr"/>
            <a:lstStyle/>
            <a:p>
              <a:r>
                <a:rPr lang="en-US" altLang="ko-KR" sz="788" dirty="0">
                  <a:solidFill>
                    <a:schemeClr val="bg1"/>
                  </a:solidFill>
                  <a:latin typeface="Arial" panose="020B0604020202020204" pitchFamily="34" charset="0"/>
                  <a:ea typeface="SamsungOne 700" panose="020B0803030303020204" pitchFamily="34" charset="0"/>
                </a:rPr>
                <a:t>para: base</a:t>
              </a:r>
            </a:p>
            <a:p>
              <a:r>
                <a:rPr lang="en-US" altLang="ko-KR" sz="788" dirty="0">
                  <a:solidFill>
                    <a:schemeClr val="bg1"/>
                  </a:solidFill>
                  <a:latin typeface="Arial" panose="020B0604020202020204" pitchFamily="34" charset="0"/>
                  <a:ea typeface="SamsungOne 700" panose="020B0803030303020204" pitchFamily="34" charset="0"/>
                </a:rPr>
                <a:t>op: Retrieve</a:t>
              </a:r>
            </a:p>
            <a:p>
              <a:r>
                <a:rPr lang="en-US" altLang="ko-KR" sz="788" dirty="0">
                  <a:solidFill>
                    <a:schemeClr val="bg1"/>
                  </a:solidFill>
                  <a:latin typeface="Arial" panose="020B0604020202020204" pitchFamily="34" charset="0"/>
                  <a:ea typeface="SamsungOne 700" panose="020B0803030303020204" pitchFamily="34" charset="0"/>
                </a:rPr>
                <a:t>fc: </a:t>
              </a:r>
            </a:p>
            <a:p>
              <a:r>
                <a:rPr lang="en-US" altLang="ko-KR" sz="788" dirty="0">
                  <a:solidFill>
                    <a:schemeClr val="bg1"/>
                  </a:solidFill>
                  <a:latin typeface="Arial" panose="020B0604020202020204" pitchFamily="34" charset="0"/>
                  <a:ea typeface="SamsungOne 700" panose="020B0803030303020204" pitchFamily="34" charset="0"/>
                </a:rPr>
                <a:t> {</a:t>
              </a:r>
              <a:r>
                <a:rPr lang="en-US" altLang="ko-KR" sz="788" dirty="0" err="1">
                  <a:solidFill>
                    <a:schemeClr val="bg1"/>
                  </a:solidFill>
                  <a:latin typeface="Arial" panose="020B0604020202020204" pitchFamily="34" charset="0"/>
                  <a:ea typeface="SamsungOne 700" panose="020B0803030303020204" pitchFamily="34" charset="0"/>
                </a:rPr>
                <a:t>filterUsage</a:t>
              </a:r>
              <a:r>
                <a:rPr lang="en-US" altLang="ko-KR" sz="788" dirty="0">
                  <a:solidFill>
                    <a:schemeClr val="bg1"/>
                  </a:solidFill>
                  <a:latin typeface="Arial" panose="020B0604020202020204" pitchFamily="34" charset="0"/>
                  <a:ea typeface="SamsungOne 700" panose="020B0803030303020204" pitchFamily="34" charset="0"/>
                </a:rPr>
                <a:t> = </a:t>
              </a:r>
              <a:r>
                <a:rPr lang="en-US" altLang="ko-KR" sz="788" dirty="0" err="1">
                  <a:solidFill>
                    <a:schemeClr val="bg1"/>
                  </a:solidFill>
                  <a:latin typeface="Arial" panose="020B0604020202020204" pitchFamily="34" charset="0"/>
                  <a:ea typeface="SamsungOne 700" panose="020B0803030303020204" pitchFamily="34" charset="0"/>
                </a:rPr>
                <a:t>descubrimiento</a:t>
              </a:r>
              <a:endParaRPr lang="en-US" altLang="ko-KR" sz="788" dirty="0">
                <a:solidFill>
                  <a:schemeClr val="bg1"/>
                </a:solidFill>
                <a:latin typeface="Arial" panose="020B0604020202020204" pitchFamily="34" charset="0"/>
                <a:ea typeface="SamsungOne 700" panose="020B0803030303020204" pitchFamily="34" charset="0"/>
              </a:endParaRPr>
            </a:p>
            <a:p>
              <a:r>
                <a:rPr lang="en-US" altLang="ko-KR" sz="788" dirty="0">
                  <a:solidFill>
                    <a:schemeClr val="bg1"/>
                  </a:solidFill>
                  <a:latin typeface="Arial" panose="020B0604020202020204" pitchFamily="34" charset="0"/>
                  <a:ea typeface="SamsungOne 700" panose="020B0803030303020204" pitchFamily="34" charset="0"/>
                </a:rPr>
                <a:t>  </a:t>
              </a:r>
              <a:r>
                <a:rPr lang="en-US" altLang="ko-KR" sz="788" dirty="0" err="1">
                  <a:solidFill>
                    <a:schemeClr val="bg1"/>
                  </a:solidFill>
                  <a:latin typeface="Arial" panose="020B0604020202020204" pitchFamily="34" charset="0"/>
                  <a:ea typeface="SamsungOne 700" panose="020B0803030303020204" pitchFamily="34" charset="0"/>
                </a:rPr>
                <a:t>límite</a:t>
              </a:r>
              <a:r>
                <a:rPr lang="en-US" altLang="ko-KR" sz="788" dirty="0">
                  <a:solidFill>
                    <a:schemeClr val="bg1"/>
                  </a:solidFill>
                  <a:latin typeface="Arial" panose="020B0604020202020204" pitchFamily="34" charset="0"/>
                  <a:ea typeface="SamsungOne 700" panose="020B0803030303020204" pitchFamily="34" charset="0"/>
                </a:rPr>
                <a:t> = 10</a:t>
              </a:r>
            </a:p>
            <a:p>
              <a:r>
                <a:rPr lang="en-US" altLang="ko-KR" sz="788" dirty="0">
                  <a:solidFill>
                    <a:schemeClr val="bg1"/>
                  </a:solidFill>
                  <a:latin typeface="Arial" panose="020B0604020202020204" pitchFamily="34" charset="0"/>
                  <a:ea typeface="SamsungOne 700" panose="020B0803030303020204" pitchFamily="34" charset="0"/>
                </a:rPr>
                <a:t>  </a:t>
              </a:r>
              <a:r>
                <a:rPr lang="en-US" altLang="ko-KR" sz="788" dirty="0" err="1">
                  <a:solidFill>
                    <a:schemeClr val="bg1"/>
                  </a:solidFill>
                  <a:latin typeface="Arial" panose="020B0604020202020204" pitchFamily="34" charset="0"/>
                  <a:ea typeface="SamsungOne 700" panose="020B0803030303020204" pitchFamily="34" charset="0"/>
                </a:rPr>
                <a:t>resourceType</a:t>
              </a:r>
              <a:r>
                <a:rPr lang="en-US" altLang="ko-KR" sz="788" dirty="0">
                  <a:solidFill>
                    <a:schemeClr val="bg1"/>
                  </a:solidFill>
                  <a:latin typeface="Arial" panose="020B0604020202020204" pitchFamily="34" charset="0"/>
                  <a:ea typeface="SamsungOne 700" panose="020B0803030303020204" pitchFamily="34" charset="0"/>
                </a:rPr>
                <a:t> = container}</a:t>
              </a:r>
            </a:p>
          </p:txBody>
        </p:sp>
        <p:grpSp>
          <p:nvGrpSpPr>
            <p:cNvPr id="27" name="그룹 26"/>
            <p:cNvGrpSpPr/>
            <p:nvPr/>
          </p:nvGrpSpPr>
          <p:grpSpPr>
            <a:xfrm>
              <a:off x="4039549" y="3854086"/>
              <a:ext cx="4458395" cy="2424794"/>
              <a:chOff x="4039549" y="3854086"/>
              <a:chExt cx="4458395" cy="2424794"/>
            </a:xfrm>
          </p:grpSpPr>
          <p:sp>
            <p:nvSpPr>
              <p:cNvPr id="6" name="모서리가 둥근 직사각형 5"/>
              <p:cNvSpPr/>
              <p:nvPr/>
            </p:nvSpPr>
            <p:spPr>
              <a:xfrm>
                <a:off x="4039549" y="3854086"/>
                <a:ext cx="4398331" cy="2424794"/>
              </a:xfrm>
              <a:prstGeom prst="roundRect">
                <a:avLst>
                  <a:gd name="adj" fmla="val 3499"/>
                </a:avLst>
              </a:prstGeom>
              <a:solidFill>
                <a:sysClr val="window" lastClr="FFFFFF"/>
              </a:solidFill>
              <a:ln w="9525" algn="ctr">
                <a:solidFill>
                  <a:schemeClr val="bg1">
                    <a:lumMod val="65000"/>
                  </a:schemeClr>
                </a:solidFill>
                <a:round/>
                <a:headEnd/>
                <a:tailEnd/>
              </a:ln>
            </p:spPr>
            <p:txBody>
              <a:bodyPr wrap="none" anchor="ctr"/>
              <a:lstStyle/>
              <a:p>
                <a:pPr algn="ctr" eaLnBrk="0" latinLnBrk="0" hangingPunct="0">
                  <a:defRPr/>
                </a:pPr>
                <a:endParaRPr lang="ko-KR" altLang="en-US" sz="675" kern="0" dirty="0">
                  <a:solidFill>
                    <a:srgbClr val="000000"/>
                  </a:solidFill>
                  <a:latin typeface="Arial" panose="020B0604020202020204" pitchFamily="34" charset="0"/>
                  <a:ea typeface="SamsungOne 400" panose="02020603020101020101" pitchFamily="18" charset="-127"/>
                </a:endParaRPr>
              </a:p>
            </p:txBody>
          </p:sp>
          <p:grpSp>
            <p:nvGrpSpPr>
              <p:cNvPr id="25" name="그룹 24"/>
              <p:cNvGrpSpPr/>
              <p:nvPr/>
            </p:nvGrpSpPr>
            <p:grpSpPr>
              <a:xfrm>
                <a:off x="4182436" y="3977223"/>
                <a:ext cx="4315508" cy="2275254"/>
                <a:chOff x="4273876" y="3977223"/>
                <a:chExt cx="4315508" cy="2275254"/>
              </a:xfrm>
            </p:grpSpPr>
            <p:grpSp>
              <p:nvGrpSpPr>
                <p:cNvPr id="15" name="그룹 14"/>
                <p:cNvGrpSpPr/>
                <p:nvPr/>
              </p:nvGrpSpPr>
              <p:grpSpPr>
                <a:xfrm>
                  <a:off x="4273876" y="3977223"/>
                  <a:ext cx="1781483" cy="2049767"/>
                  <a:chOff x="4273877" y="3977223"/>
                  <a:chExt cx="1636754" cy="1883242"/>
                </a:xfrm>
              </p:grpSpPr>
              <p:sp>
                <p:nvSpPr>
                  <p:cNvPr id="7" name="직사각형 6"/>
                  <p:cNvSpPr/>
                  <p:nvPr/>
                </p:nvSpPr>
                <p:spPr>
                  <a:xfrm>
                    <a:off x="4273877" y="3977223"/>
                    <a:ext cx="550757" cy="236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base</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sp>
                <p:nvSpPr>
                  <p:cNvPr id="8" name="직사각형 7"/>
                  <p:cNvSpPr/>
                  <p:nvPr/>
                </p:nvSpPr>
                <p:spPr>
                  <a:xfrm>
                    <a:off x="4809118" y="4485952"/>
                    <a:ext cx="550757" cy="236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res1</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sp>
                <p:nvSpPr>
                  <p:cNvPr id="9" name="직사각형 8"/>
                  <p:cNvSpPr/>
                  <p:nvPr/>
                </p:nvSpPr>
                <p:spPr>
                  <a:xfrm>
                    <a:off x="4809118" y="5095762"/>
                    <a:ext cx="550757" cy="236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res2</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sp>
                <p:nvSpPr>
                  <p:cNvPr id="10" name="직사각형 9"/>
                  <p:cNvSpPr/>
                  <p:nvPr/>
                </p:nvSpPr>
                <p:spPr>
                  <a:xfrm>
                    <a:off x="5359874" y="5624426"/>
                    <a:ext cx="550757" cy="236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00" dirty="0">
                        <a:solidFill>
                          <a:prstClr val="black">
                            <a:lumMod val="75000"/>
                            <a:lumOff val="25000"/>
                          </a:prstClr>
                        </a:solidFill>
                        <a:latin typeface="Arial" panose="020B0604020202020204" pitchFamily="34" charset="0"/>
                        <a:ea typeface="SamsungOne 700" panose="020B0803030303020204" pitchFamily="34" charset="0"/>
                      </a:rPr>
                      <a:t>res23</a:t>
                    </a:r>
                    <a:endParaRPr lang="ko-KR" altLang="en-US" sz="900"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1" name="꺾인 연결선 10"/>
                  <p:cNvCxnSpPr>
                    <a:cxnSpLocks/>
                    <a:stCxn id="7" idx="2"/>
                    <a:endCxn id="8" idx="1"/>
                  </p:cNvCxnSpPr>
                  <p:nvPr/>
                </p:nvCxnSpPr>
                <p:spPr>
                  <a:xfrm rot="16200000" flipH="1">
                    <a:off x="4483831" y="4278686"/>
                    <a:ext cx="390711" cy="259861"/>
                  </a:xfrm>
                  <a:prstGeom prst="bentConnector2">
                    <a:avLst/>
                  </a:prstGeom>
                  <a:noFill/>
                  <a:ln w="9525" cap="flat" cmpd="sng" algn="ctr">
                    <a:solidFill>
                      <a:sysClr val="windowText" lastClr="000000"/>
                    </a:solidFill>
                    <a:prstDash val="solid"/>
                  </a:ln>
                  <a:effectLst/>
                </p:spPr>
              </p:cxnSp>
              <p:cxnSp>
                <p:nvCxnSpPr>
                  <p:cNvPr id="13" name="꺾인 연결선 12"/>
                  <p:cNvCxnSpPr>
                    <a:stCxn id="9" idx="2"/>
                    <a:endCxn id="10" idx="1"/>
                  </p:cNvCxnSpPr>
                  <p:nvPr/>
                </p:nvCxnSpPr>
                <p:spPr>
                  <a:xfrm rot="16200000" flipH="1">
                    <a:off x="5016863" y="5399434"/>
                    <a:ext cx="410645" cy="275378"/>
                  </a:xfrm>
                  <a:prstGeom prst="bentConnector2">
                    <a:avLst/>
                  </a:prstGeom>
                  <a:noFill/>
                  <a:ln w="9525" cap="flat" cmpd="sng" algn="ctr">
                    <a:solidFill>
                      <a:sysClr val="windowText" lastClr="000000"/>
                    </a:solidFill>
                    <a:prstDash val="solid"/>
                  </a:ln>
                  <a:effectLst/>
                </p:spPr>
              </p:cxnSp>
              <p:cxnSp>
                <p:nvCxnSpPr>
                  <p:cNvPr id="14" name="꺾인 연결선 13"/>
                  <p:cNvCxnSpPr>
                    <a:endCxn id="9" idx="1"/>
                  </p:cNvCxnSpPr>
                  <p:nvPr/>
                </p:nvCxnSpPr>
                <p:spPr>
                  <a:xfrm rot="16200000" flipH="1">
                    <a:off x="4225895" y="4630557"/>
                    <a:ext cx="906583" cy="259862"/>
                  </a:xfrm>
                  <a:prstGeom prst="bentConnector2">
                    <a:avLst/>
                  </a:prstGeom>
                  <a:noFill/>
                  <a:ln w="9525" cap="flat" cmpd="sng" algn="ctr">
                    <a:solidFill>
                      <a:sysClr val="windowText" lastClr="000000"/>
                    </a:solidFill>
                    <a:prstDash val="solid"/>
                  </a:ln>
                  <a:effectLst/>
                </p:spPr>
              </p:cxnSp>
            </p:grpSp>
            <p:sp>
              <p:nvSpPr>
                <p:cNvPr id="19" name="직사각형 18"/>
                <p:cNvSpPr/>
                <p:nvPr/>
              </p:nvSpPr>
              <p:spPr>
                <a:xfrm>
                  <a:off x="5497325" y="4426446"/>
                  <a:ext cx="2076637" cy="492443"/>
                </a:xfrm>
                <a:prstGeom prst="rect">
                  <a:avLst/>
                </a:prstGeom>
              </p:spPr>
              <p:txBody>
                <a:bodyPr wrap="none">
                  <a:spAutoFit/>
                </a:bodyPr>
                <a:lstStyle/>
                <a:p>
                  <a:pPr marL="64294" indent="-64294" eaLnBrk="0" latinLnBrk="0" hangingPunct="0">
                    <a:buFont typeface="Arial" panose="020B0604020202020204" pitchFamily="34" charset="0"/>
                    <a:buChar char="•"/>
                    <a:defRPr/>
                  </a:pPr>
                  <a:r>
                    <a:rPr lang="en-US" altLang="ko-KR" sz="900" dirty="0" err="1">
                      <a:solidFill>
                        <a:srgbClr val="000000"/>
                      </a:solidFill>
                      <a:latin typeface="Arial" panose="020B0604020202020204" pitchFamily="34" charset="0"/>
                      <a:ea typeface="SamsungOne 400" panose="020B0503030303020204" pitchFamily="34" charset="0"/>
                    </a:rPr>
                    <a:t>resourceType</a:t>
                  </a:r>
                  <a:r>
                    <a:rPr lang="en-US" altLang="ko-KR" sz="900" dirty="0">
                      <a:solidFill>
                        <a:srgbClr val="000000"/>
                      </a:solidFill>
                      <a:latin typeface="Arial" panose="020B0604020202020204" pitchFamily="34" charset="0"/>
                      <a:ea typeface="SamsungOne 400" panose="020B0503030303020204" pitchFamily="34" charset="0"/>
                    </a:rPr>
                    <a:t> = container</a:t>
                  </a:r>
                </a:p>
                <a:p>
                  <a:pPr marL="64294" indent="-64294" eaLnBrk="0" latinLnBrk="0" hangingPunct="0">
                    <a:buFont typeface="Arial" panose="020B0604020202020204" pitchFamily="34" charset="0"/>
                    <a:buChar char="•"/>
                    <a:defRPr/>
                  </a:pPr>
                  <a:r>
                    <a:rPr lang="en-US" altLang="ko-KR" sz="900" dirty="0">
                      <a:solidFill>
                        <a:srgbClr val="000000"/>
                      </a:solidFill>
                      <a:latin typeface="Arial" panose="020B0604020202020204" pitchFamily="34" charset="0"/>
                      <a:ea typeface="SamsungOne 400" panose="020B0503030303020204" pitchFamily="34" charset="0"/>
                    </a:rPr>
                    <a:t>labels = room1</a:t>
                  </a:r>
                  <a:endParaRPr lang="ko-KR" altLang="en-US" sz="900" dirty="0">
                    <a:solidFill>
                      <a:srgbClr val="000000"/>
                    </a:solidFill>
                    <a:latin typeface="Arial" panose="020B0604020202020204" pitchFamily="34" charset="0"/>
                    <a:ea typeface="SamsungOne 400" panose="02020603020101020101" pitchFamily="18" charset="-127"/>
                  </a:endParaRPr>
                </a:p>
              </p:txBody>
            </p:sp>
            <p:sp>
              <p:nvSpPr>
                <p:cNvPr id="20" name="직사각형 19"/>
                <p:cNvSpPr/>
                <p:nvPr/>
              </p:nvSpPr>
              <p:spPr>
                <a:xfrm>
                  <a:off x="5455900" y="5100517"/>
                  <a:ext cx="2076637" cy="492443"/>
                </a:xfrm>
                <a:prstGeom prst="rect">
                  <a:avLst/>
                </a:prstGeom>
              </p:spPr>
              <p:txBody>
                <a:bodyPr wrap="none">
                  <a:spAutoFit/>
                </a:bodyPr>
                <a:lstStyle/>
                <a:p>
                  <a:pPr marL="64294" indent="-64294" eaLnBrk="0" latinLnBrk="0" hangingPunct="0">
                    <a:buFont typeface="Arial" panose="020B0604020202020204" pitchFamily="34" charset="0"/>
                    <a:buChar char="•"/>
                  </a:pPr>
                  <a:r>
                    <a:rPr lang="en-US" altLang="ko-KR" sz="900" dirty="0" err="1">
                      <a:solidFill>
                        <a:srgbClr val="000000"/>
                      </a:solidFill>
                      <a:latin typeface="Arial" panose="020B0604020202020204" pitchFamily="34" charset="0"/>
                      <a:ea typeface="SamsungOne 400" panose="020B0503030303020204" pitchFamily="34" charset="0"/>
                    </a:rPr>
                    <a:t>resourceType</a:t>
                  </a:r>
                  <a:r>
                    <a:rPr lang="en-US" altLang="ko-KR" sz="900" dirty="0">
                      <a:solidFill>
                        <a:srgbClr val="000000"/>
                      </a:solidFill>
                      <a:latin typeface="Arial" panose="020B0604020202020204" pitchFamily="34" charset="0"/>
                      <a:ea typeface="SamsungOne 400" panose="020B0503030303020204" pitchFamily="34" charset="0"/>
                    </a:rPr>
                    <a:t> = container</a:t>
                  </a:r>
                </a:p>
                <a:p>
                  <a:pPr marL="64294" indent="-64294" eaLnBrk="0" latinLnBrk="0" hangingPunct="0">
                    <a:buFont typeface="Arial" panose="020B0604020202020204" pitchFamily="34" charset="0"/>
                    <a:buChar char="•"/>
                  </a:pPr>
                  <a:r>
                    <a:rPr lang="en-US" altLang="ko-KR" sz="900" dirty="0">
                      <a:solidFill>
                        <a:srgbClr val="000000"/>
                      </a:solidFill>
                      <a:latin typeface="Arial" panose="020B0604020202020204" pitchFamily="34" charset="0"/>
                      <a:ea typeface="SamsungOne 400" panose="020B0503030303020204" pitchFamily="34" charset="0"/>
                    </a:rPr>
                    <a:t>labels = room2</a:t>
                  </a:r>
                  <a:endParaRPr lang="ko-KR" altLang="en-US" sz="900" dirty="0">
                    <a:solidFill>
                      <a:srgbClr val="000000"/>
                    </a:solidFill>
                    <a:latin typeface="Arial" panose="020B0604020202020204" pitchFamily="34" charset="0"/>
                    <a:ea typeface="SamsungOne 400" panose="020B0503030303020204" pitchFamily="34" charset="0"/>
                  </a:endParaRPr>
                </a:p>
              </p:txBody>
            </p:sp>
            <p:sp>
              <p:nvSpPr>
                <p:cNvPr id="21" name="직사각형 20"/>
                <p:cNvSpPr/>
                <p:nvPr/>
              </p:nvSpPr>
              <p:spPr>
                <a:xfrm>
                  <a:off x="6055358" y="5575369"/>
                  <a:ext cx="2534026" cy="677108"/>
                </a:xfrm>
                <a:prstGeom prst="rect">
                  <a:avLst/>
                </a:prstGeom>
              </p:spPr>
              <p:txBody>
                <a:bodyPr wrap="none">
                  <a:spAutoFit/>
                </a:bodyPr>
                <a:lstStyle/>
                <a:p>
                  <a:pPr marL="64294" indent="-64294" eaLnBrk="0" latinLnBrk="0" hangingPunct="0">
                    <a:buFont typeface="Arial" panose="020B0604020202020204" pitchFamily="34" charset="0"/>
                    <a:buChar char="•"/>
                  </a:pPr>
                  <a:r>
                    <a:rPr lang="en-US" altLang="ko-KR" sz="900" dirty="0" err="1">
                      <a:solidFill>
                        <a:srgbClr val="000000"/>
                      </a:solidFill>
                      <a:latin typeface="Arial" panose="020B0604020202020204" pitchFamily="34" charset="0"/>
                      <a:ea typeface="SamsungOne 400" panose="020B0503030303020204" pitchFamily="34" charset="0"/>
                    </a:rPr>
                    <a:t>resourceType</a:t>
                  </a:r>
                  <a:r>
                    <a:rPr lang="en-US" altLang="ko-KR" sz="900" dirty="0">
                      <a:solidFill>
                        <a:srgbClr val="000000"/>
                      </a:solidFill>
                      <a:latin typeface="Arial" panose="020B0604020202020204" pitchFamily="34" charset="0"/>
                      <a:ea typeface="SamsungOne 400" panose="020B0503030303020204" pitchFamily="34" charset="0"/>
                    </a:rPr>
                    <a:t> = contentInstance</a:t>
                  </a:r>
                </a:p>
                <a:p>
                  <a:pPr marL="64294" indent="-64294" eaLnBrk="0" latinLnBrk="0" hangingPunct="0">
                    <a:buFont typeface="Arial" panose="020B0604020202020204" pitchFamily="34" charset="0"/>
                    <a:buChar char="•"/>
                  </a:pPr>
                  <a:r>
                    <a:rPr lang="en-US" altLang="ko-KR" sz="900" dirty="0">
                      <a:solidFill>
                        <a:srgbClr val="000000"/>
                      </a:solidFill>
                      <a:latin typeface="Arial" panose="020B0604020202020204" pitchFamily="34" charset="0"/>
                      <a:ea typeface="SamsungOne 400" panose="020B0503030303020204" pitchFamily="34" charset="0"/>
                    </a:rPr>
                    <a:t>labels = temp</a:t>
                  </a:r>
                </a:p>
                <a:p>
                  <a:pPr marL="64294" indent="-64294" eaLnBrk="0" latinLnBrk="0" hangingPunct="0">
                    <a:buFont typeface="Arial" panose="020B0604020202020204" pitchFamily="34" charset="0"/>
                    <a:buChar char="•"/>
                  </a:pPr>
                  <a:r>
                    <a:rPr lang="en-US" altLang="ko-KR" sz="900" dirty="0">
                      <a:solidFill>
                        <a:srgbClr val="000000"/>
                      </a:solidFill>
                      <a:latin typeface="Arial" panose="020B0604020202020204" pitchFamily="34" charset="0"/>
                      <a:ea typeface="SamsungOne 400" panose="020B0503030303020204" pitchFamily="34" charset="0"/>
                    </a:rPr>
                    <a:t>size = 2</a:t>
                  </a:r>
                  <a:endParaRPr lang="ko-KR" altLang="en-US" sz="900" dirty="0">
                    <a:solidFill>
                      <a:srgbClr val="000000"/>
                    </a:solidFill>
                    <a:latin typeface="Arial" panose="020B0604020202020204" pitchFamily="34" charset="0"/>
                    <a:ea typeface="SamsungOne 400" panose="020B0503030303020204" pitchFamily="34" charset="0"/>
                  </a:endParaRPr>
                </a:p>
              </p:txBody>
            </p:sp>
          </p:grpSp>
        </p:grpSp>
        <p:sp>
          <p:nvSpPr>
            <p:cNvPr id="4" name="이등변 삼각형 3">
              <a:extLst>
                <a:ext uri="{FF2B5EF4-FFF2-40B4-BE49-F238E27FC236}">
                  <a16:creationId xmlns:a16="http://schemas.microsoft.com/office/drawing/2014/main" id="{B80E4621-8785-40E5-A487-A6FAB4366EAC}"/>
                </a:ext>
              </a:extLst>
            </p:cNvPr>
            <p:cNvSpPr/>
            <p:nvPr/>
          </p:nvSpPr>
          <p:spPr>
            <a:xfrm>
              <a:off x="2374740" y="4505470"/>
              <a:ext cx="150920" cy="172435"/>
            </a:xfrm>
            <a:prstGeom prst="triangle">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67500" tIns="35100" rIns="67500" bIns="35100" rtlCol="0" anchor="ctr"/>
            <a:lstStyle/>
            <a:p>
              <a:endParaRPr lang="ko-KR" altLang="en-US" sz="788" dirty="0">
                <a:solidFill>
                  <a:schemeClr val="bg1"/>
                </a:solidFill>
                <a:latin typeface="Arial" panose="020B0604020202020204" pitchFamily="34" charset="0"/>
                <a:ea typeface="Arial Unicode MS" panose="020B0600000101010101" charset="-127"/>
              </a:endParaRPr>
            </a:p>
          </p:txBody>
        </p:sp>
      </p:grpSp>
      <p:sp>
        <p:nvSpPr>
          <p:cNvPr id="39" name="직사각형 38">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Filtrado de recursos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40" name="그룹 39">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41" name="직사각형 40">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2" name="직사각형 41">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Criterios de filtro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013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그룹 85"/>
          <p:cNvGrpSpPr/>
          <p:nvPr/>
        </p:nvGrpSpPr>
        <p:grpSpPr>
          <a:xfrm>
            <a:off x="2048357" y="2285791"/>
            <a:ext cx="5161586" cy="2144684"/>
            <a:chOff x="1508553" y="3123292"/>
            <a:chExt cx="6882114" cy="2859578"/>
          </a:xfrm>
        </p:grpSpPr>
        <p:sp>
          <p:nvSpPr>
            <p:cNvPr id="22" name="타원 21"/>
            <p:cNvSpPr/>
            <p:nvPr/>
          </p:nvSpPr>
          <p:spPr>
            <a:xfrm>
              <a:off x="6292794" y="3123292"/>
              <a:ext cx="2097873" cy="954489"/>
            </a:xfrm>
            <a:prstGeom prst="ellipse">
              <a:avLst/>
            </a:prstGeom>
            <a:solidFill>
              <a:srgbClr val="193EB0"/>
            </a:solidFill>
            <a:ln w="28575" cap="flat" cmpd="sng" algn="ctr">
              <a:noFill/>
              <a:prstDash val="solid"/>
            </a:ln>
            <a:effectLst>
              <a:outerShdw blurRad="40000" dist="20000" dir="5400000" rotWithShape="0">
                <a:srgbClr val="000000">
                  <a:alpha val="38000"/>
                </a:srgbClr>
              </a:outerShdw>
            </a:effectLst>
          </p:spPr>
          <p:txBody>
            <a:bodyPr rtlCol="0" anchor="ctr"/>
            <a:lstStyle/>
            <a:p>
              <a:pPr algn="ctr" latinLnBrk="0">
                <a:defRPr/>
              </a:pPr>
              <a:endParaRPr lang="ko-KR" altLang="en-US" sz="1151" kern="0" dirty="0">
                <a:solidFill>
                  <a:prstClr val="black"/>
                </a:solidFill>
                <a:latin typeface="Arial" panose="020B0604020202020204" pitchFamily="34" charset="0"/>
                <a:ea typeface="SamsungOne 400" panose="02020603020101020101" pitchFamily="18" charset="-127"/>
              </a:endParaRPr>
            </a:p>
          </p:txBody>
        </p:sp>
        <p:sp>
          <p:nvSpPr>
            <p:cNvPr id="23" name="타원 22"/>
            <p:cNvSpPr/>
            <p:nvPr/>
          </p:nvSpPr>
          <p:spPr>
            <a:xfrm>
              <a:off x="1512159" y="3163469"/>
              <a:ext cx="5048007" cy="2819401"/>
            </a:xfrm>
            <a:prstGeom prst="ellipse">
              <a:avLst/>
            </a:prstGeom>
            <a:solidFill>
              <a:schemeClr val="bg1"/>
            </a:solidFill>
            <a:ln w="12700" cap="flat" cmpd="sng" algn="ctr">
              <a:solidFill>
                <a:schemeClr val="bg1">
                  <a:lumMod val="75000"/>
                </a:schemeClr>
              </a:solidFill>
              <a:prstDash val="solid"/>
            </a:ln>
            <a:effectLst>
              <a:outerShdw blurRad="40000" dist="20000" dir="5400000" rotWithShape="0">
                <a:srgbClr val="000000">
                  <a:alpha val="38000"/>
                </a:srgbClr>
              </a:outerShdw>
            </a:effectLst>
          </p:spPr>
          <p:txBody>
            <a:bodyPr rtlCol="0" anchor="ctr"/>
            <a:lstStyle/>
            <a:p>
              <a:pPr algn="ctr" latinLnBrk="0">
                <a:defRPr/>
              </a:pPr>
              <a:endParaRPr lang="ko-KR" altLang="en-US" sz="1151" kern="0" dirty="0">
                <a:solidFill>
                  <a:prstClr val="black"/>
                </a:solidFill>
                <a:latin typeface="Arial" panose="020B0604020202020204" pitchFamily="34" charset="0"/>
                <a:ea typeface="SamsungOne 400" panose="02020603020101020101" pitchFamily="18" charset="-127"/>
              </a:endParaRPr>
            </a:p>
          </p:txBody>
        </p:sp>
        <p:sp>
          <p:nvSpPr>
            <p:cNvPr id="24" name="모서리가 둥근 직사각형 23"/>
            <p:cNvSpPr/>
            <p:nvPr/>
          </p:nvSpPr>
          <p:spPr>
            <a:xfrm>
              <a:off x="4300871" y="4172471"/>
              <a:ext cx="1142377" cy="580898"/>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Registrador</a:t>
              </a:r>
              <a:endParaRPr lang="en-US" altLang="ko-KR" sz="975" dirty="0">
                <a:solidFill>
                  <a:prstClr val="black">
                    <a:lumMod val="75000"/>
                    <a:lumOff val="25000"/>
                  </a:prstClr>
                </a:solidFill>
                <a:latin typeface="Arial" panose="020B0604020202020204" pitchFamily="34" charset="0"/>
                <a:ea typeface="SamsungOne 700" panose="020B0803030303020204" pitchFamily="34" charset="0"/>
              </a:endParaRPr>
            </a:p>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r>
                <a:rPr lang="ko-KR" altLang="en-US" sz="975" dirty="0">
                  <a:solidFill>
                    <a:prstClr val="black">
                      <a:lumMod val="75000"/>
                      <a:lumOff val="25000"/>
                    </a:prstClr>
                  </a:solidFill>
                  <a:latin typeface="Arial" panose="020B0604020202020204" pitchFamily="34" charset="0"/>
                  <a:ea typeface="SamsungOne 700" panose="020B0803030303020204" pitchFamily="34" charset="0"/>
                </a:rPr>
                <a:t> </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o</a:t>
              </a:r>
              <a:r>
                <a:rPr lang="ko-KR" altLang="en-US" sz="975" dirty="0">
                  <a:solidFill>
                    <a:prstClr val="black">
                      <a:lumMod val="75000"/>
                      <a:lumOff val="25000"/>
                    </a:prstClr>
                  </a:solidFill>
                  <a:latin typeface="Arial" panose="020B0604020202020204" pitchFamily="34" charset="0"/>
                  <a:ea typeface="SamsungOne 700" panose="020B0803030303020204" pitchFamily="34" charset="0"/>
                </a:rPr>
                <a:t> </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5" name="모서리가 둥근 직사각형 24"/>
            <p:cNvSpPr/>
            <p:nvPr/>
          </p:nvSpPr>
          <p:spPr>
            <a:xfrm>
              <a:off x="1508553" y="5224646"/>
              <a:ext cx="1091064" cy="52951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 o </a:t>
              </a:r>
            </a:p>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26" name="모서리가 둥근 직사각형 25"/>
            <p:cNvSpPr/>
            <p:nvPr/>
          </p:nvSpPr>
          <p:spPr>
            <a:xfrm>
              <a:off x="3158759" y="3370312"/>
              <a:ext cx="1142376" cy="33088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IN-CSE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8" name="모서리가 둥근 직사각형 27"/>
            <p:cNvSpPr/>
            <p:nvPr/>
          </p:nvSpPr>
          <p:spPr>
            <a:xfrm>
              <a:off x="2221765" y="4172471"/>
              <a:ext cx="1141848" cy="580898"/>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Registrador</a:t>
              </a:r>
              <a:endParaRPr lang="en-US" altLang="ko-KR" sz="975" dirty="0">
                <a:solidFill>
                  <a:prstClr val="black">
                    <a:lumMod val="75000"/>
                    <a:lumOff val="25000"/>
                  </a:prstClr>
                </a:solidFill>
                <a:latin typeface="Arial" panose="020B0604020202020204" pitchFamily="34" charset="0"/>
                <a:ea typeface="SamsungOne 700" panose="020B0803030303020204" pitchFamily="34" charset="0"/>
              </a:endParaRPr>
            </a:p>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r>
                <a:rPr lang="ko-KR" altLang="en-US" sz="975" dirty="0">
                  <a:solidFill>
                    <a:prstClr val="black">
                      <a:lumMod val="75000"/>
                      <a:lumOff val="25000"/>
                    </a:prstClr>
                  </a:solidFill>
                  <a:latin typeface="Arial" panose="020B0604020202020204" pitchFamily="34" charset="0"/>
                  <a:ea typeface="SamsungOne 700" panose="020B0803030303020204" pitchFamily="34" charset="0"/>
                </a:rPr>
                <a:t> </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o</a:t>
              </a:r>
              <a:r>
                <a:rPr lang="ko-KR" altLang="en-US" sz="975" dirty="0">
                  <a:solidFill>
                    <a:prstClr val="black">
                      <a:lumMod val="75000"/>
                      <a:lumOff val="25000"/>
                    </a:prstClr>
                  </a:solidFill>
                  <a:latin typeface="Arial" panose="020B0604020202020204" pitchFamily="34" charset="0"/>
                  <a:ea typeface="SamsungOne 700" panose="020B0803030303020204" pitchFamily="34" charset="0"/>
                </a:rPr>
                <a:t> </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9" name="모서리가 둥근 직사각형 28"/>
            <p:cNvSpPr/>
            <p:nvPr/>
          </p:nvSpPr>
          <p:spPr>
            <a:xfrm>
              <a:off x="3959881" y="5009273"/>
              <a:ext cx="719106" cy="51491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r>
                <a:rPr lang="ko-KR" altLang="en-US" sz="975" dirty="0">
                  <a:solidFill>
                    <a:prstClr val="black">
                      <a:lumMod val="75000"/>
                      <a:lumOff val="25000"/>
                    </a:prstClr>
                  </a:solidFill>
                  <a:latin typeface="Arial" panose="020B0604020202020204" pitchFamily="34" charset="0"/>
                  <a:ea typeface="SamsungOne 700" panose="020B0803030303020204" pitchFamily="34" charset="0"/>
                </a:rPr>
                <a:t> </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o</a:t>
              </a:r>
            </a:p>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30" name="모서리가 둥근 직사각형 29"/>
            <p:cNvSpPr/>
            <p:nvPr/>
          </p:nvSpPr>
          <p:spPr>
            <a:xfrm>
              <a:off x="5080448" y="5009273"/>
              <a:ext cx="705527" cy="51491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r>
                <a:rPr lang="ko-KR" altLang="en-US" sz="975" dirty="0">
                  <a:solidFill>
                    <a:prstClr val="black">
                      <a:lumMod val="75000"/>
                      <a:lumOff val="25000"/>
                    </a:prstClr>
                  </a:solidFill>
                  <a:latin typeface="Arial" panose="020B0604020202020204" pitchFamily="34" charset="0"/>
                  <a:ea typeface="SamsungOne 700" panose="020B0803030303020204" pitchFamily="34" charset="0"/>
                </a:rPr>
                <a:t> </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o</a:t>
              </a:r>
            </a:p>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31" name="직선 연결선 30"/>
            <p:cNvCxnSpPr>
              <a:cxnSpLocks/>
              <a:stCxn id="28" idx="0"/>
              <a:endCxn id="26" idx="2"/>
            </p:cNvCxnSpPr>
            <p:nvPr/>
          </p:nvCxnSpPr>
          <p:spPr>
            <a:xfrm flipV="1">
              <a:off x="2792689" y="3701194"/>
              <a:ext cx="937258" cy="471277"/>
            </a:xfrm>
            <a:prstGeom prst="line">
              <a:avLst/>
            </a:prstGeom>
            <a:noFill/>
            <a:ln w="9525" cap="flat" cmpd="sng" algn="ctr">
              <a:solidFill>
                <a:schemeClr val="bg1">
                  <a:lumMod val="75000"/>
                </a:schemeClr>
              </a:solidFill>
              <a:prstDash val="solid"/>
            </a:ln>
            <a:effectLst/>
          </p:spPr>
        </p:cxnSp>
        <p:cxnSp>
          <p:nvCxnSpPr>
            <p:cNvPr id="32" name="직선 연결선 31"/>
            <p:cNvCxnSpPr>
              <a:cxnSpLocks/>
              <a:stCxn id="24" idx="0"/>
              <a:endCxn id="26" idx="2"/>
            </p:cNvCxnSpPr>
            <p:nvPr/>
          </p:nvCxnSpPr>
          <p:spPr>
            <a:xfrm flipH="1" flipV="1">
              <a:off x="3729947" y="3701194"/>
              <a:ext cx="1142113" cy="471277"/>
            </a:xfrm>
            <a:prstGeom prst="line">
              <a:avLst/>
            </a:prstGeom>
            <a:noFill/>
            <a:ln w="9525" cap="flat" cmpd="sng" algn="ctr">
              <a:solidFill>
                <a:schemeClr val="bg1">
                  <a:lumMod val="75000"/>
                </a:schemeClr>
              </a:solidFill>
              <a:prstDash val="solid"/>
            </a:ln>
            <a:effectLst/>
          </p:spPr>
        </p:cxnSp>
        <p:cxnSp>
          <p:nvCxnSpPr>
            <p:cNvPr id="33" name="직선 연결선 32"/>
            <p:cNvCxnSpPr>
              <a:stCxn id="24" idx="2"/>
              <a:endCxn id="30" idx="0"/>
            </p:cNvCxnSpPr>
            <p:nvPr/>
          </p:nvCxnSpPr>
          <p:spPr>
            <a:xfrm>
              <a:off x="4872060" y="4753369"/>
              <a:ext cx="561152" cy="255904"/>
            </a:xfrm>
            <a:prstGeom prst="line">
              <a:avLst/>
            </a:prstGeom>
            <a:noFill/>
            <a:ln w="9525" cap="flat" cmpd="sng" algn="ctr">
              <a:solidFill>
                <a:schemeClr val="bg1">
                  <a:lumMod val="75000"/>
                </a:schemeClr>
              </a:solidFill>
              <a:prstDash val="solid"/>
            </a:ln>
            <a:effectLst/>
          </p:spPr>
        </p:cxnSp>
        <p:cxnSp>
          <p:nvCxnSpPr>
            <p:cNvPr id="34" name="직선 연결선 33"/>
            <p:cNvCxnSpPr>
              <a:cxnSpLocks/>
              <a:stCxn id="29" idx="0"/>
              <a:endCxn id="24" idx="2"/>
            </p:cNvCxnSpPr>
            <p:nvPr/>
          </p:nvCxnSpPr>
          <p:spPr>
            <a:xfrm flipV="1">
              <a:off x="4319434" y="4753369"/>
              <a:ext cx="552626" cy="255904"/>
            </a:xfrm>
            <a:prstGeom prst="line">
              <a:avLst/>
            </a:prstGeom>
            <a:noFill/>
            <a:ln w="9525" cap="flat" cmpd="sng" algn="ctr">
              <a:solidFill>
                <a:schemeClr val="bg1">
                  <a:lumMod val="75000"/>
                </a:schemeClr>
              </a:solidFill>
              <a:prstDash val="solid"/>
            </a:ln>
            <a:effectLst/>
          </p:spPr>
        </p:cxnSp>
        <p:cxnSp>
          <p:nvCxnSpPr>
            <p:cNvPr id="35" name="직선 연결선 34"/>
            <p:cNvCxnSpPr>
              <a:cxnSpLocks/>
              <a:endCxn id="39" idx="1"/>
            </p:cNvCxnSpPr>
            <p:nvPr/>
          </p:nvCxnSpPr>
          <p:spPr>
            <a:xfrm>
              <a:off x="4319434" y="3535754"/>
              <a:ext cx="2244338" cy="0"/>
            </a:xfrm>
            <a:prstGeom prst="line">
              <a:avLst/>
            </a:prstGeom>
            <a:noFill/>
            <a:ln w="9525" cap="flat" cmpd="sng" algn="ctr">
              <a:solidFill>
                <a:schemeClr val="tx1"/>
              </a:solidFill>
              <a:prstDash val="solid"/>
            </a:ln>
            <a:effectLst/>
          </p:spPr>
        </p:cxnSp>
        <p:cxnSp>
          <p:nvCxnSpPr>
            <p:cNvPr id="36" name="직선 연결선 35"/>
            <p:cNvCxnSpPr>
              <a:stCxn id="25" idx="0"/>
              <a:endCxn id="28" idx="2"/>
            </p:cNvCxnSpPr>
            <p:nvPr/>
          </p:nvCxnSpPr>
          <p:spPr>
            <a:xfrm flipV="1">
              <a:off x="2054085" y="4753369"/>
              <a:ext cx="738604" cy="471277"/>
            </a:xfrm>
            <a:prstGeom prst="line">
              <a:avLst/>
            </a:prstGeom>
            <a:noFill/>
            <a:ln w="12700" cap="flat" cmpd="sng" algn="ctr">
              <a:solidFill>
                <a:srgbClr val="193EB0"/>
              </a:solidFill>
              <a:prstDash val="dash"/>
              <a:headEnd type="none" w="med" len="med"/>
              <a:tailEnd type="triangle" w="med" len="med"/>
            </a:ln>
            <a:effectLst/>
          </p:spPr>
        </p:cxnSp>
        <p:sp>
          <p:nvSpPr>
            <p:cNvPr id="38" name="직사각형 37"/>
            <p:cNvSpPr/>
            <p:nvPr/>
          </p:nvSpPr>
          <p:spPr>
            <a:xfrm>
              <a:off x="4205749" y="3574833"/>
              <a:ext cx="1960365" cy="523220"/>
            </a:xfrm>
            <a:prstGeom prst="rect">
              <a:avLst/>
            </a:prstGeom>
          </p:spPr>
          <p:txBody>
            <a:bodyPr wrap="none">
              <a:spAutoFit/>
            </a:bodyPr>
            <a:lstStyle/>
            <a:p>
              <a:pPr algn="ctr">
                <a:defRPr/>
              </a:pP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Dominio</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 del </a:t>
              </a: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proveedor</a:t>
              </a: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 </a:t>
              </a:r>
            </a:p>
            <a:p>
              <a:pPr algn="ctr">
                <a:defRPr/>
              </a:pP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de </a:t>
              </a: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servicios</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39" name="모서리가 둥근 직사각형 38"/>
            <p:cNvSpPr/>
            <p:nvPr/>
          </p:nvSpPr>
          <p:spPr>
            <a:xfrm>
              <a:off x="6563772" y="3370312"/>
              <a:ext cx="955468" cy="330883"/>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IN-CSE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grpSp>
      <p:grpSp>
        <p:nvGrpSpPr>
          <p:cNvPr id="49" name="그룹 48">
            <a:extLst>
              <a:ext uri="{FF2B5EF4-FFF2-40B4-BE49-F238E27FC236}">
                <a16:creationId xmlns:a16="http://schemas.microsoft.com/office/drawing/2014/main" id="{B7F31E97-7166-4C4D-85D0-BAC11C3B12E6}"/>
              </a:ext>
            </a:extLst>
          </p:cNvPr>
          <p:cNvGrpSpPr/>
          <p:nvPr/>
        </p:nvGrpSpPr>
        <p:grpSpPr>
          <a:xfrm>
            <a:off x="1277541" y="1809346"/>
            <a:ext cx="6588919" cy="161583"/>
            <a:chOff x="1027113" y="2045625"/>
            <a:chExt cx="8785225" cy="215443"/>
          </a:xfrm>
        </p:grpSpPr>
        <p:sp>
          <p:nvSpPr>
            <p:cNvPr id="50" name="직사각형 49">
              <a:extLst>
                <a:ext uri="{FF2B5EF4-FFF2-40B4-BE49-F238E27FC236}">
                  <a16:creationId xmlns:a16="http://schemas.microsoft.com/office/drawing/2014/main" id="{1B855293-4E11-4345-8F2E-2424B6D142E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1" name="직사각형 50">
              <a:extLst>
                <a:ext uri="{FF2B5EF4-FFF2-40B4-BE49-F238E27FC236}">
                  <a16:creationId xmlns:a16="http://schemas.microsoft.com/office/drawing/2014/main" id="{BAEBD113-7CE5-4AF1-8614-3B78B9D16275}"/>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Un Registrante solicita el registro a su Registrador preasignado. (CSE)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1" name="직사각형 6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Registro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62" name="그룹 61">
            <a:extLst>
              <a:ext uri="{FF2B5EF4-FFF2-40B4-BE49-F238E27FC236}">
                <a16:creationId xmlns:a16="http://schemas.microsoft.com/office/drawing/2014/main" id="{998BF9D9-0286-470D-9DCF-CD62AEBECC4F}"/>
              </a:ext>
            </a:extLst>
          </p:cNvPr>
          <p:cNvGrpSpPr/>
          <p:nvPr/>
        </p:nvGrpSpPr>
        <p:grpSpPr>
          <a:xfrm>
            <a:off x="1277541" y="1436474"/>
            <a:ext cx="6588919" cy="323165"/>
            <a:chOff x="1027113" y="2045625"/>
            <a:chExt cx="8785225" cy="430885"/>
          </a:xfrm>
        </p:grpSpPr>
        <p:sp>
          <p:nvSpPr>
            <p:cNvPr id="63" name="직사각형 62">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64" name="직사각형 63">
              <a:extLst>
                <a:ext uri="{FF2B5EF4-FFF2-40B4-BE49-F238E27FC236}">
                  <a16:creationId xmlns:a16="http://schemas.microsoft.com/office/drawing/2014/main" id="{7A6A7C07-46D0-4182-9D78-0970D39797FA}"/>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 una condición previa utilizar el sistema oneM2M que confirma un identificador de entidad con una comprobación de autenticación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45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B1592923-4D01-45D6-958F-3DE8077E91B2}"/>
              </a:ext>
            </a:extLst>
          </p:cNvPr>
          <p:cNvGrpSpPr/>
          <p:nvPr/>
        </p:nvGrpSpPr>
        <p:grpSpPr>
          <a:xfrm>
            <a:off x="1277541" y="1436470"/>
            <a:ext cx="6588919" cy="161583"/>
            <a:chOff x="1027113" y="2045625"/>
            <a:chExt cx="8785225" cy="215443"/>
          </a:xfrm>
        </p:grpSpPr>
        <p:sp>
          <p:nvSpPr>
            <p:cNvPr id="11" name="직사각형 10">
              <a:extLst>
                <a:ext uri="{FF2B5EF4-FFF2-40B4-BE49-F238E27FC236}">
                  <a16:creationId xmlns:a16="http://schemas.microsoft.com/office/drawing/2014/main" id="{28ADCC12-A9D9-4692-BAC6-E84169EAF20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B92A15AF-36BB-4264-B891-BCD15D88B856}"/>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Registro AE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0" name="직사각형 9">
            <a:extLst>
              <a:ext uri="{FF2B5EF4-FFF2-40B4-BE49-F238E27FC236}">
                <a16:creationId xmlns:a16="http://schemas.microsoft.com/office/drawing/2014/main" id="{7BB5098F-9A42-4140-907D-DAF0911842E4}"/>
              </a:ext>
            </a:extLst>
          </p:cNvPr>
          <p:cNvSpPr/>
          <p:nvPr/>
        </p:nvSpPr>
        <p:spPr>
          <a:xfrm>
            <a:off x="1391841" y="1639319"/>
            <a:ext cx="6474619" cy="890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autenticarse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credenciales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seguridad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AE-ID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generalmente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asignado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Registrar CSE o IN-CSE.
API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relevantes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&lt;AE&gt; resource: Create/Retrieve/Update/Delete</a:t>
            </a:r>
          </a:p>
        </p:txBody>
      </p:sp>
      <p:grpSp>
        <p:nvGrpSpPr>
          <p:cNvPr id="16" name="그룹 15">
            <a:extLst>
              <a:ext uri="{FF2B5EF4-FFF2-40B4-BE49-F238E27FC236}">
                <a16:creationId xmlns:a16="http://schemas.microsoft.com/office/drawing/2014/main" id="{FBBCD6D0-22B2-4815-AB2F-5C9B0B624840}"/>
              </a:ext>
            </a:extLst>
          </p:cNvPr>
          <p:cNvGrpSpPr/>
          <p:nvPr/>
        </p:nvGrpSpPr>
        <p:grpSpPr>
          <a:xfrm>
            <a:off x="1277541" y="2574060"/>
            <a:ext cx="6588919" cy="161583"/>
            <a:chOff x="1027113" y="2045625"/>
            <a:chExt cx="8785225" cy="215443"/>
          </a:xfrm>
        </p:grpSpPr>
        <p:sp>
          <p:nvSpPr>
            <p:cNvPr id="18" name="직사각형 17">
              <a:extLst>
                <a:ext uri="{FF2B5EF4-FFF2-40B4-BE49-F238E27FC236}">
                  <a16:creationId xmlns:a16="http://schemas.microsoft.com/office/drawing/2014/main" id="{7F10492A-0773-42A7-97A9-448B80F3916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4FFFA27E-D97C-4365-A125-C940D22BDA0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Registro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CSE</a:t>
              </a:r>
            </a:p>
          </p:txBody>
        </p:sp>
      </p:grpSp>
      <p:sp>
        <p:nvSpPr>
          <p:cNvPr id="17" name="직사각형 16">
            <a:extLst>
              <a:ext uri="{FF2B5EF4-FFF2-40B4-BE49-F238E27FC236}">
                <a16:creationId xmlns:a16="http://schemas.microsoft.com/office/drawing/2014/main" id="{407E0B03-BCED-45F4-9E81-AB2BEFDCABA4}"/>
              </a:ext>
            </a:extLst>
          </p:cNvPr>
          <p:cNvSpPr/>
          <p:nvPr/>
        </p:nvSpPr>
        <p:spPr>
          <a:xfrm>
            <a:off x="1391841" y="2778336"/>
            <a:ext cx="6474619" cy="1092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que AE.
CSE-ID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siempre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aprovisiona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previamente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API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relevantes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remoteCSE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Recuperar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Actualizar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Borrar</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CSEBase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Recuperar</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Registro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24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847056C7-B361-417D-98F7-EAF3EABEC543}"/>
              </a:ext>
            </a:extLst>
          </p:cNvPr>
          <p:cNvGrpSpPr/>
          <p:nvPr/>
        </p:nvGrpSpPr>
        <p:grpSpPr>
          <a:xfrm>
            <a:off x="1277541" y="1712859"/>
            <a:ext cx="6588919" cy="161583"/>
            <a:chOff x="1027113" y="2045625"/>
            <a:chExt cx="8785225" cy="215443"/>
          </a:xfrm>
        </p:grpSpPr>
        <p:sp>
          <p:nvSpPr>
            <p:cNvPr id="11" name="직사각형 10">
              <a:extLst>
                <a:ext uri="{FF2B5EF4-FFF2-40B4-BE49-F238E27FC236}">
                  <a16:creationId xmlns:a16="http://schemas.microsoft.com/office/drawing/2014/main" id="{D396AA1C-F666-4B5D-99ED-9B3BDB43933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AA0D1FE5-8988-46E3-9EBC-4AA5714EBFFB}"/>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contenedor contiene subcontenedores para representar la jerarquía de datos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 name="그룹 1">
            <a:extLst>
              <a:ext uri="{FF2B5EF4-FFF2-40B4-BE49-F238E27FC236}">
                <a16:creationId xmlns:a16="http://schemas.microsoft.com/office/drawing/2014/main" id="{FCAF576A-504F-46BC-B8E3-216872552BE3}"/>
              </a:ext>
            </a:extLst>
          </p:cNvPr>
          <p:cNvGrpSpPr/>
          <p:nvPr/>
        </p:nvGrpSpPr>
        <p:grpSpPr>
          <a:xfrm>
            <a:off x="1277541" y="1924370"/>
            <a:ext cx="7255868" cy="600748"/>
            <a:chOff x="558800" y="3059920"/>
            <a:chExt cx="9674490" cy="800996"/>
          </a:xfrm>
        </p:grpSpPr>
        <p:grpSp>
          <p:nvGrpSpPr>
            <p:cNvPr id="14" name="그룹 13">
              <a:extLst>
                <a:ext uri="{FF2B5EF4-FFF2-40B4-BE49-F238E27FC236}">
                  <a16:creationId xmlns:a16="http://schemas.microsoft.com/office/drawing/2014/main" id="{05009F89-8FF8-4006-BC18-EE503C3AD8F0}"/>
                </a:ext>
              </a:extLst>
            </p:cNvPr>
            <p:cNvGrpSpPr/>
            <p:nvPr/>
          </p:nvGrpSpPr>
          <p:grpSpPr>
            <a:xfrm>
              <a:off x="558800" y="3059920"/>
              <a:ext cx="8785225" cy="215443"/>
              <a:chOff x="1027113" y="2045625"/>
              <a:chExt cx="8785225" cy="215443"/>
            </a:xfrm>
          </p:grpSpPr>
          <p:sp>
            <p:nvSpPr>
              <p:cNvPr id="16" name="직사각형 15">
                <a:extLst>
                  <a:ext uri="{FF2B5EF4-FFF2-40B4-BE49-F238E27FC236}">
                    <a16:creationId xmlns:a16="http://schemas.microsoft.com/office/drawing/2014/main" id="{EF6DA40D-CEE6-43D7-AC2E-EA885D5A150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310ABDDA-28D2-48DD-BA3E-66DA77C0748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contenedor contiene datos, que son instancias de contenido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E8BA446-1257-4755-AC03-EFAB43312D29}"/>
                </a:ext>
              </a:extLst>
            </p:cNvPr>
            <p:cNvSpPr/>
            <p:nvPr/>
          </p:nvSpPr>
          <p:spPr>
            <a:xfrm>
              <a:off x="711200" y="3245297"/>
              <a:ext cx="9522090" cy="61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Tiene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metadatos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todas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instancias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él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a:p>
              <a:pPr marL="266700" lvl="1" indent="-134541">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máximo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instancias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 actual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instancias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máximo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bytes,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bytes actual,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antigüedad</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máxima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instancia</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9" name="그룹 18">
            <a:extLst>
              <a:ext uri="{FF2B5EF4-FFF2-40B4-BE49-F238E27FC236}">
                <a16:creationId xmlns:a16="http://schemas.microsoft.com/office/drawing/2014/main" id="{60CA03C6-5F72-45AF-A0A0-0309ABFF9CBC}"/>
              </a:ext>
            </a:extLst>
          </p:cNvPr>
          <p:cNvGrpSpPr/>
          <p:nvPr/>
        </p:nvGrpSpPr>
        <p:grpSpPr>
          <a:xfrm>
            <a:off x="1277541" y="2524212"/>
            <a:ext cx="6588919" cy="600748"/>
            <a:chOff x="558800" y="3059920"/>
            <a:chExt cx="8785225" cy="800997"/>
          </a:xfrm>
        </p:grpSpPr>
        <p:grpSp>
          <p:nvGrpSpPr>
            <p:cNvPr id="20" name="그룹 19">
              <a:extLst>
                <a:ext uri="{FF2B5EF4-FFF2-40B4-BE49-F238E27FC236}">
                  <a16:creationId xmlns:a16="http://schemas.microsoft.com/office/drawing/2014/main" id="{000CB73D-B206-4387-BCCC-65ECED866BAD}"/>
                </a:ext>
              </a:extLst>
            </p:cNvPr>
            <p:cNvGrpSpPr/>
            <p:nvPr/>
          </p:nvGrpSpPr>
          <p:grpSpPr>
            <a:xfrm>
              <a:off x="558800" y="3059920"/>
              <a:ext cx="8785225" cy="215443"/>
              <a:chOff x="1027113" y="2045625"/>
              <a:chExt cx="8785225" cy="215443"/>
            </a:xfrm>
          </p:grpSpPr>
          <p:sp>
            <p:nvSpPr>
              <p:cNvPr id="22" name="직사각형 21">
                <a:extLst>
                  <a:ext uri="{FF2B5EF4-FFF2-40B4-BE49-F238E27FC236}">
                    <a16:creationId xmlns:a16="http://schemas.microsoft.com/office/drawing/2014/main" id="{4E7D0A1A-652F-42C0-B081-EE10C2791CE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FFCA29A5-0271-4869-B8E9-3EE6AF91EC2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contentInstance</a:t>
                </a:r>
              </a:p>
            </p:txBody>
          </p:sp>
        </p:grpSp>
        <p:sp>
          <p:nvSpPr>
            <p:cNvPr id="21" name="직사각형 20">
              <a:extLst>
                <a:ext uri="{FF2B5EF4-FFF2-40B4-BE49-F238E27FC236}">
                  <a16:creationId xmlns:a16="http://schemas.microsoft.com/office/drawing/2014/main" id="{73255646-4A2F-47EF-816E-AED79F9A7F8B}"/>
                </a:ext>
              </a:extLst>
            </p:cNvPr>
            <p:cNvSpPr/>
            <p:nvPr/>
          </p:nvSpPr>
          <p:spPr>
            <a:xfrm>
              <a:off x="711200" y="3245297"/>
              <a:ext cx="8632825" cy="61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Tiene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metadatos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instancia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así</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sí</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Tipo de medio,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codificación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tamaño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creador</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4" name="그룹 23">
            <a:extLst>
              <a:ext uri="{FF2B5EF4-FFF2-40B4-BE49-F238E27FC236}">
                <a16:creationId xmlns:a16="http://schemas.microsoft.com/office/drawing/2014/main" id="{B2080838-CA64-46DE-9571-1AC202E59F03}"/>
              </a:ext>
            </a:extLst>
          </p:cNvPr>
          <p:cNvGrpSpPr/>
          <p:nvPr/>
        </p:nvGrpSpPr>
        <p:grpSpPr>
          <a:xfrm>
            <a:off x="1277541" y="3150641"/>
            <a:ext cx="6588919" cy="398129"/>
            <a:chOff x="558800" y="3059920"/>
            <a:chExt cx="8785225" cy="530838"/>
          </a:xfrm>
        </p:grpSpPr>
        <p:grpSp>
          <p:nvGrpSpPr>
            <p:cNvPr id="25" name="그룹 24">
              <a:extLst>
                <a:ext uri="{FF2B5EF4-FFF2-40B4-BE49-F238E27FC236}">
                  <a16:creationId xmlns:a16="http://schemas.microsoft.com/office/drawing/2014/main" id="{D6203DB9-1D70-4BAC-BEEF-93E76B139089}"/>
                </a:ext>
              </a:extLst>
            </p:cNvPr>
            <p:cNvGrpSpPr/>
            <p:nvPr/>
          </p:nvGrpSpPr>
          <p:grpSpPr>
            <a:xfrm>
              <a:off x="558800" y="3059920"/>
              <a:ext cx="8785225" cy="215443"/>
              <a:chOff x="1027113" y="2045625"/>
              <a:chExt cx="8785225" cy="215443"/>
            </a:xfrm>
          </p:grpSpPr>
          <p:sp>
            <p:nvSpPr>
              <p:cNvPr id="27" name="직사각형 26">
                <a:extLst>
                  <a:ext uri="{FF2B5EF4-FFF2-40B4-BE49-F238E27FC236}">
                    <a16:creationId xmlns:a16="http://schemas.microsoft.com/office/drawing/2014/main" id="{D0D45591-AD0B-469C-8EC6-16C6566AA67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6379A97E-5EB6-482A-AC1D-01CF6879089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latest y oldest</a:t>
                </a:r>
              </a:p>
            </p:txBody>
          </p:sp>
        </p:grpSp>
        <p:sp>
          <p:nvSpPr>
            <p:cNvPr id="26" name="직사각형 25">
              <a:extLst>
                <a:ext uri="{FF2B5EF4-FFF2-40B4-BE49-F238E27FC236}">
                  <a16:creationId xmlns:a16="http://schemas.microsoft.com/office/drawing/2014/main" id="{7B06A32B-E309-403E-84BB-F619814B00AA}"/>
                </a:ext>
              </a:extLst>
            </p:cNvPr>
            <p:cNvSpPr/>
            <p:nvPr/>
          </p:nvSpPr>
          <p:spPr>
            <a:xfrm>
              <a:off x="711200" y="324529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Son punteros al último y al recurso más antiguo &lt;contentInstance&gt; , respectivamente.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9" name="그룹 28">
            <a:extLst>
              <a:ext uri="{FF2B5EF4-FFF2-40B4-BE49-F238E27FC236}">
                <a16:creationId xmlns:a16="http://schemas.microsoft.com/office/drawing/2014/main" id="{648B487E-FB5A-4F54-87B0-BF4D5898AA7E}"/>
              </a:ext>
            </a:extLst>
          </p:cNvPr>
          <p:cNvGrpSpPr/>
          <p:nvPr/>
        </p:nvGrpSpPr>
        <p:grpSpPr>
          <a:xfrm>
            <a:off x="1277541" y="3609974"/>
            <a:ext cx="6588919" cy="826451"/>
            <a:chOff x="558800" y="3059920"/>
            <a:chExt cx="8785225" cy="1101935"/>
          </a:xfrm>
        </p:grpSpPr>
        <p:grpSp>
          <p:nvGrpSpPr>
            <p:cNvPr id="30" name="그룹 29">
              <a:extLst>
                <a:ext uri="{FF2B5EF4-FFF2-40B4-BE49-F238E27FC236}">
                  <a16:creationId xmlns:a16="http://schemas.microsoft.com/office/drawing/2014/main" id="{EEC2AABF-9966-4896-B38D-0DA1A9BB95A3}"/>
                </a:ext>
              </a:extLst>
            </p:cNvPr>
            <p:cNvGrpSpPr/>
            <p:nvPr/>
          </p:nvGrpSpPr>
          <p:grpSpPr>
            <a:xfrm>
              <a:off x="558800" y="3059920"/>
              <a:ext cx="8785225" cy="215445"/>
              <a:chOff x="1027113" y="2045625"/>
              <a:chExt cx="8785225" cy="215445"/>
            </a:xfrm>
          </p:grpSpPr>
          <p:sp>
            <p:nvSpPr>
              <p:cNvPr id="32" name="직사각형 31">
                <a:extLst>
                  <a:ext uri="{FF2B5EF4-FFF2-40B4-BE49-F238E27FC236}">
                    <a16:creationId xmlns:a16="http://schemas.microsoft.com/office/drawing/2014/main" id="{0DBEC66E-30BB-44E9-BCCD-9A96805443F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7F46024B-7CA4-49E1-A417-67A7C845B444}"/>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1" name="직사각형 30">
              <a:extLst>
                <a:ext uri="{FF2B5EF4-FFF2-40B4-BE49-F238E27FC236}">
                  <a16:creationId xmlns:a16="http://schemas.microsoft.com/office/drawing/2014/main" id="{1A313370-EE04-481A-97BF-F8EAEF56AC26}"/>
                </a:ext>
              </a:extLst>
            </p:cNvPr>
            <p:cNvSpPr/>
            <p:nvPr/>
          </p:nvSpPr>
          <p:spPr>
            <a:xfrm>
              <a:off x="711200" y="3245297"/>
              <a:ext cx="8632825" cy="916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&lt;container&gt;: CRUD</a:t>
              </a:r>
            </a:p>
            <a:p>
              <a:pPr marL="136922" indent="-136922">
                <a:spcAft>
                  <a:spcPts val="4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&lt;</a:t>
              </a: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contentInstance</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&gt;: CRD</a:t>
              </a:r>
            </a:p>
            <a:p>
              <a:pPr marL="136922" indent="-136922">
                <a:spcAft>
                  <a:spcPts val="4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&lt;latest&gt;, &lt;</a:t>
              </a: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oldest</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&gt;: RD</a:t>
              </a:r>
            </a:p>
          </p:txBody>
        </p:sp>
      </p:grpSp>
      <p:sp>
        <p:nvSpPr>
          <p:cNvPr id="37" name="직사각형 36">
            <a:extLst>
              <a:ext uri="{FF2B5EF4-FFF2-40B4-BE49-F238E27FC236}">
                <a16:creationId xmlns:a16="http://schemas.microsoft.com/office/drawing/2014/main" id="{63CFEA5D-13A4-4869-9046-BEEF6B820D50}"/>
              </a:ext>
            </a:extLst>
          </p:cNvPr>
          <p:cNvSpPr/>
          <p:nvPr/>
        </p:nvSpPr>
        <p:spPr>
          <a:xfrm>
            <a:off x="1195939" y="1031326"/>
            <a:ext cx="675374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Administración de datos: Contenedor y tipo de recurso contentInstance</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575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31AC09FB-F764-4B6F-8A18-C4EE2FCA1528}"/>
              </a:ext>
            </a:extLst>
          </p:cNvPr>
          <p:cNvGrpSpPr/>
          <p:nvPr/>
        </p:nvGrpSpPr>
        <p:grpSpPr>
          <a:xfrm>
            <a:off x="1195833" y="338216"/>
            <a:ext cx="6756521" cy="276999"/>
            <a:chOff x="450000" y="450000"/>
            <a:chExt cx="9011582" cy="369451"/>
          </a:xfrm>
        </p:grpSpPr>
        <p:sp>
          <p:nvSpPr>
            <p:cNvPr id="19" name="직사각형 18">
              <a:extLst>
                <a:ext uri="{FF2B5EF4-FFF2-40B4-BE49-F238E27FC236}">
                  <a16:creationId xmlns:a16="http://schemas.microsoft.com/office/drawing/2014/main" id="{A522E029-6038-409C-A5F5-98959BDADA65}"/>
                </a:ext>
              </a:extLst>
            </p:cNvPr>
            <p:cNvSpPr/>
            <p:nvPr/>
          </p:nvSpPr>
          <p:spPr>
            <a:xfrm>
              <a:off x="450000" y="450000"/>
              <a:ext cx="8785225" cy="369451"/>
            </a:xfrm>
            <a:prstGeom prst="rect">
              <a:avLst/>
            </a:prstGeom>
          </p:spPr>
          <p:txBody>
            <a:bodyPr wrap="square" lIns="0" tIns="0" rIns="0" bIns="0">
              <a:spAutoFit/>
            </a:bodyPr>
            <a:lstStyle/>
            <a:p>
              <a:pPr fontAlgn="base">
                <a:spcBef>
                  <a:spcPct val="0"/>
                </a:spcBef>
                <a:spcAft>
                  <a:spcPct val="0"/>
                </a:spcAft>
              </a:pPr>
              <a:r>
                <a:rPr kumimoji="1" lang="en-US" altLang="ko-KR" sz="1800">
                  <a:latin typeface="Arial" panose="020B0604020202020204" pitchFamily="34" charset="0"/>
                  <a:ea typeface="Samsung Sharp Sans" pitchFamily="2" charset="0"/>
                  <a:cs typeface="Arial" panose="020B0604020202020204" pitchFamily="34" charset="0"/>
                </a:rPr>
                <a:t>Introducción al capítulo</a:t>
              </a:r>
              <a:endParaRPr kumimoji="1" lang="en-US" altLang="ko-KR" sz="1800" dirty="0">
                <a:latin typeface="Arial" panose="020B0604020202020204" pitchFamily="34" charset="0"/>
                <a:ea typeface="Samsung Sharp Sans" pitchFamily="2" charset="0"/>
                <a:cs typeface="Arial" panose="020B0604020202020204" pitchFamily="34" charset="0"/>
              </a:endParaRPr>
            </a:p>
          </p:txBody>
        </p:sp>
        <p:cxnSp>
          <p:nvCxnSpPr>
            <p:cNvPr id="25" name="직선 연결선 24">
              <a:extLst>
                <a:ext uri="{FF2B5EF4-FFF2-40B4-BE49-F238E27FC236}">
                  <a16:creationId xmlns:a16="http://schemas.microsoft.com/office/drawing/2014/main" id="{39808210-D51A-4E43-BC95-F679CC153EA3}"/>
                </a:ext>
              </a:extLst>
            </p:cNvPr>
            <p:cNvCxnSpPr>
              <a:cxnSpLocks/>
            </p:cNvCxnSpPr>
            <p:nvPr/>
          </p:nvCxnSpPr>
          <p:spPr>
            <a:xfrm>
              <a:off x="3760405" y="630000"/>
              <a:ext cx="5701177"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3078C4E1-633F-4B6A-91AF-73907C46D4D5}"/>
              </a:ext>
            </a:extLst>
          </p:cNvPr>
          <p:cNvSpPr/>
          <p:nvPr/>
        </p:nvSpPr>
        <p:spPr>
          <a:xfrm>
            <a:off x="1391672" y="1214385"/>
            <a:ext cx="6472544" cy="82205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7966" tIns="107966" rIns="107966" bIns="107966" rtlCol="0" anchor="t">
            <a:spAutoFit/>
            <a:scene3d>
              <a:camera prst="orthographicFront"/>
              <a:lightRig rig="threePt" dir="t"/>
            </a:scene3d>
            <a:sp3d>
              <a:bevelT w="0" h="6350"/>
            </a:sp3d>
          </a:bodyPr>
          <a:lstStyle/>
          <a:p>
            <a:pPr marL="214248" indent="-214248" defTabSz="342797" fontAlgn="base">
              <a:spcBef>
                <a:spcPct val="0"/>
              </a:spcBef>
              <a:spcAft>
                <a:spcPts val="600"/>
              </a:spcAft>
              <a:buClr>
                <a:srgbClr val="A5A5A5"/>
              </a:buClr>
              <a:buFont typeface="Wingdings" panose="05000000000000000000" pitchFamily="2" charset="2"/>
              <a:buChar char="ü"/>
              <a:defRPr/>
            </a:pPr>
            <a:r>
              <a:rPr lang="en-US" altLang="ko-KR" sz="975" dirty="0" err="1">
                <a:solidFill>
                  <a:prstClr val="black">
                    <a:lumMod val="85000"/>
                    <a:lumOff val="15000"/>
                  </a:prstClr>
                </a:solidFill>
                <a:latin typeface="Arial" panose="020B0604020202020204" pitchFamily="34" charset="0"/>
              </a:rPr>
              <a:t>Introducir</a:t>
            </a:r>
            <a:r>
              <a:rPr lang="en-US" altLang="ko-KR" sz="975" dirty="0">
                <a:solidFill>
                  <a:prstClr val="black">
                    <a:lumMod val="85000"/>
                    <a:lumOff val="15000"/>
                  </a:prstClr>
                </a:solidFill>
                <a:latin typeface="Arial" panose="020B0604020202020204" pitchFamily="34" charset="0"/>
              </a:rPr>
              <a:t> la </a:t>
            </a:r>
            <a:r>
              <a:rPr lang="en-US" altLang="ko-KR" sz="975" dirty="0" err="1">
                <a:solidFill>
                  <a:prstClr val="black">
                    <a:lumMod val="85000"/>
                    <a:lumOff val="15000"/>
                  </a:prstClr>
                </a:solidFill>
                <a:latin typeface="Arial" panose="020B0604020202020204" pitchFamily="34" charset="0"/>
              </a:rPr>
              <a:t>plataforma</a:t>
            </a:r>
            <a:r>
              <a:rPr lang="en-US" altLang="ko-KR" sz="975" dirty="0">
                <a:solidFill>
                  <a:prstClr val="black">
                    <a:lumMod val="85000"/>
                    <a:lumOff val="15000"/>
                  </a:prstClr>
                </a:solidFill>
                <a:latin typeface="Arial" panose="020B0604020202020204" pitchFamily="34" charset="0"/>
              </a:rPr>
              <a:t> IoT </a:t>
            </a:r>
            <a:r>
              <a:rPr lang="en-US" altLang="ko-KR" sz="975" dirty="0" err="1">
                <a:solidFill>
                  <a:prstClr val="black">
                    <a:lumMod val="85000"/>
                    <a:lumOff val="15000"/>
                  </a:prstClr>
                </a:solidFill>
                <a:latin typeface="Arial" panose="020B0604020202020204" pitchFamily="34" charset="0"/>
              </a:rPr>
              <a:t>como</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ejemplo</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estándar</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representativo</a:t>
            </a:r>
            <a:r>
              <a:rPr lang="en-US" altLang="ko-KR" sz="975" dirty="0">
                <a:solidFill>
                  <a:prstClr val="black">
                    <a:lumMod val="85000"/>
                    <a:lumOff val="15000"/>
                  </a:prstClr>
                </a:solidFill>
                <a:latin typeface="Arial" panose="020B0604020202020204" pitchFamily="34" charset="0"/>
              </a:rPr>
              <a:t> oneM2M. 
</a:t>
            </a:r>
            <a:r>
              <a:rPr lang="en-US" altLang="ko-KR" sz="975" dirty="0" err="1">
                <a:solidFill>
                  <a:prstClr val="black">
                    <a:lumMod val="85000"/>
                    <a:lumOff val="15000"/>
                  </a:prstClr>
                </a:solidFill>
                <a:latin typeface="Arial" panose="020B0604020202020204" pitchFamily="34" charset="0"/>
              </a:rPr>
              <a:t>Conocer</a:t>
            </a:r>
            <a:r>
              <a:rPr lang="en-US" altLang="ko-KR" sz="975" dirty="0">
                <a:solidFill>
                  <a:prstClr val="black">
                    <a:lumMod val="85000"/>
                    <a:lumOff val="15000"/>
                  </a:prstClr>
                </a:solidFill>
                <a:latin typeface="Arial" panose="020B0604020202020204" pitchFamily="34" charset="0"/>
              </a:rPr>
              <a:t> las </a:t>
            </a:r>
            <a:r>
              <a:rPr lang="en-US" altLang="ko-KR" sz="975" dirty="0" err="1">
                <a:solidFill>
                  <a:prstClr val="black">
                    <a:lumMod val="85000"/>
                    <a:lumOff val="15000"/>
                  </a:prstClr>
                </a:solidFill>
                <a:latin typeface="Arial" panose="020B0604020202020204" pitchFamily="34" charset="0"/>
              </a:rPr>
              <a:t>características</a:t>
            </a:r>
            <a:r>
              <a:rPr lang="en-US" altLang="ko-KR" sz="975" dirty="0">
                <a:solidFill>
                  <a:prstClr val="black">
                    <a:lumMod val="85000"/>
                    <a:lumOff val="15000"/>
                  </a:prstClr>
                </a:solidFill>
                <a:latin typeface="Arial" panose="020B0604020202020204" pitchFamily="34" charset="0"/>
              </a:rPr>
              <a:t> y </a:t>
            </a:r>
            <a:r>
              <a:rPr lang="en-US" altLang="ko-KR" sz="975" dirty="0" err="1">
                <a:solidFill>
                  <a:prstClr val="black">
                    <a:lumMod val="85000"/>
                    <a:lumOff val="15000"/>
                  </a:prstClr>
                </a:solidFill>
                <a:latin typeface="Arial" panose="020B0604020202020204" pitchFamily="34" charset="0"/>
              </a:rPr>
              <a:t>funciones</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Utilizar</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plataformas</a:t>
            </a:r>
            <a:r>
              <a:rPr lang="en-US" altLang="ko-KR" sz="975" dirty="0">
                <a:solidFill>
                  <a:prstClr val="black">
                    <a:lumMod val="85000"/>
                    <a:lumOff val="15000"/>
                  </a:prstClr>
                </a:solidFill>
                <a:latin typeface="Arial" panose="020B0604020202020204" pitchFamily="34" charset="0"/>
              </a:rPr>
              <a:t> y </a:t>
            </a:r>
            <a:r>
              <a:rPr lang="en-US" altLang="ko-KR" sz="975" dirty="0" err="1">
                <a:solidFill>
                  <a:prstClr val="black">
                    <a:lumMod val="85000"/>
                    <a:lumOff val="15000"/>
                  </a:prstClr>
                </a:solidFill>
                <a:latin typeface="Arial" panose="020B0604020202020204" pitchFamily="34" charset="0"/>
              </a:rPr>
              <a:t>aplicaciones</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código</a:t>
            </a:r>
            <a:r>
              <a:rPr lang="en-US" altLang="ko-KR" sz="975" dirty="0">
                <a:solidFill>
                  <a:prstClr val="black">
                    <a:lumMod val="85000"/>
                    <a:lumOff val="15000"/>
                  </a:prstClr>
                </a:solidFill>
                <a:latin typeface="Arial" panose="020B0604020202020204" pitchFamily="34" charset="0"/>
              </a:rPr>
              <a:t> </a:t>
            </a:r>
            <a:r>
              <a:rPr lang="en-US" altLang="ko-KR" sz="975" dirty="0" err="1">
                <a:solidFill>
                  <a:prstClr val="black">
                    <a:lumMod val="85000"/>
                    <a:lumOff val="15000"/>
                  </a:prstClr>
                </a:solidFill>
                <a:latin typeface="Arial" panose="020B0604020202020204" pitchFamily="34" charset="0"/>
              </a:rPr>
              <a:t>abierto</a:t>
            </a:r>
            <a:r>
              <a:rPr lang="en-US" altLang="ko-KR" sz="975" dirty="0">
                <a:solidFill>
                  <a:prstClr val="black">
                    <a:lumMod val="85000"/>
                    <a:lumOff val="15000"/>
                  </a:prstClr>
                </a:solidFill>
                <a:latin typeface="Arial" panose="020B0604020202020204" pitchFamily="34" charset="0"/>
              </a:rPr>
              <a:t>.</a:t>
            </a:r>
          </a:p>
        </p:txBody>
      </p:sp>
      <p:grpSp>
        <p:nvGrpSpPr>
          <p:cNvPr id="27" name="그룹 26">
            <a:extLst>
              <a:ext uri="{FF2B5EF4-FFF2-40B4-BE49-F238E27FC236}">
                <a16:creationId xmlns:a16="http://schemas.microsoft.com/office/drawing/2014/main" id="{7870E847-3299-4ABC-8767-69F8C62E3CCD}"/>
              </a:ext>
            </a:extLst>
          </p:cNvPr>
          <p:cNvGrpSpPr/>
          <p:nvPr/>
        </p:nvGrpSpPr>
        <p:grpSpPr>
          <a:xfrm>
            <a:off x="1189645" y="966263"/>
            <a:ext cx="6674571" cy="175269"/>
            <a:chOff x="441747" y="1714333"/>
            <a:chExt cx="8902281" cy="233767"/>
          </a:xfrm>
        </p:grpSpPr>
        <p:sp>
          <p:nvSpPr>
            <p:cNvPr id="28" name="직사각형 27">
              <a:extLst>
                <a:ext uri="{FF2B5EF4-FFF2-40B4-BE49-F238E27FC236}">
                  <a16:creationId xmlns:a16="http://schemas.microsoft.com/office/drawing/2014/main" id="{0EA9FE45-AB34-4BC4-8C48-8878DD43D977}"/>
                </a:ext>
              </a:extLst>
            </p:cNvPr>
            <p:cNvSpPr/>
            <p:nvPr/>
          </p:nvSpPr>
          <p:spPr>
            <a:xfrm>
              <a:off x="711203" y="1723495"/>
              <a:ext cx="8632825"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797">
                <a:spcAft>
                  <a:spcPts val="450"/>
                </a:spcAft>
                <a:defRPr/>
              </a:pPr>
              <a:r>
                <a:rPr lang="en-US" altLang="ko-KR" sz="1050" b="1">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rPr>
                <a:t>Objetivos del capítulo</a:t>
              </a:r>
              <a:endParaRPr lang="en-US" altLang="ko-KR" sz="1050" b="1" dirty="0">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endParaRPr>
            </a:p>
          </p:txBody>
        </p:sp>
        <p:sp>
          <p:nvSpPr>
            <p:cNvPr id="29"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349"/>
            </a:p>
          </p:txBody>
        </p:sp>
      </p:grpSp>
      <p:grpSp>
        <p:nvGrpSpPr>
          <p:cNvPr id="30" name="그룹 29">
            <a:extLst>
              <a:ext uri="{FF2B5EF4-FFF2-40B4-BE49-F238E27FC236}">
                <a16:creationId xmlns:a16="http://schemas.microsoft.com/office/drawing/2014/main" id="{5546DDD7-0649-48D2-9E99-1C9EA17BFAF3}"/>
              </a:ext>
            </a:extLst>
          </p:cNvPr>
          <p:cNvGrpSpPr/>
          <p:nvPr/>
        </p:nvGrpSpPr>
        <p:grpSpPr>
          <a:xfrm>
            <a:off x="1189645" y="2185460"/>
            <a:ext cx="6674571" cy="175269"/>
            <a:chOff x="441747" y="1714333"/>
            <a:chExt cx="8902281" cy="233767"/>
          </a:xfrm>
        </p:grpSpPr>
        <p:sp>
          <p:nvSpPr>
            <p:cNvPr id="31" name="직사각형 30">
              <a:extLst>
                <a:ext uri="{FF2B5EF4-FFF2-40B4-BE49-F238E27FC236}">
                  <a16:creationId xmlns:a16="http://schemas.microsoft.com/office/drawing/2014/main" id="{17DF0D47-03CA-4F94-BB2B-EE84D1734ECC}"/>
                </a:ext>
              </a:extLst>
            </p:cNvPr>
            <p:cNvSpPr/>
            <p:nvPr/>
          </p:nvSpPr>
          <p:spPr>
            <a:xfrm>
              <a:off x="711203" y="1723495"/>
              <a:ext cx="8632825"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797">
                <a:spcAft>
                  <a:spcPts val="450"/>
                </a:spcAft>
                <a:defRPr/>
              </a:pPr>
              <a:r>
                <a:rPr lang="en-US" altLang="ko-KR" sz="1050" b="1">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rPr>
                <a:t>Contenido del capítulo</a:t>
              </a:r>
              <a:endParaRPr lang="en-US" altLang="ko-KR" sz="1050" b="1" dirty="0">
                <a:solidFill>
                  <a:prstClr val="black">
                    <a:lumMod val="85000"/>
                    <a:lumOff val="15000"/>
                  </a:prstClr>
                </a:solidFill>
                <a:latin typeface="Arial" panose="020B0604020202020204" pitchFamily="34" charset="0"/>
                <a:ea typeface="Samsung Sharp Sans Bold" pitchFamily="2" charset="0"/>
                <a:cs typeface="Arial" panose="020B0604020202020204" pitchFamily="34" charset="0"/>
              </a:endParaRPr>
            </a:p>
          </p:txBody>
        </p:sp>
        <p:sp>
          <p:nvSpPr>
            <p:cNvPr id="32"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349"/>
            </a:p>
          </p:txBody>
        </p:sp>
      </p:grpSp>
      <p:sp>
        <p:nvSpPr>
          <p:cNvPr id="33" name="직사각형 32">
            <a:extLst>
              <a:ext uri="{FF2B5EF4-FFF2-40B4-BE49-F238E27FC236}">
                <a16:creationId xmlns:a16="http://schemas.microsoft.com/office/drawing/2014/main" id="{244D4D2B-5542-4F46-90E9-10F108566ADA}"/>
              </a:ext>
            </a:extLst>
          </p:cNvPr>
          <p:cNvSpPr/>
          <p:nvPr/>
        </p:nvSpPr>
        <p:spPr>
          <a:xfrm>
            <a:off x="1385483" y="2414049"/>
            <a:ext cx="6472544" cy="104903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7966" tIns="107966" rIns="107966" bIns="107966" rtlCol="0" anchor="t">
            <a:spAutoFit/>
            <a:scene3d>
              <a:camera prst="orthographicFront"/>
              <a:lightRig rig="threePt" dir="t"/>
            </a:scene3d>
            <a:sp3d>
              <a:bevelT w="0" h="6350"/>
            </a:sp3d>
          </a:bodyPr>
          <a:lstStyle/>
          <a:p>
            <a:pPr marL="214248" indent="-214248" defTabSz="342797" fontAlgn="base">
              <a:spcBef>
                <a:spcPct val="0"/>
              </a:spcBef>
              <a:spcAft>
                <a:spcPts val="600"/>
              </a:spcAft>
              <a:buClr>
                <a:srgbClr val="A5A5A5"/>
              </a:buClr>
              <a:buFont typeface="Wingdings" panose="05000000000000000000" pitchFamily="2" charset="2"/>
              <a:buChar char="ü"/>
              <a:defRPr/>
            </a:pPr>
            <a:r>
              <a:rPr lang="en-US" altLang="ko-KR" sz="975" dirty="0" err="1">
                <a:solidFill>
                  <a:prstClr val="black">
                    <a:lumMod val="85000"/>
                    <a:lumOff val="15000"/>
                  </a:prstClr>
                </a:solidFill>
                <a:latin typeface="Arial" panose="020B0604020202020204" pitchFamily="34" charset="0"/>
              </a:rPr>
              <a:t>Uso</a:t>
            </a:r>
            <a:r>
              <a:rPr lang="en-US" altLang="ko-KR" sz="975" dirty="0">
                <a:solidFill>
                  <a:prstClr val="black">
                    <a:lumMod val="85000"/>
                    <a:lumOff val="15000"/>
                  </a:prstClr>
                </a:solidFill>
                <a:latin typeface="Arial" panose="020B0604020202020204" pitchFamily="34" charset="0"/>
              </a:rPr>
              <a:t> de la Plataforma</a:t>
            </a:r>
          </a:p>
          <a:p>
            <a:pPr marL="214248" indent="-214248" defTabSz="342797" fontAlgn="base">
              <a:spcBef>
                <a:spcPct val="0"/>
              </a:spcBef>
              <a:spcAft>
                <a:spcPts val="600"/>
              </a:spcAft>
              <a:buClr>
                <a:srgbClr val="A5A5A5"/>
              </a:buClr>
              <a:buFont typeface="Wingdings" panose="05000000000000000000" pitchFamily="2" charset="2"/>
              <a:buChar char="ü"/>
              <a:defRPr/>
            </a:pPr>
            <a:r>
              <a:rPr lang="en-US" altLang="ko-KR" sz="975" dirty="0" err="1">
                <a:solidFill>
                  <a:prstClr val="black">
                    <a:lumMod val="85000"/>
                    <a:lumOff val="15000"/>
                  </a:prstClr>
                </a:solidFill>
                <a:latin typeface="Arial" panose="020B0604020202020204" pitchFamily="34" charset="0"/>
              </a:rPr>
              <a:t>Instalación</a:t>
            </a:r>
            <a:r>
              <a:rPr lang="en-US" altLang="ko-KR" sz="975" dirty="0">
                <a:solidFill>
                  <a:prstClr val="black">
                    <a:lumMod val="85000"/>
                    <a:lumOff val="15000"/>
                  </a:prstClr>
                </a:solidFill>
                <a:latin typeface="Arial" panose="020B0604020202020204" pitchFamily="34" charset="0"/>
              </a:rPr>
              <a:t> y </a:t>
            </a:r>
            <a:r>
              <a:rPr lang="en-US" altLang="ko-KR" sz="975" dirty="0" err="1">
                <a:solidFill>
                  <a:prstClr val="black">
                    <a:lumMod val="85000"/>
                    <a:lumOff val="15000"/>
                  </a:prstClr>
                </a:solidFill>
                <a:latin typeface="Arial" panose="020B0604020202020204" pitchFamily="34" charset="0"/>
              </a:rPr>
              <a:t>operación</a:t>
            </a:r>
            <a:r>
              <a:rPr lang="en-US" altLang="ko-KR" sz="975" dirty="0">
                <a:solidFill>
                  <a:prstClr val="black">
                    <a:lumMod val="85000"/>
                    <a:lumOff val="15000"/>
                  </a:prstClr>
                </a:solidFill>
                <a:latin typeface="Arial" panose="020B0604020202020204" pitchFamily="34" charset="0"/>
              </a:rPr>
              <a:t> de IoT Open Platform Mobius</a:t>
            </a:r>
          </a:p>
          <a:p>
            <a:pPr marL="214248" indent="-214248" defTabSz="342797" fontAlgn="base">
              <a:spcBef>
                <a:spcPct val="0"/>
              </a:spcBef>
              <a:spcAft>
                <a:spcPts val="600"/>
              </a:spcAft>
              <a:buClr>
                <a:srgbClr val="A5A5A5"/>
              </a:buClr>
              <a:buFont typeface="Wingdings" panose="05000000000000000000" pitchFamily="2" charset="2"/>
              <a:buChar char="ü"/>
              <a:defRPr/>
            </a:pPr>
            <a:r>
              <a:rPr lang="en-US" altLang="ko-KR" sz="975" dirty="0">
                <a:solidFill>
                  <a:prstClr val="black">
                    <a:lumMod val="85000"/>
                    <a:lumOff val="15000"/>
                  </a:prstClr>
                </a:solidFill>
                <a:latin typeface="Arial" panose="020B0604020202020204" pitchFamily="34" charset="0"/>
              </a:rPr>
              <a:t>OpenHAB(Open Automation Bus) </a:t>
            </a:r>
          </a:p>
          <a:p>
            <a:pPr marL="214248" indent="-214248" defTabSz="342797" fontAlgn="base">
              <a:spcBef>
                <a:spcPct val="0"/>
              </a:spcBef>
              <a:spcAft>
                <a:spcPts val="600"/>
              </a:spcAft>
              <a:buClr>
                <a:srgbClr val="A5A5A5"/>
              </a:buClr>
              <a:buFont typeface="Wingdings" panose="05000000000000000000" pitchFamily="2" charset="2"/>
              <a:buChar char="ü"/>
              <a:defRPr/>
            </a:pPr>
            <a:r>
              <a:rPr lang="en-US" altLang="ko-KR" sz="975" dirty="0" err="1">
                <a:solidFill>
                  <a:prstClr val="black">
                    <a:lumMod val="85000"/>
                    <a:lumOff val="15000"/>
                  </a:prstClr>
                </a:solidFill>
                <a:latin typeface="Arial" panose="020B0604020202020204" pitchFamily="34" charset="0"/>
              </a:rPr>
              <a:t>Visualización</a:t>
            </a:r>
            <a:r>
              <a:rPr lang="en-US" altLang="ko-KR" sz="975" dirty="0">
                <a:solidFill>
                  <a:prstClr val="black">
                    <a:lumMod val="85000"/>
                    <a:lumOff val="15000"/>
                  </a:prstClr>
                </a:solidFill>
                <a:latin typeface="Arial" panose="020B0604020202020204" pitchFamily="34" charset="0"/>
              </a:rPr>
              <a:t> de </a:t>
            </a:r>
            <a:r>
              <a:rPr lang="en-US" altLang="ko-KR" sz="975" dirty="0" err="1">
                <a:solidFill>
                  <a:prstClr val="black">
                    <a:lumMod val="85000"/>
                    <a:lumOff val="15000"/>
                  </a:prstClr>
                </a:solidFill>
                <a:latin typeface="Arial" panose="020B0604020202020204" pitchFamily="34" charset="0"/>
              </a:rPr>
              <a:t>Datos</a:t>
            </a:r>
            <a:endParaRPr lang="en-US" altLang="ko-KR" sz="975" dirty="0">
              <a:solidFill>
                <a:prstClr val="black">
                  <a:lumMod val="85000"/>
                  <a:lumOff val="15000"/>
                </a:prstClr>
              </a:solidFill>
              <a:latin typeface="Arial" panose="020B0604020202020204" pitchFamily="34" charset="0"/>
            </a:endParaRPr>
          </a:p>
        </p:txBody>
      </p:sp>
    </p:spTree>
    <p:extLst>
      <p:ext uri="{BB962C8B-B14F-4D97-AF65-F5344CB8AC3E}">
        <p14:creationId xmlns:p14="http://schemas.microsoft.com/office/powerpoint/2010/main" val="1532273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C4F6D414-4EEB-44D6-9E7C-7DEFCD5994C2}"/>
              </a:ext>
            </a:extLst>
          </p:cNvPr>
          <p:cNvGrpSpPr/>
          <p:nvPr/>
        </p:nvGrpSpPr>
        <p:grpSpPr>
          <a:xfrm>
            <a:off x="1277541" y="1436036"/>
            <a:ext cx="6588919" cy="161583"/>
            <a:chOff x="1027113" y="2045625"/>
            <a:chExt cx="8785225" cy="215443"/>
          </a:xfrm>
        </p:grpSpPr>
        <p:sp>
          <p:nvSpPr>
            <p:cNvPr id="12" name="직사각형 11">
              <a:extLst>
                <a:ext uri="{FF2B5EF4-FFF2-40B4-BE49-F238E27FC236}">
                  <a16:creationId xmlns:a16="http://schemas.microsoft.com/office/drawing/2014/main" id="{DD042DCD-D8F4-4797-9738-74614DEEE16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96E2F8E0-1853-44A1-9BDF-A342CDDC3D5E}"/>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Es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variante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&lt;container&gt;, &lt;</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contentInstance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&gt;</a:t>
              </a:r>
            </a:p>
          </p:txBody>
        </p:sp>
      </p:grpSp>
      <p:grpSp>
        <p:nvGrpSpPr>
          <p:cNvPr id="14" name="그룹 13">
            <a:extLst>
              <a:ext uri="{FF2B5EF4-FFF2-40B4-BE49-F238E27FC236}">
                <a16:creationId xmlns:a16="http://schemas.microsoft.com/office/drawing/2014/main" id="{B1282E73-8ED6-4B65-8D14-FF7AA389F7EC}"/>
              </a:ext>
            </a:extLst>
          </p:cNvPr>
          <p:cNvGrpSpPr/>
          <p:nvPr/>
        </p:nvGrpSpPr>
        <p:grpSpPr>
          <a:xfrm>
            <a:off x="1277541" y="1658633"/>
            <a:ext cx="6588919" cy="403797"/>
            <a:chOff x="558800" y="3059920"/>
            <a:chExt cx="8785225" cy="538396"/>
          </a:xfrm>
        </p:grpSpPr>
        <p:grpSp>
          <p:nvGrpSpPr>
            <p:cNvPr id="16" name="그룹 15">
              <a:extLst>
                <a:ext uri="{FF2B5EF4-FFF2-40B4-BE49-F238E27FC236}">
                  <a16:creationId xmlns:a16="http://schemas.microsoft.com/office/drawing/2014/main" id="{A00842A9-0B09-4751-9BFA-72A94E124CD6}"/>
                </a:ext>
              </a:extLst>
            </p:cNvPr>
            <p:cNvGrpSpPr/>
            <p:nvPr/>
          </p:nvGrpSpPr>
          <p:grpSpPr>
            <a:xfrm>
              <a:off x="558800" y="3059920"/>
              <a:ext cx="8785225" cy="215443"/>
              <a:chOff x="1027113" y="2045625"/>
              <a:chExt cx="8785225" cy="215443"/>
            </a:xfrm>
          </p:grpSpPr>
          <p:sp>
            <p:nvSpPr>
              <p:cNvPr id="18" name="직사각형 17">
                <a:extLst>
                  <a:ext uri="{FF2B5EF4-FFF2-40B4-BE49-F238E27FC236}">
                    <a16:creationId xmlns:a16="http://schemas.microsoft.com/office/drawing/2014/main" id="{280FBD30-900D-4AF4-9455-2AD49F2CA40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B55ED67B-78C4-4750-8B28-27FD849B247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 un contenedor personalizable que puede tener atributos personalizados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832D7F63-0852-4CFE-BCA1-7FE638823477}"/>
                </a:ext>
              </a:extLst>
            </p:cNvPr>
            <p:cNvSpPr/>
            <p:nvPr/>
          </p:nvSpPr>
          <p:spPr>
            <a:xfrm>
              <a:off x="711200" y="325285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1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para que haya algunas especializaciones flexContainer.</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0" name="그룹 19">
            <a:extLst>
              <a:ext uri="{FF2B5EF4-FFF2-40B4-BE49-F238E27FC236}">
                <a16:creationId xmlns:a16="http://schemas.microsoft.com/office/drawing/2014/main" id="{72726274-AF7C-428C-9154-7B49BE589C42}"/>
              </a:ext>
            </a:extLst>
          </p:cNvPr>
          <p:cNvGrpSpPr/>
          <p:nvPr/>
        </p:nvGrpSpPr>
        <p:grpSpPr>
          <a:xfrm>
            <a:off x="1277541" y="2064851"/>
            <a:ext cx="6588919" cy="161583"/>
            <a:chOff x="1027113" y="2045625"/>
            <a:chExt cx="8785225" cy="215443"/>
          </a:xfrm>
        </p:grpSpPr>
        <p:sp>
          <p:nvSpPr>
            <p:cNvPr id="21" name="직사각형 20">
              <a:extLst>
                <a:ext uri="{FF2B5EF4-FFF2-40B4-BE49-F238E27FC236}">
                  <a16:creationId xmlns:a16="http://schemas.microsoft.com/office/drawing/2014/main" id="{A81FBD3C-C5DF-4E00-A408-95B76D4522D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FD2C4361-FEC9-47FE-B153-56D4B9CE197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 un contenedor y también una instancia de datos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3" name="그룹 22">
            <a:extLst>
              <a:ext uri="{FF2B5EF4-FFF2-40B4-BE49-F238E27FC236}">
                <a16:creationId xmlns:a16="http://schemas.microsoft.com/office/drawing/2014/main" id="{5BC19C5D-6416-4C78-BF1E-AB080AC909E1}"/>
              </a:ext>
            </a:extLst>
          </p:cNvPr>
          <p:cNvGrpSpPr/>
          <p:nvPr/>
        </p:nvGrpSpPr>
        <p:grpSpPr>
          <a:xfrm>
            <a:off x="1277541" y="2286664"/>
            <a:ext cx="6588919" cy="398129"/>
            <a:chOff x="558800" y="3059920"/>
            <a:chExt cx="8785225" cy="530838"/>
          </a:xfrm>
        </p:grpSpPr>
        <p:grpSp>
          <p:nvGrpSpPr>
            <p:cNvPr id="24" name="그룹 23">
              <a:extLst>
                <a:ext uri="{FF2B5EF4-FFF2-40B4-BE49-F238E27FC236}">
                  <a16:creationId xmlns:a16="http://schemas.microsoft.com/office/drawing/2014/main" id="{6C780792-378F-450B-A4C9-023AB9832692}"/>
                </a:ext>
              </a:extLst>
            </p:cNvPr>
            <p:cNvGrpSpPr/>
            <p:nvPr/>
          </p:nvGrpSpPr>
          <p:grpSpPr>
            <a:xfrm>
              <a:off x="558800" y="3059920"/>
              <a:ext cx="8785225" cy="215443"/>
              <a:chOff x="1027113" y="2045625"/>
              <a:chExt cx="8785225" cy="215443"/>
            </a:xfrm>
          </p:grpSpPr>
          <p:sp>
            <p:nvSpPr>
              <p:cNvPr id="26" name="직사각형 25">
                <a:extLst>
                  <a:ext uri="{FF2B5EF4-FFF2-40B4-BE49-F238E27FC236}">
                    <a16:creationId xmlns:a16="http://schemas.microsoft.com/office/drawing/2014/main" id="{7378B772-0C43-4CB2-A35D-E158D8E4146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D7DE8916-3DBF-465B-B881-AF44A61B8C7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5" name="직사각형 24">
              <a:extLst>
                <a:ext uri="{FF2B5EF4-FFF2-40B4-BE49-F238E27FC236}">
                  <a16:creationId xmlns:a16="http://schemas.microsoft.com/office/drawing/2014/main" id="{A4058EC7-0685-4E80-B339-3A4AEEFB84BC}"/>
                </a:ext>
              </a:extLst>
            </p:cNvPr>
            <p:cNvSpPr/>
            <p:nvPr/>
          </p:nvSpPr>
          <p:spPr>
            <a:xfrm>
              <a:off x="711200" y="324529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1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flexContainer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CRUD</a:t>
              </a:r>
            </a:p>
          </p:txBody>
        </p:sp>
      </p:grpSp>
      <p:sp>
        <p:nvSpPr>
          <p:cNvPr id="28" name="직사각형 27">
            <a:extLst>
              <a:ext uri="{FF2B5EF4-FFF2-40B4-BE49-F238E27FC236}">
                <a16:creationId xmlns:a16="http://schemas.microsoft.com/office/drawing/2014/main" id="{D3B67F1C-D650-4349-97CA-4E754AE21990}"/>
              </a:ext>
            </a:extLst>
          </p:cNvPr>
          <p:cNvSpPr/>
          <p:nvPr/>
        </p:nvSpPr>
        <p:spPr>
          <a:xfrm>
            <a:off x="1195939" y="2871341"/>
            <a:ext cx="659784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Tipo de recurso TimeSeries y timeSeriesInstance</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9" name="그룹 28">
            <a:extLst>
              <a:ext uri="{FF2B5EF4-FFF2-40B4-BE49-F238E27FC236}">
                <a16:creationId xmlns:a16="http://schemas.microsoft.com/office/drawing/2014/main" id="{69546BC3-74E0-4C38-A01D-ABC0AE38FCE2}"/>
              </a:ext>
            </a:extLst>
          </p:cNvPr>
          <p:cNvGrpSpPr/>
          <p:nvPr/>
        </p:nvGrpSpPr>
        <p:grpSpPr>
          <a:xfrm>
            <a:off x="1277541" y="3279823"/>
            <a:ext cx="6588919" cy="161583"/>
            <a:chOff x="1027113" y="2045625"/>
            <a:chExt cx="8785225" cy="215443"/>
          </a:xfrm>
        </p:grpSpPr>
        <p:sp>
          <p:nvSpPr>
            <p:cNvPr id="30" name="직사각형 29">
              <a:extLst>
                <a:ext uri="{FF2B5EF4-FFF2-40B4-BE49-F238E27FC236}">
                  <a16:creationId xmlns:a16="http://schemas.microsoft.com/office/drawing/2014/main" id="{1E841D25-20CE-4BEF-A84C-60235F7F3A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AEE89883-D79E-48EB-BB58-17EFABF61D75}"/>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Son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variantes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&lt;container&gt;, &lt;</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contentInstance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&gt;</a:t>
              </a:r>
            </a:p>
          </p:txBody>
        </p:sp>
      </p:grpSp>
      <p:grpSp>
        <p:nvGrpSpPr>
          <p:cNvPr id="32" name="그룹 31">
            <a:extLst>
              <a:ext uri="{FF2B5EF4-FFF2-40B4-BE49-F238E27FC236}">
                <a16:creationId xmlns:a16="http://schemas.microsoft.com/office/drawing/2014/main" id="{8A6C85CB-B0B4-4AFC-A656-3B8A5439146D}"/>
              </a:ext>
            </a:extLst>
          </p:cNvPr>
          <p:cNvGrpSpPr/>
          <p:nvPr/>
        </p:nvGrpSpPr>
        <p:grpSpPr>
          <a:xfrm>
            <a:off x="1277541" y="3498695"/>
            <a:ext cx="6588919" cy="398129"/>
            <a:chOff x="558800" y="3059920"/>
            <a:chExt cx="8785225" cy="530838"/>
          </a:xfrm>
        </p:grpSpPr>
        <p:grpSp>
          <p:nvGrpSpPr>
            <p:cNvPr id="33" name="그룹 32">
              <a:extLst>
                <a:ext uri="{FF2B5EF4-FFF2-40B4-BE49-F238E27FC236}">
                  <a16:creationId xmlns:a16="http://schemas.microsoft.com/office/drawing/2014/main" id="{D5EA2730-3FEB-4570-983A-C74EB1DB6844}"/>
                </a:ext>
              </a:extLst>
            </p:cNvPr>
            <p:cNvGrpSpPr/>
            <p:nvPr/>
          </p:nvGrpSpPr>
          <p:grpSpPr>
            <a:xfrm>
              <a:off x="558800" y="3059920"/>
              <a:ext cx="8785225" cy="215443"/>
              <a:chOff x="1027113" y="2045625"/>
              <a:chExt cx="8785225" cy="215443"/>
            </a:xfrm>
          </p:grpSpPr>
          <p:sp>
            <p:nvSpPr>
              <p:cNvPr id="35" name="직사각형 34">
                <a:extLst>
                  <a:ext uri="{FF2B5EF4-FFF2-40B4-BE49-F238E27FC236}">
                    <a16:creationId xmlns:a16="http://schemas.microsoft.com/office/drawing/2014/main" id="{C8B11D9C-D0D8-406F-8390-B452B28C8E1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6" name="직사각형 35">
                <a:extLst>
                  <a:ext uri="{FF2B5EF4-FFF2-40B4-BE49-F238E27FC236}">
                    <a16:creationId xmlns:a16="http://schemas.microsoft.com/office/drawing/2014/main" id="{1F9797B0-1670-4C3A-B008-B2A09C916A6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Son el tiempo necesario para generar datos de registro/manejo, no el tiempo necesario para almacenar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4" name="직사각형 33">
              <a:extLst>
                <a:ext uri="{FF2B5EF4-FFF2-40B4-BE49-F238E27FC236}">
                  <a16:creationId xmlns:a16="http://schemas.microsoft.com/office/drawing/2014/main" id="{F335BEF6-3B0A-4EAA-BD07-09593E57C12E}"/>
                </a:ext>
              </a:extLst>
            </p:cNvPr>
            <p:cNvSpPr/>
            <p:nvPr/>
          </p:nvSpPr>
          <p:spPr>
            <a:xfrm>
              <a:off x="711200" y="324529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1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dataGenerationTime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creationTime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7" name="그룹 36">
            <a:extLst>
              <a:ext uri="{FF2B5EF4-FFF2-40B4-BE49-F238E27FC236}">
                <a16:creationId xmlns:a16="http://schemas.microsoft.com/office/drawing/2014/main" id="{2E6B9D02-F3E6-40D9-9A22-CB924C952390}"/>
              </a:ext>
            </a:extLst>
          </p:cNvPr>
          <p:cNvGrpSpPr/>
          <p:nvPr/>
        </p:nvGrpSpPr>
        <p:grpSpPr>
          <a:xfrm>
            <a:off x="1277541" y="3914578"/>
            <a:ext cx="6588919" cy="612290"/>
            <a:chOff x="558800" y="3059920"/>
            <a:chExt cx="8785225" cy="816386"/>
          </a:xfrm>
        </p:grpSpPr>
        <p:grpSp>
          <p:nvGrpSpPr>
            <p:cNvPr id="38" name="그룹 37">
              <a:extLst>
                <a:ext uri="{FF2B5EF4-FFF2-40B4-BE49-F238E27FC236}">
                  <a16:creationId xmlns:a16="http://schemas.microsoft.com/office/drawing/2014/main" id="{221E1EC6-B9FF-4DF4-A412-760A28509792}"/>
                </a:ext>
              </a:extLst>
            </p:cNvPr>
            <p:cNvGrpSpPr/>
            <p:nvPr/>
          </p:nvGrpSpPr>
          <p:grpSpPr>
            <a:xfrm>
              <a:off x="558800" y="3059920"/>
              <a:ext cx="8785225" cy="215443"/>
              <a:chOff x="1027113" y="2045625"/>
              <a:chExt cx="8785225" cy="215443"/>
            </a:xfrm>
          </p:grpSpPr>
          <p:sp>
            <p:nvSpPr>
              <p:cNvPr id="41" name="직사각형 40">
                <a:extLst>
                  <a:ext uri="{FF2B5EF4-FFF2-40B4-BE49-F238E27FC236}">
                    <a16:creationId xmlns:a16="http://schemas.microsoft.com/office/drawing/2014/main" id="{A33EE9EA-449F-4EC6-A8EB-9D7DD4F87FD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2" name="직사각형 41">
                <a:extLst>
                  <a:ext uri="{FF2B5EF4-FFF2-40B4-BE49-F238E27FC236}">
                    <a16:creationId xmlns:a16="http://schemas.microsoft.com/office/drawing/2014/main" id="{2A25FF24-B244-4C3F-B027-516E7B4BF2C3}"/>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9" name="직사각형 38">
              <a:extLst>
                <a:ext uri="{FF2B5EF4-FFF2-40B4-BE49-F238E27FC236}">
                  <a16:creationId xmlns:a16="http://schemas.microsoft.com/office/drawing/2014/main" id="{B96192F4-CDE7-4230-8BEC-9DB247385DD2}"/>
                </a:ext>
              </a:extLst>
            </p:cNvPr>
            <p:cNvSpPr/>
            <p:nvPr/>
          </p:nvSpPr>
          <p:spPr>
            <a:xfrm>
              <a:off x="711200" y="3245297"/>
              <a:ext cx="8632825" cy="631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timeSeries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CRUD</a:t>
              </a:r>
            </a:p>
            <a:p>
              <a:pPr marL="136922" indent="-136922">
                <a:spcAft>
                  <a:spcPts val="4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timeSeriesInstance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CRD</a:t>
              </a:r>
            </a:p>
          </p:txBody>
        </p:sp>
      </p:grpSp>
      <p:sp>
        <p:nvSpPr>
          <p:cNvPr id="45" name="직사각형 4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Gestión de datos: Tipo de recurso FlexContainer</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4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02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F6714B1F-64AD-4025-873B-6286995E7CFC}"/>
              </a:ext>
            </a:extLst>
          </p:cNvPr>
          <p:cNvGrpSpPr/>
          <p:nvPr/>
        </p:nvGrpSpPr>
        <p:grpSpPr>
          <a:xfrm>
            <a:off x="1277541" y="1435138"/>
            <a:ext cx="6588919" cy="323165"/>
            <a:chOff x="1027113" y="2045625"/>
            <a:chExt cx="8785225" cy="430885"/>
          </a:xfrm>
        </p:grpSpPr>
        <p:sp>
          <p:nvSpPr>
            <p:cNvPr id="11" name="직사각형 10">
              <a:extLst>
                <a:ext uri="{FF2B5EF4-FFF2-40B4-BE49-F238E27FC236}">
                  <a16:creationId xmlns:a16="http://schemas.microsoft.com/office/drawing/2014/main" id="{B7873E66-0222-48B6-9F60-27E1435FE45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2" name="직사각형 11">
              <a:extLst>
                <a:ext uri="{FF2B5EF4-FFF2-40B4-BE49-F238E27FC236}">
                  <a16:creationId xmlns:a16="http://schemas.microsoft.com/office/drawing/2014/main" id="{BC42A019-8B42-481F-8A1F-5387CF948CD4}"/>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Toma de decisiones sobre si un CSE como receptor permite la solicitud de un originador para acceder (CRUDN) a un recurso en el CSE o no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4" name="그룹 13">
            <a:extLst>
              <a:ext uri="{FF2B5EF4-FFF2-40B4-BE49-F238E27FC236}">
                <a16:creationId xmlns:a16="http://schemas.microsoft.com/office/drawing/2014/main" id="{2601C1EF-F2AB-4FD8-8C35-01F77B2CC865}"/>
              </a:ext>
            </a:extLst>
          </p:cNvPr>
          <p:cNvGrpSpPr/>
          <p:nvPr/>
        </p:nvGrpSpPr>
        <p:grpSpPr>
          <a:xfrm>
            <a:off x="1277541" y="1852424"/>
            <a:ext cx="6588919" cy="874539"/>
            <a:chOff x="558800" y="2232686"/>
            <a:chExt cx="8785225" cy="1166052"/>
          </a:xfrm>
        </p:grpSpPr>
        <p:grpSp>
          <p:nvGrpSpPr>
            <p:cNvPr id="16" name="그룹 15">
              <a:extLst>
                <a:ext uri="{FF2B5EF4-FFF2-40B4-BE49-F238E27FC236}">
                  <a16:creationId xmlns:a16="http://schemas.microsoft.com/office/drawing/2014/main" id="{6EC794FA-74B5-4A46-834B-65C1508D1614}"/>
                </a:ext>
              </a:extLst>
            </p:cNvPr>
            <p:cNvGrpSpPr/>
            <p:nvPr/>
          </p:nvGrpSpPr>
          <p:grpSpPr>
            <a:xfrm>
              <a:off x="558800" y="2232686"/>
              <a:ext cx="8785225" cy="215443"/>
              <a:chOff x="1027113" y="2045625"/>
              <a:chExt cx="8785225" cy="215443"/>
            </a:xfrm>
          </p:grpSpPr>
          <p:sp>
            <p:nvSpPr>
              <p:cNvPr id="18" name="직사각형 17">
                <a:extLst>
                  <a:ext uri="{FF2B5EF4-FFF2-40B4-BE49-F238E27FC236}">
                    <a16:creationId xmlns:a16="http://schemas.microsoft.com/office/drawing/2014/main" id="{6CB8B718-27D1-4CA9-B7E7-A6AE1353679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7E3E3E6B-09FE-49C5-B801-56476C03C5EC}"/>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Se verifican tres datos obligatorios: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FEA1DC5D-2133-4B3B-81DC-814B79D96933}"/>
                </a:ext>
              </a:extLst>
            </p:cNvPr>
            <p:cNvSpPr/>
            <p:nvPr/>
          </p:nvSpPr>
          <p:spPr>
            <a:xfrm>
              <a:off x="711200" y="2482181"/>
              <a:ext cx="8632825" cy="916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Quién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Identificación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originador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u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otros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Qué</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Privilegio (derechos) para acceder 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Cómo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(CRUDN) para acceder a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Operation)</a:t>
              </a:r>
            </a:p>
          </p:txBody>
        </p:sp>
      </p:grpSp>
      <p:grpSp>
        <p:nvGrpSpPr>
          <p:cNvPr id="21" name="그룹 20">
            <a:extLst>
              <a:ext uri="{FF2B5EF4-FFF2-40B4-BE49-F238E27FC236}">
                <a16:creationId xmlns:a16="http://schemas.microsoft.com/office/drawing/2014/main" id="{EF888E37-5A30-4E38-9960-F950EC06C970}"/>
              </a:ext>
            </a:extLst>
          </p:cNvPr>
          <p:cNvGrpSpPr/>
          <p:nvPr/>
        </p:nvGrpSpPr>
        <p:grpSpPr>
          <a:xfrm>
            <a:off x="1277541" y="2771858"/>
            <a:ext cx="6588919" cy="323165"/>
            <a:chOff x="1027113" y="2045625"/>
            <a:chExt cx="8785225" cy="430885"/>
          </a:xfrm>
        </p:grpSpPr>
        <p:sp>
          <p:nvSpPr>
            <p:cNvPr id="23" name="직사각형 22">
              <a:extLst>
                <a:ext uri="{FF2B5EF4-FFF2-40B4-BE49-F238E27FC236}">
                  <a16:creationId xmlns:a16="http://schemas.microsoft.com/office/drawing/2014/main" id="{4B0C72CA-19D5-449E-9413-75B43806193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4" name="직사각형 23">
              <a:extLst>
                <a:ext uri="{FF2B5EF4-FFF2-40B4-BE49-F238E27FC236}">
                  <a16:creationId xmlns:a16="http://schemas.microsoft.com/office/drawing/2014/main" id="{7AA7A5D0-F1A3-49EB-9099-34190D74AC74}"/>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Esto significa que un conjunto de privilegios de acceso está preconfigurado en el sistema y luego se utiliza para la toma de decisiones más tarde cuando un CSE recibe una solicitud.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5" name="직사각형 2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Control de acceso : Control de privilegios o autorización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6260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7CAF1AFB-C123-46AA-A8CB-C9CAD90EB790}"/>
              </a:ext>
            </a:extLst>
          </p:cNvPr>
          <p:cNvGrpSpPr/>
          <p:nvPr/>
        </p:nvGrpSpPr>
        <p:grpSpPr>
          <a:xfrm>
            <a:off x="1277541" y="1435139"/>
            <a:ext cx="6588919" cy="161583"/>
            <a:chOff x="1027113" y="2045625"/>
            <a:chExt cx="8785225" cy="215443"/>
          </a:xfrm>
        </p:grpSpPr>
        <p:sp>
          <p:nvSpPr>
            <p:cNvPr id="16" name="직사각형 15">
              <a:extLst>
                <a:ext uri="{FF2B5EF4-FFF2-40B4-BE49-F238E27FC236}">
                  <a16:creationId xmlns:a16="http://schemas.microsoft.com/office/drawing/2014/main" id="{A1702A9B-76D6-49B7-A1A1-158DDDC3817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FDA32E6C-E6BE-4322-82FD-F52072B377D7}"/>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Política de control de acceso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4" name="직사각형 13">
            <a:extLst>
              <a:ext uri="{FF2B5EF4-FFF2-40B4-BE49-F238E27FC236}">
                <a16:creationId xmlns:a16="http://schemas.microsoft.com/office/drawing/2014/main" id="{43632298-33F5-41B2-9584-53F5531B4390}"/>
              </a:ext>
            </a:extLst>
          </p:cNvPr>
          <p:cNvSpPr/>
          <p:nvPr/>
        </p:nvSpPr>
        <p:spPr>
          <a:xfrm>
            <a:off x="1391841" y="1615917"/>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Mecanismo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básico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soportado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Rel-1,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así</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otras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versiones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accessControlPolicy</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atributo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accessControlPolicyIDs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277541" y="2146695"/>
            <a:ext cx="6588919" cy="439407"/>
            <a:chOff x="558800" y="3029681"/>
            <a:chExt cx="8785225" cy="585876"/>
          </a:xfrm>
        </p:grpSpPr>
        <p:grpSp>
          <p:nvGrpSpPr>
            <p:cNvPr id="19" name="그룹 18">
              <a:extLst>
                <a:ext uri="{FF2B5EF4-FFF2-40B4-BE49-F238E27FC236}">
                  <a16:creationId xmlns:a16="http://schemas.microsoft.com/office/drawing/2014/main" id="{BB5B7513-6FAC-4A36-8C4E-910CF159C3F4}"/>
                </a:ext>
              </a:extLst>
            </p:cNvPr>
            <p:cNvGrpSpPr/>
            <p:nvPr/>
          </p:nvGrpSpPr>
          <p:grpSpPr>
            <a:xfrm>
              <a:off x="558800" y="3029681"/>
              <a:ext cx="8785225" cy="215443"/>
              <a:chOff x="1027113" y="2045625"/>
              <a:chExt cx="8785225" cy="215443"/>
            </a:xfrm>
          </p:grpSpPr>
          <p:sp>
            <p:nvSpPr>
              <p:cNvPr id="21" name="직사각형 20">
                <a:extLst>
                  <a:ext uri="{FF2B5EF4-FFF2-40B4-BE49-F238E27FC236}">
                    <a16:creationId xmlns:a16="http://schemas.microsoft.com/office/drawing/2014/main" id="{769F0813-79FF-46FB-87C1-F04115408C0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4E0C57C6-9B0C-4CEB-8B32-C61A6D8F35F7}"/>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Consulta dinámica de autorización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7366599F-918D-4C8D-8029-DED05A410448}"/>
                </a:ext>
              </a:extLst>
            </p:cNvPr>
            <p:cNvSpPr/>
            <p:nvPr/>
          </p:nvSpPr>
          <p:spPr>
            <a:xfrm>
              <a:off x="711200" y="327009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dynamicAuthorizationConsultation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atributo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dynamicAuthorizationConsultationIDs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 name="그룹 2"/>
          <p:cNvGrpSpPr/>
          <p:nvPr/>
        </p:nvGrpSpPr>
        <p:grpSpPr>
          <a:xfrm>
            <a:off x="1277541" y="2647082"/>
            <a:ext cx="6588919" cy="439406"/>
            <a:chOff x="558800" y="3843199"/>
            <a:chExt cx="8785225" cy="585874"/>
          </a:xfrm>
        </p:grpSpPr>
        <p:grpSp>
          <p:nvGrpSpPr>
            <p:cNvPr id="24" name="그룹 23">
              <a:extLst>
                <a:ext uri="{FF2B5EF4-FFF2-40B4-BE49-F238E27FC236}">
                  <a16:creationId xmlns:a16="http://schemas.microsoft.com/office/drawing/2014/main" id="{5AC3B0F3-43FA-4081-96E9-B06D29DD78B7}"/>
                </a:ext>
              </a:extLst>
            </p:cNvPr>
            <p:cNvGrpSpPr/>
            <p:nvPr/>
          </p:nvGrpSpPr>
          <p:grpSpPr>
            <a:xfrm>
              <a:off x="558800" y="3843199"/>
              <a:ext cx="8785225" cy="215443"/>
              <a:chOff x="1027113" y="2045625"/>
              <a:chExt cx="8785225" cy="215443"/>
            </a:xfrm>
          </p:grpSpPr>
          <p:sp>
            <p:nvSpPr>
              <p:cNvPr id="26" name="직사각형 25">
                <a:extLst>
                  <a:ext uri="{FF2B5EF4-FFF2-40B4-BE49-F238E27FC236}">
                    <a16:creationId xmlns:a16="http://schemas.microsoft.com/office/drawing/2014/main" id="{D3440E19-BA6A-4548-AF31-350A619AB5A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9876F11D-74CE-46B7-92CD-2A46FB887C6B}"/>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Rol</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5" name="직사각형 24">
              <a:extLst>
                <a:ext uri="{FF2B5EF4-FFF2-40B4-BE49-F238E27FC236}">
                  <a16:creationId xmlns:a16="http://schemas.microsoft.com/office/drawing/2014/main" id="{83D78E17-F6FA-4BAF-B453-7411494DB047}"/>
                </a:ext>
              </a:extLst>
            </p:cNvPr>
            <p:cNvSpPr/>
            <p:nvPr/>
          </p:nvSpPr>
          <p:spPr>
            <a:xfrm>
              <a:off x="711200" y="408361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&lt;role&gt; Parámetro de identificadores de recursos y roles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 name="그룹 3"/>
          <p:cNvGrpSpPr/>
          <p:nvPr/>
        </p:nvGrpSpPr>
        <p:grpSpPr>
          <a:xfrm>
            <a:off x="1277541" y="3105216"/>
            <a:ext cx="6588919" cy="426347"/>
            <a:chOff x="558800" y="4656716"/>
            <a:chExt cx="8785225" cy="568462"/>
          </a:xfrm>
        </p:grpSpPr>
        <p:grpSp>
          <p:nvGrpSpPr>
            <p:cNvPr id="29" name="그룹 28">
              <a:extLst>
                <a:ext uri="{FF2B5EF4-FFF2-40B4-BE49-F238E27FC236}">
                  <a16:creationId xmlns:a16="http://schemas.microsoft.com/office/drawing/2014/main" id="{158E3B29-EECC-40D0-9C8E-0BCA5F89F7C5}"/>
                </a:ext>
              </a:extLst>
            </p:cNvPr>
            <p:cNvGrpSpPr/>
            <p:nvPr/>
          </p:nvGrpSpPr>
          <p:grpSpPr>
            <a:xfrm>
              <a:off x="558800" y="4656716"/>
              <a:ext cx="8785225" cy="215443"/>
              <a:chOff x="1027113" y="2045625"/>
              <a:chExt cx="8785225" cy="215443"/>
            </a:xfrm>
          </p:grpSpPr>
          <p:sp>
            <p:nvSpPr>
              <p:cNvPr id="31" name="직사각형 30">
                <a:extLst>
                  <a:ext uri="{FF2B5EF4-FFF2-40B4-BE49-F238E27FC236}">
                    <a16:creationId xmlns:a16="http://schemas.microsoft.com/office/drawing/2014/main" id="{74E93105-4E23-402C-98ED-9DC23B02DBF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2" name="직사각형 31">
                <a:extLst>
                  <a:ext uri="{FF2B5EF4-FFF2-40B4-BE49-F238E27FC236}">
                    <a16:creationId xmlns:a16="http://schemas.microsoft.com/office/drawing/2014/main" id="{A2D424D0-6D16-4054-87D7-CD32F7BE788B}"/>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Token</a:t>
                </a:r>
              </a:p>
            </p:txBody>
          </p:sp>
        </p:grpSp>
        <p:sp>
          <p:nvSpPr>
            <p:cNvPr id="30" name="직사각형 29">
              <a:extLst>
                <a:ext uri="{FF2B5EF4-FFF2-40B4-BE49-F238E27FC236}">
                  <a16:creationId xmlns:a16="http://schemas.microsoft.com/office/drawing/2014/main" id="{441DCC9A-5034-4157-AEEF-A9377EBEE2F2}"/>
                </a:ext>
              </a:extLst>
            </p:cNvPr>
            <p:cNvSpPr/>
            <p:nvPr/>
          </p:nvSpPr>
          <p:spPr>
            <a:xfrm>
              <a:off x="711200" y="487971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&lt;token&gt;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Indicador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solicitud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token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tokens / ID de token</a:t>
              </a:r>
            </a:p>
          </p:txBody>
        </p:sp>
      </p:grpSp>
      <p:sp>
        <p:nvSpPr>
          <p:cNvPr id="36" name="직사각형 35">
            <a:extLst>
              <a:ext uri="{FF2B5EF4-FFF2-40B4-BE49-F238E27FC236}">
                <a16:creationId xmlns:a16="http://schemas.microsoft.com/office/drawing/2014/main" id="{63CFEA5D-13A4-4869-9046-BEEF6B820D50}"/>
              </a:ext>
            </a:extLst>
          </p:cNvPr>
          <p:cNvSpPr/>
          <p:nvPr/>
        </p:nvSpPr>
        <p:spPr>
          <a:xfrm>
            <a:off x="1195939" y="1031326"/>
            <a:ext cx="714432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Control de acceso : Diferentes mecanismos para el control de acceso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0513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805988" y="3563852"/>
            <a:ext cx="5636211" cy="1154591"/>
            <a:chOff x="1296270" y="4518448"/>
            <a:chExt cx="7514949" cy="1539454"/>
          </a:xfrm>
        </p:grpSpPr>
        <p:sp>
          <p:nvSpPr>
            <p:cNvPr id="6" name="모서리가 둥근 직사각형 5"/>
            <p:cNvSpPr/>
            <p:nvPr/>
          </p:nvSpPr>
          <p:spPr>
            <a:xfrm>
              <a:off x="4098951" y="4518448"/>
              <a:ext cx="1894177" cy="1224136"/>
            </a:xfrm>
            <a:prstGeom prst="roundRect">
              <a:avLst>
                <a:gd name="adj" fmla="val 5151"/>
              </a:avLst>
            </a:prstGeom>
            <a:solidFill>
              <a:sysClr val="window" lastClr="FFFFFF"/>
            </a:solidFill>
            <a:ln w="12700" algn="ctr">
              <a:solidFill>
                <a:schemeClr val="bg1">
                  <a:lumMod val="75000"/>
                </a:schemeClr>
              </a:solidFill>
              <a:round/>
              <a:headEnd/>
              <a:tailEnd/>
            </a:ln>
          </p:spPr>
          <p:txBody>
            <a:bodyPr wrap="none" anchor="t" anchorCtr="0"/>
            <a:lstStyle/>
            <a:p>
              <a:pPr algn="ctr">
                <a:defRPr/>
              </a:pP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hosting </a:t>
              </a: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grupal</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CSE</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7" name="직사각형 6"/>
            <p:cNvSpPr/>
            <p:nvPr/>
          </p:nvSpPr>
          <p:spPr>
            <a:xfrm>
              <a:off x="4255770" y="4883379"/>
              <a:ext cx="759865"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group</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8" name="모서리가 둥근 직사각형 7"/>
            <p:cNvSpPr/>
            <p:nvPr/>
          </p:nvSpPr>
          <p:spPr>
            <a:xfrm>
              <a:off x="1296270" y="4807050"/>
              <a:ext cx="907201" cy="433574"/>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AE01</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 name="직선 화살표 연결선 8"/>
            <p:cNvCxnSpPr>
              <a:stCxn id="8" idx="3"/>
              <a:endCxn id="7" idx="1"/>
            </p:cNvCxnSpPr>
            <p:nvPr/>
          </p:nvCxnSpPr>
          <p:spPr>
            <a:xfrm flipV="1">
              <a:off x="2203471" y="5023268"/>
              <a:ext cx="2052299" cy="569"/>
            </a:xfrm>
            <a:prstGeom prst="straightConnector1">
              <a:avLst/>
            </a:prstGeom>
            <a:noFill/>
            <a:ln w="12700" cap="flat" cmpd="sng" algn="ctr">
              <a:solidFill>
                <a:srgbClr val="193EB0"/>
              </a:solidFill>
              <a:prstDash val="sysDash"/>
              <a:tailEnd type="triangle"/>
            </a:ln>
            <a:effectLst/>
          </p:spPr>
        </p:cxnSp>
        <p:sp>
          <p:nvSpPr>
            <p:cNvPr id="10" name="직사각형 9"/>
            <p:cNvSpPr/>
            <p:nvPr/>
          </p:nvSpPr>
          <p:spPr>
            <a:xfrm>
              <a:off x="4831854" y="5315427"/>
              <a:ext cx="1071114"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fanOutPoint</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1" name="꺾인 연결선 10"/>
            <p:cNvCxnSpPr>
              <a:stCxn id="7" idx="2"/>
              <a:endCxn id="10" idx="1"/>
            </p:cNvCxnSpPr>
            <p:nvPr/>
          </p:nvCxnSpPr>
          <p:spPr>
            <a:xfrm rot="16200000" flipH="1">
              <a:off x="4587698" y="5211160"/>
              <a:ext cx="292160" cy="196151"/>
            </a:xfrm>
            <a:prstGeom prst="bentConnector2">
              <a:avLst/>
            </a:prstGeom>
            <a:noFill/>
            <a:ln w="9525" cap="flat" cmpd="sng" algn="ctr">
              <a:solidFill>
                <a:sysClr val="windowText" lastClr="000000"/>
              </a:solidFill>
              <a:prstDash val="solid"/>
            </a:ln>
            <a:effectLst/>
          </p:spPr>
        </p:cxnSp>
        <p:cxnSp>
          <p:nvCxnSpPr>
            <p:cNvPr id="12" name="직선 화살표 연결선 11"/>
            <p:cNvCxnSpPr>
              <a:stCxn id="8" idx="3"/>
              <a:endCxn id="10" idx="1"/>
            </p:cNvCxnSpPr>
            <p:nvPr/>
          </p:nvCxnSpPr>
          <p:spPr>
            <a:xfrm>
              <a:off x="2203471" y="5023837"/>
              <a:ext cx="2628383" cy="431479"/>
            </a:xfrm>
            <a:prstGeom prst="straightConnector1">
              <a:avLst/>
            </a:prstGeom>
            <a:noFill/>
            <a:ln w="19050" cap="flat" cmpd="dbl" algn="ctr">
              <a:solidFill>
                <a:srgbClr val="193EB0"/>
              </a:solidFill>
              <a:prstDash val="sysDash"/>
              <a:tailEnd type="triangle"/>
            </a:ln>
            <a:effectLst/>
          </p:spPr>
        </p:cxnSp>
        <p:sp>
          <p:nvSpPr>
            <p:cNvPr id="13" name="모서리가 둥근 직사각형 12"/>
            <p:cNvSpPr/>
            <p:nvPr/>
          </p:nvSpPr>
          <p:spPr>
            <a:xfrm>
              <a:off x="6846892" y="4518448"/>
              <a:ext cx="1964327" cy="619054"/>
            </a:xfrm>
            <a:prstGeom prst="roundRect">
              <a:avLst>
                <a:gd name="adj" fmla="val 9897"/>
              </a:avLst>
            </a:prstGeom>
            <a:solidFill>
              <a:sysClr val="window" lastClr="FFFFFF"/>
            </a:solidFill>
            <a:ln w="12700" algn="ctr">
              <a:solidFill>
                <a:schemeClr val="bg1">
                  <a:lumMod val="75000"/>
                </a:schemeClr>
              </a:solidFill>
              <a:round/>
              <a:headEnd/>
              <a:tailEnd/>
            </a:ln>
          </p:spPr>
          <p:txBody>
            <a:bodyPr wrap="none" anchor="t" anchorCtr="0"/>
            <a:lstStyle/>
            <a:p>
              <a:pPr algn="ct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Hosting de </a:t>
              </a: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miembro</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CSE</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4" name="직사각형 13"/>
            <p:cNvSpPr/>
            <p:nvPr/>
          </p:nvSpPr>
          <p:spPr>
            <a:xfrm>
              <a:off x="7244110" y="4807050"/>
              <a:ext cx="1076930"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member1</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16" name="모서리가 둥근 직사각형 15"/>
            <p:cNvSpPr/>
            <p:nvPr/>
          </p:nvSpPr>
          <p:spPr>
            <a:xfrm>
              <a:off x="6846892" y="5438847"/>
              <a:ext cx="1964327" cy="619055"/>
            </a:xfrm>
            <a:prstGeom prst="roundRect">
              <a:avLst>
                <a:gd name="adj" fmla="val 8666"/>
              </a:avLst>
            </a:prstGeom>
            <a:solidFill>
              <a:sysClr val="window" lastClr="FFFFFF"/>
            </a:solidFill>
            <a:ln w="12700" algn="ctr">
              <a:solidFill>
                <a:schemeClr val="bg1">
                  <a:lumMod val="75000"/>
                </a:schemeClr>
              </a:solidFill>
              <a:round/>
              <a:headEnd/>
              <a:tailEnd/>
            </a:ln>
          </p:spPr>
          <p:txBody>
            <a:bodyPr wrap="none" anchor="t" anchorCtr="0"/>
            <a:lstStyle/>
            <a:p>
              <a:pPr algn="ct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Hosting de </a:t>
              </a: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miembro</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CSE</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7" name="직사각형 16"/>
            <p:cNvSpPr/>
            <p:nvPr/>
          </p:nvSpPr>
          <p:spPr>
            <a:xfrm>
              <a:off x="7244110" y="5727448"/>
              <a:ext cx="1076930"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member2</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8" name="직선 화살표 연결선 17"/>
            <p:cNvCxnSpPr>
              <a:stCxn id="10" idx="3"/>
              <a:endCxn id="14" idx="1"/>
            </p:cNvCxnSpPr>
            <p:nvPr/>
          </p:nvCxnSpPr>
          <p:spPr>
            <a:xfrm flipV="1">
              <a:off x="5902968" y="4946939"/>
              <a:ext cx="1341142" cy="508377"/>
            </a:xfrm>
            <a:prstGeom prst="straightConnector1">
              <a:avLst/>
            </a:prstGeom>
            <a:noFill/>
            <a:ln w="19050" cap="flat" cmpd="dbl" algn="ctr">
              <a:solidFill>
                <a:srgbClr val="193EB0"/>
              </a:solidFill>
              <a:prstDash val="sysDash"/>
              <a:tailEnd type="triangle"/>
            </a:ln>
            <a:effectLst/>
          </p:spPr>
        </p:cxnSp>
        <p:cxnSp>
          <p:nvCxnSpPr>
            <p:cNvPr id="19" name="직선 화살표 연결선 18"/>
            <p:cNvCxnSpPr>
              <a:stCxn id="10" idx="3"/>
              <a:endCxn id="17" idx="1"/>
            </p:cNvCxnSpPr>
            <p:nvPr/>
          </p:nvCxnSpPr>
          <p:spPr>
            <a:xfrm>
              <a:off x="5902968" y="5455316"/>
              <a:ext cx="1341142" cy="412021"/>
            </a:xfrm>
            <a:prstGeom prst="straightConnector1">
              <a:avLst/>
            </a:prstGeom>
            <a:noFill/>
            <a:ln w="19050" cap="flat" cmpd="dbl" algn="ctr">
              <a:solidFill>
                <a:srgbClr val="193EB0"/>
              </a:solidFill>
              <a:prstDash val="sysDash"/>
              <a:tailEnd type="triangle"/>
            </a:ln>
            <a:effectLst/>
          </p:spPr>
        </p:cxnSp>
        <p:sp>
          <p:nvSpPr>
            <p:cNvPr id="20" name="직사각형 19"/>
            <p:cNvSpPr/>
            <p:nvPr/>
          </p:nvSpPr>
          <p:spPr>
            <a:xfrm rot="558841">
              <a:off x="1940105" y="5158852"/>
              <a:ext cx="2535311" cy="323165"/>
            </a:xfrm>
            <a:prstGeom prst="rect">
              <a:avLst/>
            </a:prstGeom>
          </p:spPr>
          <p:txBody>
            <a:bodyPr wrap="none">
              <a:spAutoFit/>
            </a:bodyPr>
            <a:lstStyle/>
            <a:p>
              <a:pPr algn="ctr">
                <a:defRPr/>
              </a:pPr>
              <a:r>
                <a:rPr lang="en-US" altLang="ko-KR" sz="975">
                  <a:solidFill>
                    <a:prstClr val="black">
                      <a:lumMod val="75000"/>
                      <a:lumOff val="25000"/>
                    </a:prstClr>
                  </a:solidFill>
                  <a:latin typeface="Arial" panose="020B0604020202020204" pitchFamily="34" charset="0"/>
                  <a:ea typeface="SamsungOne 400" panose="020B0503030303020204" pitchFamily="34" charset="0"/>
                </a:rPr>
                <a:t>Acceso de miembros del grupo</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21" name="직사각형 20"/>
            <p:cNvSpPr/>
            <p:nvPr/>
          </p:nvSpPr>
          <p:spPr>
            <a:xfrm>
              <a:off x="5986660" y="5290969"/>
              <a:ext cx="1084059" cy="323165"/>
            </a:xfrm>
            <a:prstGeom prst="rect">
              <a:avLst/>
            </a:prstGeom>
          </p:spPr>
          <p:txBody>
            <a:bodyPr wrap="none">
              <a:spAutoFit/>
            </a:bodyPr>
            <a:lstStyle/>
            <a:p>
              <a:pPr algn="ctr">
                <a:defRPr/>
              </a:pP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distribución</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22" name="직사각형 21"/>
            <p:cNvSpPr/>
            <p:nvPr/>
          </p:nvSpPr>
          <p:spPr>
            <a:xfrm>
              <a:off x="2322201" y="4728889"/>
              <a:ext cx="1603429" cy="323165"/>
            </a:xfrm>
            <a:prstGeom prst="rect">
              <a:avLst/>
            </a:prstGeom>
          </p:spPr>
          <p:txBody>
            <a:bodyPr wrap="none">
              <a:spAutoFit/>
            </a:bodyPr>
            <a:lstStyle/>
            <a:p>
              <a:pPr algn="ctr">
                <a:defRPr/>
              </a:pPr>
              <a:r>
                <a:rPr lang="en-US" altLang="ko-KR" sz="975">
                  <a:solidFill>
                    <a:prstClr val="black">
                      <a:lumMod val="75000"/>
                      <a:lumOff val="25000"/>
                    </a:prstClr>
                  </a:solidFill>
                  <a:latin typeface="Arial" panose="020B0604020202020204" pitchFamily="34" charset="0"/>
                  <a:ea typeface="SamsungOne 400" panose="020B0503030303020204" pitchFamily="34" charset="0"/>
                </a:rPr>
                <a:t>Gestión de grupos</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grpSp>
      <p:grpSp>
        <p:nvGrpSpPr>
          <p:cNvPr id="27" name="그룹 26">
            <a:extLst>
              <a:ext uri="{FF2B5EF4-FFF2-40B4-BE49-F238E27FC236}">
                <a16:creationId xmlns:a16="http://schemas.microsoft.com/office/drawing/2014/main" id="{39D6C078-6673-456C-94D8-8EC95FABA7F0}"/>
              </a:ext>
            </a:extLst>
          </p:cNvPr>
          <p:cNvGrpSpPr/>
          <p:nvPr/>
        </p:nvGrpSpPr>
        <p:grpSpPr>
          <a:xfrm>
            <a:off x="1277541" y="1436121"/>
            <a:ext cx="6588919" cy="161583"/>
            <a:chOff x="1027113" y="2045625"/>
            <a:chExt cx="8785225" cy="215443"/>
          </a:xfrm>
        </p:grpSpPr>
        <p:sp>
          <p:nvSpPr>
            <p:cNvPr id="29" name="직사각형 28">
              <a:extLst>
                <a:ext uri="{FF2B5EF4-FFF2-40B4-BE49-F238E27FC236}">
                  <a16:creationId xmlns:a16="http://schemas.microsoft.com/office/drawing/2014/main" id="{109D8CEF-AC52-476F-A871-53DCCE539AC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0" name="직사각형 29">
              <a:extLst>
                <a:ext uri="{FF2B5EF4-FFF2-40B4-BE49-F238E27FC236}">
                  <a16:creationId xmlns:a16="http://schemas.microsoft.com/office/drawing/2014/main" id="{82A884F6-E9F7-49D4-B167-58861823E747}"/>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función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group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consta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a:t>
              </a:r>
            </a:p>
          </p:txBody>
        </p:sp>
      </p:grpSp>
      <p:sp>
        <p:nvSpPr>
          <p:cNvPr id="28" name="직사각형 27">
            <a:extLst>
              <a:ext uri="{FF2B5EF4-FFF2-40B4-BE49-F238E27FC236}">
                <a16:creationId xmlns:a16="http://schemas.microsoft.com/office/drawing/2014/main" id="{05FA2A85-90E3-466F-9CF9-6451F1ED1FD3}"/>
              </a:ext>
            </a:extLst>
          </p:cNvPr>
          <p:cNvSpPr/>
          <p:nvPr/>
        </p:nvSpPr>
        <p:spPr>
          <a:xfrm>
            <a:off x="1391841" y="1603872"/>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Administración de miembros del grupo
Solicitar distribución abierta y agregación de respuestas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2" name="그룹 31">
            <a:extLst>
              <a:ext uri="{FF2B5EF4-FFF2-40B4-BE49-F238E27FC236}">
                <a16:creationId xmlns:a16="http://schemas.microsoft.com/office/drawing/2014/main" id="{F0D8723F-077C-4BA4-81E3-E4FC66C66D8B}"/>
              </a:ext>
            </a:extLst>
          </p:cNvPr>
          <p:cNvGrpSpPr/>
          <p:nvPr/>
        </p:nvGrpSpPr>
        <p:grpSpPr>
          <a:xfrm>
            <a:off x="1277541" y="2114214"/>
            <a:ext cx="6588919" cy="161583"/>
            <a:chOff x="1027113" y="2045625"/>
            <a:chExt cx="8785225" cy="215443"/>
          </a:xfrm>
        </p:grpSpPr>
        <p:sp>
          <p:nvSpPr>
            <p:cNvPr id="34" name="직사각형 33">
              <a:extLst>
                <a:ext uri="{FF2B5EF4-FFF2-40B4-BE49-F238E27FC236}">
                  <a16:creationId xmlns:a16="http://schemas.microsoft.com/office/drawing/2014/main" id="{B1694AEA-5FAF-4B72-A9BD-931F84FD6C3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C34B489B-F089-4B38-93AB-4090EC86657B}"/>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&lt;group&gt;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contiene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3" name="직사각형 32">
            <a:extLst>
              <a:ext uri="{FF2B5EF4-FFF2-40B4-BE49-F238E27FC236}">
                <a16:creationId xmlns:a16="http://schemas.microsoft.com/office/drawing/2014/main" id="{213937ED-197C-4E44-8A1B-F44A51B0CCF1}"/>
              </a:ext>
            </a:extLst>
          </p:cNvPr>
          <p:cNvSpPr/>
          <p:nvPr/>
        </p:nvSpPr>
        <p:spPr>
          <a:xfrm>
            <a:off x="1391841" y="2281966"/>
            <a:ext cx="6474619" cy="62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Una lista de miembros y vínculos de directiva de control de acceso para acceder a los miembros, no el recurso de grupo
un punto de distribución para recibir solicitudes que se enviarán a todos los miembros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7" name="그룹 36">
            <a:extLst>
              <a:ext uri="{FF2B5EF4-FFF2-40B4-BE49-F238E27FC236}">
                <a16:creationId xmlns:a16="http://schemas.microsoft.com/office/drawing/2014/main" id="{49AF086F-A25C-49A8-A321-980DDDD1BD06}"/>
              </a:ext>
            </a:extLst>
          </p:cNvPr>
          <p:cNvGrpSpPr/>
          <p:nvPr/>
        </p:nvGrpSpPr>
        <p:grpSpPr>
          <a:xfrm>
            <a:off x="1277541" y="2937898"/>
            <a:ext cx="6588919" cy="161583"/>
            <a:chOff x="1027113" y="2045625"/>
            <a:chExt cx="8785225" cy="215443"/>
          </a:xfrm>
        </p:grpSpPr>
        <p:sp>
          <p:nvSpPr>
            <p:cNvPr id="39" name="직사각형 38">
              <a:extLst>
                <a:ext uri="{FF2B5EF4-FFF2-40B4-BE49-F238E27FC236}">
                  <a16:creationId xmlns:a16="http://schemas.microsoft.com/office/drawing/2014/main" id="{9EFD8AF6-082D-47AF-8D32-402D4D4965F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1" name="직사각형 40">
              <a:extLst>
                <a:ext uri="{FF2B5EF4-FFF2-40B4-BE49-F238E27FC236}">
                  <a16:creationId xmlns:a16="http://schemas.microsoft.com/office/drawing/2014/main" id="{1B02FD36-72EC-40EB-AA45-6CAC13A85EDB}"/>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8" name="직사각형 37">
            <a:extLst>
              <a:ext uri="{FF2B5EF4-FFF2-40B4-BE49-F238E27FC236}">
                <a16:creationId xmlns:a16="http://schemas.microsoft.com/office/drawing/2014/main" id="{304C2518-7F13-4457-9E8E-917D3F00769E}"/>
              </a:ext>
            </a:extLst>
          </p:cNvPr>
          <p:cNvSpPr/>
          <p:nvPr/>
        </p:nvSpPr>
        <p:spPr>
          <a:xfrm>
            <a:off x="1391841" y="3105650"/>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fr-FR"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fr-FR"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&lt;group&gt;, &lt;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fanOutPoint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CRUD</a:t>
            </a:r>
          </a:p>
        </p:txBody>
      </p:sp>
      <p:sp>
        <p:nvSpPr>
          <p:cNvPr id="47" name="직사각형 4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Tipo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recurso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group y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fanOutPoint</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9636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956D8FBC-8F31-421D-9602-10618E222D8F}"/>
              </a:ext>
            </a:extLst>
          </p:cNvPr>
          <p:cNvGrpSpPr/>
          <p:nvPr/>
        </p:nvGrpSpPr>
        <p:grpSpPr>
          <a:xfrm>
            <a:off x="1277541" y="1436748"/>
            <a:ext cx="6588919" cy="161583"/>
            <a:chOff x="1027113" y="2045625"/>
            <a:chExt cx="8785225" cy="215443"/>
          </a:xfrm>
        </p:grpSpPr>
        <p:sp>
          <p:nvSpPr>
            <p:cNvPr id="39" name="직사각형 38">
              <a:extLst>
                <a:ext uri="{FF2B5EF4-FFF2-40B4-BE49-F238E27FC236}">
                  <a16:creationId xmlns:a16="http://schemas.microsoft.com/office/drawing/2014/main" id="{E3FCE007-E233-41A3-8DBA-044DEC4CA2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0" name="직사각형 39">
              <a:extLst>
                <a:ext uri="{FF2B5EF4-FFF2-40B4-BE49-F238E27FC236}">
                  <a16:creationId xmlns:a16="http://schemas.microsoft.com/office/drawing/2014/main" id="{42B1B5F0-641E-4ADA-8BFC-88FF256F487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Tipos de recursos mgmtObj, mgmtCmd y execInstance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8" name="직사각형 37">
            <a:extLst>
              <a:ext uri="{FF2B5EF4-FFF2-40B4-BE49-F238E27FC236}">
                <a16:creationId xmlns:a16="http://schemas.microsoft.com/office/drawing/2014/main" id="{5374F514-2B3F-4EC2-B00D-6A6ED7989462}"/>
              </a:ext>
            </a:extLst>
          </p:cNvPr>
          <p:cNvSpPr/>
          <p:nvPr/>
        </p:nvSpPr>
        <p:spPr>
          <a:xfrm>
            <a:off x="1391841" y="1611619"/>
            <a:ext cx="6474619" cy="1586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función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DM de oneM2M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protocolos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DM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externos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BBF TR-069, OMA DM y M2M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ligero</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función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DM de oneM2M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interpreta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protocolo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oneM2M a ese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protocolo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manipulación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desencadena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llamada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la API de DM.</a:t>
            </a:r>
          </a:p>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API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relevantes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60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mgmtObj</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mgmtCmd</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CRUD</a:t>
            </a:r>
          </a:p>
          <a:p>
            <a:pPr marL="266700" lvl="1" indent="-134541">
              <a:spcAft>
                <a:spcPts val="60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execInstance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RUD</a:t>
            </a:r>
          </a:p>
        </p:txBody>
      </p:sp>
      <p:grpSp>
        <p:nvGrpSpPr>
          <p:cNvPr id="2" name="그룹 1">
            <a:extLst>
              <a:ext uri="{FF2B5EF4-FFF2-40B4-BE49-F238E27FC236}">
                <a16:creationId xmlns:a16="http://schemas.microsoft.com/office/drawing/2014/main" id="{FEBCFEAF-9126-4C4A-B9E5-A496FF38E792}"/>
              </a:ext>
            </a:extLst>
          </p:cNvPr>
          <p:cNvGrpSpPr/>
          <p:nvPr/>
        </p:nvGrpSpPr>
        <p:grpSpPr>
          <a:xfrm>
            <a:off x="1932862" y="3361611"/>
            <a:ext cx="5229297" cy="972107"/>
            <a:chOff x="959392" y="4723142"/>
            <a:chExt cx="6972396" cy="1296142"/>
          </a:xfrm>
        </p:grpSpPr>
        <p:sp>
          <p:nvSpPr>
            <p:cNvPr id="41" name="모서리가 둥근 직사각형 23">
              <a:extLst>
                <a:ext uri="{FF2B5EF4-FFF2-40B4-BE49-F238E27FC236}">
                  <a16:creationId xmlns:a16="http://schemas.microsoft.com/office/drawing/2014/main" id="{86C8205C-7A3F-435E-BF7D-2F1CDD549B4D}"/>
                </a:ext>
              </a:extLst>
            </p:cNvPr>
            <p:cNvSpPr/>
            <p:nvPr/>
          </p:nvSpPr>
          <p:spPr>
            <a:xfrm>
              <a:off x="2961680" y="4782513"/>
              <a:ext cx="2160240" cy="1236771"/>
            </a:xfrm>
            <a:prstGeom prst="roundRect">
              <a:avLst>
                <a:gd name="adj" fmla="val 4517"/>
              </a:avLst>
            </a:prstGeom>
            <a:solidFill>
              <a:sysClr val="window" lastClr="FFFFFF"/>
            </a:solidFill>
            <a:ln w="12700" algn="ctr">
              <a:solidFill>
                <a:schemeClr val="bg1">
                  <a:lumMod val="75000"/>
                </a:schemeClr>
              </a:solidFill>
              <a:round/>
              <a:headEnd/>
              <a:tailEnd/>
            </a:ln>
          </p:spPr>
          <p:txBody>
            <a:bodyPr wrap="none" anchor="t" anchorCtr="0"/>
            <a:lstStyle/>
            <a:p>
              <a:pPr algn="ctr">
                <a:defRPr/>
              </a:pP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IN-CSE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42" name="직사각형 41">
              <a:extLst>
                <a:ext uri="{FF2B5EF4-FFF2-40B4-BE49-F238E27FC236}">
                  <a16:creationId xmlns:a16="http://schemas.microsoft.com/office/drawing/2014/main" id="{B4564B35-5EDC-4171-BEAC-4F2A42C009D2}"/>
                </a:ext>
              </a:extLst>
            </p:cNvPr>
            <p:cNvSpPr/>
            <p:nvPr/>
          </p:nvSpPr>
          <p:spPr>
            <a:xfrm>
              <a:off x="3177703" y="5088072"/>
              <a:ext cx="1144648"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Recurso DM</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43" name="모서리가 둥근 직사각형 25">
              <a:extLst>
                <a:ext uri="{FF2B5EF4-FFF2-40B4-BE49-F238E27FC236}">
                  <a16:creationId xmlns:a16="http://schemas.microsoft.com/office/drawing/2014/main" id="{D082721F-E11C-4240-84DC-222055328A0F}"/>
                </a:ext>
              </a:extLst>
            </p:cNvPr>
            <p:cNvSpPr/>
            <p:nvPr/>
          </p:nvSpPr>
          <p:spPr>
            <a:xfrm>
              <a:off x="959392" y="5010410"/>
              <a:ext cx="850162" cy="433574"/>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44" name="직선 화살표 연결선 43">
              <a:extLst>
                <a:ext uri="{FF2B5EF4-FFF2-40B4-BE49-F238E27FC236}">
                  <a16:creationId xmlns:a16="http://schemas.microsoft.com/office/drawing/2014/main" id="{DFA42485-0C85-43A3-B059-3F5DF1C745AB}"/>
                </a:ext>
              </a:extLst>
            </p:cNvPr>
            <p:cNvCxnSpPr>
              <a:stCxn id="43" idx="3"/>
              <a:endCxn id="42" idx="1"/>
            </p:cNvCxnSpPr>
            <p:nvPr/>
          </p:nvCxnSpPr>
          <p:spPr>
            <a:xfrm>
              <a:off x="1809554" y="5227197"/>
              <a:ext cx="1368149" cy="764"/>
            </a:xfrm>
            <a:prstGeom prst="straightConnector1">
              <a:avLst/>
            </a:prstGeom>
            <a:noFill/>
            <a:ln w="12700" cap="flat" cmpd="sng" algn="ctr">
              <a:solidFill>
                <a:srgbClr val="193EB0"/>
              </a:solidFill>
              <a:prstDash val="solid"/>
              <a:tailEnd type="triangle"/>
            </a:ln>
            <a:effectLst/>
          </p:spPr>
        </p:cxnSp>
        <p:cxnSp>
          <p:nvCxnSpPr>
            <p:cNvPr id="46" name="꺾인 연결선 27">
              <a:extLst>
                <a:ext uri="{FF2B5EF4-FFF2-40B4-BE49-F238E27FC236}">
                  <a16:creationId xmlns:a16="http://schemas.microsoft.com/office/drawing/2014/main" id="{F7F8DEE8-C4B2-4D06-A37F-8BBD79CFEFFB}"/>
                </a:ext>
              </a:extLst>
            </p:cNvPr>
            <p:cNvCxnSpPr>
              <a:cxnSpLocks/>
              <a:stCxn id="42" idx="2"/>
              <a:endCxn id="50" idx="1"/>
            </p:cNvCxnSpPr>
            <p:nvPr/>
          </p:nvCxnSpPr>
          <p:spPr>
            <a:xfrm rot="16200000" flipH="1">
              <a:off x="3712168" y="5405708"/>
              <a:ext cx="322372" cy="246653"/>
            </a:xfrm>
            <a:prstGeom prst="bentConnector2">
              <a:avLst/>
            </a:prstGeom>
            <a:noFill/>
            <a:ln w="19050" cap="flat" cmpd="dbl" algn="ctr">
              <a:solidFill>
                <a:srgbClr val="193EB0"/>
              </a:solidFill>
              <a:prstDash val="sysDash"/>
              <a:tailEnd type="triangle"/>
            </a:ln>
            <a:effectLst/>
          </p:spPr>
        </p:cxnSp>
        <p:sp>
          <p:nvSpPr>
            <p:cNvPr id="47" name="모서리가 둥근 직사각형 28">
              <a:extLst>
                <a:ext uri="{FF2B5EF4-FFF2-40B4-BE49-F238E27FC236}">
                  <a16:creationId xmlns:a16="http://schemas.microsoft.com/office/drawing/2014/main" id="{CB97EE42-0B51-46B2-B511-89FD57A43B77}"/>
                </a:ext>
              </a:extLst>
            </p:cNvPr>
            <p:cNvSpPr/>
            <p:nvPr/>
          </p:nvSpPr>
          <p:spPr>
            <a:xfrm>
              <a:off x="6598546" y="4723142"/>
              <a:ext cx="1333242" cy="1263605"/>
            </a:xfrm>
            <a:prstGeom prst="roundRect">
              <a:avLst>
                <a:gd name="adj" fmla="val 5812"/>
              </a:avLst>
            </a:prstGeom>
            <a:solidFill>
              <a:sysClr val="window" lastClr="FFFFFF"/>
            </a:solidFill>
            <a:ln w="12700" algn="ctr">
              <a:solidFill>
                <a:schemeClr val="bg1">
                  <a:lumMod val="75000"/>
                </a:schemeClr>
              </a:solidFill>
              <a:round/>
              <a:headEnd/>
              <a:tailEnd/>
            </a:ln>
          </p:spPr>
          <p:txBody>
            <a:bodyPr wrap="none" anchor="t" anchorCtr="0"/>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Dispositivo de destino</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48" name="직사각형 47">
              <a:extLst>
                <a:ext uri="{FF2B5EF4-FFF2-40B4-BE49-F238E27FC236}">
                  <a16:creationId xmlns:a16="http://schemas.microsoft.com/office/drawing/2014/main" id="{050780C5-1026-4032-9ACA-99357C1F11F5}"/>
                </a:ext>
              </a:extLst>
            </p:cNvPr>
            <p:cNvSpPr/>
            <p:nvPr/>
          </p:nvSpPr>
          <p:spPr>
            <a:xfrm>
              <a:off x="5031871" y="5188607"/>
              <a:ext cx="1646177" cy="523220"/>
            </a:xfrm>
            <a:prstGeom prst="rect">
              <a:avLst/>
            </a:prstGeom>
          </p:spPr>
          <p:txBody>
            <a:bodyPr wrap="none">
              <a:spAutoFit/>
            </a:bodyPr>
            <a:lstStyle/>
            <a:p>
              <a:pPr algn="ctr">
                <a:defRPr/>
              </a:pP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TR-069</a:t>
              </a:r>
            </a:p>
            <a:p>
              <a:pPr algn="ctr">
                <a:defRPr/>
              </a:pP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OMA DM, LWM2M</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49" name="직사각형 48">
              <a:extLst>
                <a:ext uri="{FF2B5EF4-FFF2-40B4-BE49-F238E27FC236}">
                  <a16:creationId xmlns:a16="http://schemas.microsoft.com/office/drawing/2014/main" id="{D8ED58D8-8F1B-4B47-AB14-F62F638C23DC}"/>
                </a:ext>
              </a:extLst>
            </p:cNvPr>
            <p:cNvSpPr/>
            <p:nvPr/>
          </p:nvSpPr>
          <p:spPr>
            <a:xfrm>
              <a:off x="1933361" y="4965587"/>
              <a:ext cx="891699" cy="323165"/>
            </a:xfrm>
            <a:prstGeom prst="rect">
              <a:avLst/>
            </a:prstGeom>
          </p:spPr>
          <p:txBody>
            <a:bodyPr wrap="none">
              <a:spAutoFit/>
            </a:bodyPr>
            <a:lstStyle/>
            <a:p>
              <a:pPr algn="ctr">
                <a:defRPr/>
              </a:pP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oneM2M</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0" name="모서리가 둥근 직사각형 31">
              <a:extLst>
                <a:ext uri="{FF2B5EF4-FFF2-40B4-BE49-F238E27FC236}">
                  <a16:creationId xmlns:a16="http://schemas.microsoft.com/office/drawing/2014/main" id="{68E89B41-C8F3-4509-85B8-713D94BEC219}"/>
                </a:ext>
              </a:extLst>
            </p:cNvPr>
            <p:cNvSpPr/>
            <p:nvPr/>
          </p:nvSpPr>
          <p:spPr>
            <a:xfrm>
              <a:off x="3996680" y="5517964"/>
              <a:ext cx="1012863" cy="344514"/>
            </a:xfrm>
            <a:prstGeom prst="roundRect">
              <a:avLst/>
            </a:prstGeom>
            <a:solidFill>
              <a:srgbClr val="193EB0"/>
            </a:solidFill>
            <a:ln w="9525" algn="ctr">
              <a:noFill/>
              <a:round/>
              <a:headEnd/>
              <a:tailEnd/>
            </a:ln>
          </p:spPr>
          <p:txBody>
            <a:bodyPr wrap="none" anchor="ctr"/>
            <a:lstStyle/>
            <a:p>
              <a:pPr algn="ctr">
                <a:defRPr/>
              </a:pPr>
              <a:r>
                <a:rPr lang="en-US" altLang="ko-KR" sz="975">
                  <a:solidFill>
                    <a:schemeClr val="bg1"/>
                  </a:solidFill>
                  <a:latin typeface="Arial" panose="020B0604020202020204" pitchFamily="34" charset="0"/>
                  <a:ea typeface="SamsungOne 700" panose="020B0803030303020204" pitchFamily="34" charset="0"/>
                </a:rPr>
                <a:t>Servidor DM</a:t>
              </a:r>
              <a:endParaRPr lang="ko-KR" altLang="en-US" sz="975" dirty="0">
                <a:solidFill>
                  <a:schemeClr val="bg1"/>
                </a:solidFill>
                <a:latin typeface="Arial" panose="020B0604020202020204" pitchFamily="34" charset="0"/>
                <a:ea typeface="Arial Unicode MS" panose="020B0600000101010101" charset="-127"/>
              </a:endParaRPr>
            </a:p>
          </p:txBody>
        </p:sp>
        <p:sp>
          <p:nvSpPr>
            <p:cNvPr id="51" name="모서리가 둥근 직사각형 32">
              <a:extLst>
                <a:ext uri="{FF2B5EF4-FFF2-40B4-BE49-F238E27FC236}">
                  <a16:creationId xmlns:a16="http://schemas.microsoft.com/office/drawing/2014/main" id="{DD06838A-3394-4629-B336-BDA368547D34}"/>
                </a:ext>
              </a:extLst>
            </p:cNvPr>
            <p:cNvSpPr/>
            <p:nvPr/>
          </p:nvSpPr>
          <p:spPr>
            <a:xfrm>
              <a:off x="6806037" y="5227197"/>
              <a:ext cx="985954" cy="639860"/>
            </a:xfrm>
            <a:prstGeom prst="roundRect">
              <a:avLst/>
            </a:prstGeom>
            <a:solidFill>
              <a:srgbClr val="193EB0"/>
            </a:solidFill>
            <a:ln w="9525" algn="ctr">
              <a:noFill/>
              <a:round/>
              <a:headEnd/>
              <a:tailEnd/>
            </a:ln>
          </p:spPr>
          <p:txBody>
            <a:bodyPr wrap="none" anchor="t" anchorCtr="0"/>
            <a:lstStyle/>
            <a:p>
              <a:pPr algn="ctr">
                <a:defRPr/>
              </a:pPr>
              <a:r>
                <a:rPr lang="en-US" altLang="ko-KR" sz="975">
                  <a:solidFill>
                    <a:schemeClr val="bg1"/>
                  </a:solidFill>
                  <a:latin typeface="Arial" panose="020B0604020202020204" pitchFamily="34" charset="0"/>
                  <a:ea typeface="SamsungOne 700" panose="020B0803030303020204" pitchFamily="34" charset="0"/>
                </a:rPr>
                <a:t>Cliente DM</a:t>
              </a:r>
              <a:endParaRPr lang="ko-KR" altLang="en-US" sz="975" dirty="0">
                <a:solidFill>
                  <a:schemeClr val="bg1"/>
                </a:solidFill>
                <a:latin typeface="Arial" panose="020B0604020202020204" pitchFamily="34" charset="0"/>
                <a:ea typeface="Arial Unicode MS" panose="020B0600000101010101" charset="-127"/>
              </a:endParaRPr>
            </a:p>
          </p:txBody>
        </p:sp>
        <p:sp>
          <p:nvSpPr>
            <p:cNvPr id="52" name="직사각형 51">
              <a:extLst>
                <a:ext uri="{FF2B5EF4-FFF2-40B4-BE49-F238E27FC236}">
                  <a16:creationId xmlns:a16="http://schemas.microsoft.com/office/drawing/2014/main" id="{568033C5-4CFB-4CCD-AE82-A621AC473A6F}"/>
                </a:ext>
              </a:extLst>
            </p:cNvPr>
            <p:cNvSpPr/>
            <p:nvPr/>
          </p:nvSpPr>
          <p:spPr>
            <a:xfrm>
              <a:off x="3017844" y="5669256"/>
              <a:ext cx="1002840" cy="323165"/>
            </a:xfrm>
            <a:prstGeom prst="rect">
              <a:avLst/>
            </a:prstGeom>
          </p:spPr>
          <p:txBody>
            <a:bodyPr wrap="none">
              <a:spAutoFit/>
            </a:bodyPr>
            <a:lstStyle/>
            <a:p>
              <a:pPr algn="ctr">
                <a:defRPr/>
              </a:pP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interpretar</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3" name="모서리가 둥근 직사각형 34">
              <a:extLst>
                <a:ext uri="{FF2B5EF4-FFF2-40B4-BE49-F238E27FC236}">
                  <a16:creationId xmlns:a16="http://schemas.microsoft.com/office/drawing/2014/main" id="{DCDE21F5-522C-4628-AFF6-5AB5620C45BB}"/>
                </a:ext>
              </a:extLst>
            </p:cNvPr>
            <p:cNvSpPr/>
            <p:nvPr/>
          </p:nvSpPr>
          <p:spPr>
            <a:xfrm>
              <a:off x="7012618" y="5511003"/>
              <a:ext cx="581012" cy="288032"/>
            </a:xfrm>
            <a:prstGeom prst="roundRect">
              <a:avLst/>
            </a:prstGeom>
            <a:solidFill>
              <a:schemeClr val="bg1">
                <a:lumMod val="75000"/>
              </a:schemeClr>
            </a:solidFill>
            <a:ln w="9525" algn="ctr">
              <a:noFill/>
              <a:round/>
              <a:headEnd/>
              <a:tailEnd/>
            </a:ln>
          </p:spPr>
          <p:txBody>
            <a:bodyPr wrap="none" anchor="t" anchorCtr="0"/>
            <a:lstStyle/>
            <a:p>
              <a:pPr algn="ctr" eaLnBrk="0" latinLnBrk="0" hangingPunct="0">
                <a:defRPr/>
              </a:pPr>
              <a:r>
                <a:rPr lang="en-US" altLang="ko-KR" sz="975" kern="0" dirty="0">
                  <a:solidFill>
                    <a:srgbClr val="000000"/>
                  </a:solidFill>
                  <a:latin typeface="Arial" panose="020B0604020202020204" pitchFamily="34" charset="0"/>
                  <a:ea typeface="SamsungOne 400" panose="020B0503030303020204" pitchFamily="34" charset="0"/>
                </a:rPr>
                <a:t>MO</a:t>
              </a:r>
              <a:r>
                <a:rPr lang="en-US" altLang="ko-KR" sz="975" kern="0" baseline="30000" dirty="0">
                  <a:solidFill>
                    <a:srgbClr val="000000"/>
                  </a:solidFill>
                  <a:latin typeface="Arial" panose="020B0604020202020204" pitchFamily="34" charset="0"/>
                  <a:ea typeface="SamsungOne 400" panose="020B0503030303020204" pitchFamily="34" charset="0"/>
                </a:rPr>
                <a:t>1)</a:t>
              </a:r>
              <a:endParaRPr lang="ko-KR" altLang="en-US" sz="975" kern="0" baseline="30000" dirty="0">
                <a:solidFill>
                  <a:srgbClr val="000000"/>
                </a:solidFill>
                <a:latin typeface="Arial" panose="020B0604020202020204" pitchFamily="34" charset="0"/>
                <a:ea typeface="SamsungOne 400" panose="02020603020101020101" pitchFamily="18" charset="-127"/>
              </a:endParaRPr>
            </a:p>
          </p:txBody>
        </p:sp>
        <p:cxnSp>
          <p:nvCxnSpPr>
            <p:cNvPr id="54" name="직선 화살표 연결선 53">
              <a:extLst>
                <a:ext uri="{FF2B5EF4-FFF2-40B4-BE49-F238E27FC236}">
                  <a16:creationId xmlns:a16="http://schemas.microsoft.com/office/drawing/2014/main" id="{F0C218EC-82D5-44C5-911F-4E901DE9028D}"/>
                </a:ext>
              </a:extLst>
            </p:cNvPr>
            <p:cNvCxnSpPr>
              <a:cxnSpLocks/>
              <a:stCxn id="50" idx="3"/>
            </p:cNvCxnSpPr>
            <p:nvPr/>
          </p:nvCxnSpPr>
          <p:spPr>
            <a:xfrm>
              <a:off x="5009543" y="5690222"/>
              <a:ext cx="1796495" cy="0"/>
            </a:xfrm>
            <a:prstGeom prst="straightConnector1">
              <a:avLst/>
            </a:prstGeom>
            <a:noFill/>
            <a:ln w="19050" cap="flat" cmpd="dbl" algn="ctr">
              <a:solidFill>
                <a:srgbClr val="193EB0"/>
              </a:solidFill>
              <a:prstDash val="sysDash"/>
              <a:tailEnd type="triangle"/>
            </a:ln>
            <a:effectLst/>
          </p:spPr>
        </p:cxnSp>
      </p:grpSp>
      <p:sp>
        <p:nvSpPr>
          <p:cNvPr id="26" name="직사각형 2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Administración de dispositivos (DM)</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664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113BB31-0925-476E-9B46-305C1840CA52}"/>
              </a:ext>
            </a:extLst>
          </p:cNvPr>
          <p:cNvGrpSpPr/>
          <p:nvPr/>
        </p:nvGrpSpPr>
        <p:grpSpPr>
          <a:xfrm>
            <a:off x="1277541" y="1434486"/>
            <a:ext cx="6588919" cy="161583"/>
            <a:chOff x="1027113" y="2045625"/>
            <a:chExt cx="8785225" cy="215443"/>
          </a:xfrm>
        </p:grpSpPr>
        <p:sp>
          <p:nvSpPr>
            <p:cNvPr id="12" name="직사각형 11">
              <a:extLst>
                <a:ext uri="{FF2B5EF4-FFF2-40B4-BE49-F238E27FC236}">
                  <a16:creationId xmlns:a16="http://schemas.microsoft.com/office/drawing/2014/main" id="{FBBF5689-EC95-4023-8532-62F91FD221C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B836CC57-173A-42ED-8968-5DF12F7C7BE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CSE proporciona una ubicación de entidad con los siguientes mecanismos: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1" name="직사각형 10">
            <a:extLst>
              <a:ext uri="{FF2B5EF4-FFF2-40B4-BE49-F238E27FC236}">
                <a16:creationId xmlns:a16="http://schemas.microsoft.com/office/drawing/2014/main" id="{96D0DF59-7CE7-40D3-8636-6080B035FC35}"/>
              </a:ext>
            </a:extLst>
          </p:cNvPr>
          <p:cNvSpPr/>
          <p:nvPr/>
        </p:nvSpPr>
        <p:spPr>
          <a:xfrm>
            <a:off x="1391841" y="1598962"/>
            <a:ext cx="6474619" cy="687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Basado en dispositivos (por ejemplo, GPS)
Basado en red (por ejemplo, servidor de ubicación del operador)
Basado en el uso compartido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2" name="그룹 1"/>
          <p:cNvGrpSpPr/>
          <p:nvPr/>
        </p:nvGrpSpPr>
        <p:grpSpPr>
          <a:xfrm>
            <a:off x="1277541" y="2318826"/>
            <a:ext cx="6588919" cy="420679"/>
            <a:chOff x="558800" y="3346849"/>
            <a:chExt cx="8785225" cy="560906"/>
          </a:xfrm>
        </p:grpSpPr>
        <p:grpSp>
          <p:nvGrpSpPr>
            <p:cNvPr id="16" name="그룹 15">
              <a:extLst>
                <a:ext uri="{FF2B5EF4-FFF2-40B4-BE49-F238E27FC236}">
                  <a16:creationId xmlns:a16="http://schemas.microsoft.com/office/drawing/2014/main" id="{6B85E209-E63F-4005-A6E5-C7AF66AB592C}"/>
                </a:ext>
              </a:extLst>
            </p:cNvPr>
            <p:cNvGrpSpPr/>
            <p:nvPr/>
          </p:nvGrpSpPr>
          <p:grpSpPr>
            <a:xfrm>
              <a:off x="558800" y="3346849"/>
              <a:ext cx="8785225" cy="215445"/>
              <a:chOff x="1027113" y="2045625"/>
              <a:chExt cx="8785225" cy="215445"/>
            </a:xfrm>
          </p:grpSpPr>
          <p:sp>
            <p:nvSpPr>
              <p:cNvPr id="18" name="직사각형 17">
                <a:extLst>
                  <a:ext uri="{FF2B5EF4-FFF2-40B4-BE49-F238E27FC236}">
                    <a16:creationId xmlns:a16="http://schemas.microsoft.com/office/drawing/2014/main" id="{49793285-BAF6-44FF-B3CA-E2C1F9E310E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01BFBB3F-C15B-4376-B855-C7860EC16EA1}"/>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Una directiva de ubicación almacena la configuración para obtener información de ubicación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4A971C30-5D24-4C2D-802E-F2944D11940B}"/>
                </a:ext>
              </a:extLst>
            </p:cNvPr>
            <p:cNvSpPr/>
            <p:nvPr/>
          </p:nvSpPr>
          <p:spPr>
            <a:xfrm>
              <a:off x="711200" y="3562293"/>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Período de actualización, ID de destino, servidor de ubicación, área de destino, etc.</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 name="그룹 2"/>
          <p:cNvGrpSpPr/>
          <p:nvPr/>
        </p:nvGrpSpPr>
        <p:grpSpPr>
          <a:xfrm>
            <a:off x="1277541" y="2800349"/>
            <a:ext cx="6588919" cy="323165"/>
            <a:chOff x="558800" y="4175758"/>
            <a:chExt cx="8785225" cy="430885"/>
          </a:xfrm>
        </p:grpSpPr>
        <p:sp>
          <p:nvSpPr>
            <p:cNvPr id="24" name="직사각형 23">
              <a:extLst>
                <a:ext uri="{FF2B5EF4-FFF2-40B4-BE49-F238E27FC236}">
                  <a16:creationId xmlns:a16="http://schemas.microsoft.com/office/drawing/2014/main" id="{6990EBC4-ECDF-4CE0-974B-8ADD6F0D43AD}"/>
                </a:ext>
              </a:extLst>
            </p:cNvPr>
            <p:cNvSpPr/>
            <p:nvPr/>
          </p:nvSpPr>
          <p:spPr>
            <a:xfrm>
              <a:off x="558800" y="4187128"/>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7053FDD3-87ED-4D59-8522-16A0B0EBDB4B}"/>
                </a:ext>
              </a:extLst>
            </p:cNvPr>
            <p:cNvSpPr/>
            <p:nvPr/>
          </p:nvSpPr>
          <p:spPr>
            <a:xfrm>
              <a:off x="711200" y="4175758"/>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establece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política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crea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contenedor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&lt;container&gt;) y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política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contenedor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vinculan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entre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sí</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 name="그룹 3"/>
          <p:cNvGrpSpPr/>
          <p:nvPr/>
        </p:nvGrpSpPr>
        <p:grpSpPr>
          <a:xfrm>
            <a:off x="1277541" y="3215002"/>
            <a:ext cx="6588919" cy="323165"/>
            <a:chOff x="558800" y="4764824"/>
            <a:chExt cx="8785225" cy="430885"/>
          </a:xfrm>
        </p:grpSpPr>
        <p:sp>
          <p:nvSpPr>
            <p:cNvPr id="27" name="직사각형 26">
              <a:extLst>
                <a:ext uri="{FF2B5EF4-FFF2-40B4-BE49-F238E27FC236}">
                  <a16:creationId xmlns:a16="http://schemas.microsoft.com/office/drawing/2014/main" id="{259E0C72-5F7A-4708-905B-F1BCE863A6B0}"/>
                </a:ext>
              </a:extLst>
            </p:cNvPr>
            <p:cNvSpPr/>
            <p:nvPr/>
          </p:nvSpPr>
          <p:spPr>
            <a:xfrm>
              <a:off x="558800" y="4776194"/>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6BC5C411-5F7B-4C91-98AC-D007C79CA646}"/>
                </a:ext>
              </a:extLst>
            </p:cNvPr>
            <p:cNvSpPr/>
            <p:nvPr/>
          </p:nvSpPr>
          <p:spPr>
            <a:xfrm>
              <a:off x="711200" y="4764824"/>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Un CSE pone información de ubicación. a medida &lt;contentInstance&gt; que los recursos y las aplicaciones lo reciben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 name="그룹 4"/>
          <p:cNvGrpSpPr/>
          <p:nvPr/>
        </p:nvGrpSpPr>
        <p:grpSpPr>
          <a:xfrm>
            <a:off x="1269134" y="3629655"/>
            <a:ext cx="6588919" cy="421821"/>
            <a:chOff x="558800" y="4696486"/>
            <a:chExt cx="8785225" cy="562428"/>
          </a:xfrm>
        </p:grpSpPr>
        <p:grpSp>
          <p:nvGrpSpPr>
            <p:cNvPr id="30" name="그룹 29">
              <a:extLst>
                <a:ext uri="{FF2B5EF4-FFF2-40B4-BE49-F238E27FC236}">
                  <a16:creationId xmlns:a16="http://schemas.microsoft.com/office/drawing/2014/main" id="{2FEB77E7-17EB-4B23-BD51-7A50A00FAAA8}"/>
                </a:ext>
              </a:extLst>
            </p:cNvPr>
            <p:cNvGrpSpPr/>
            <p:nvPr/>
          </p:nvGrpSpPr>
          <p:grpSpPr>
            <a:xfrm>
              <a:off x="558800" y="4696486"/>
              <a:ext cx="8785225" cy="215443"/>
              <a:chOff x="1027113" y="2045625"/>
              <a:chExt cx="8785225" cy="215443"/>
            </a:xfrm>
          </p:grpSpPr>
          <p:sp>
            <p:nvSpPr>
              <p:cNvPr id="32" name="직사각형 31">
                <a:extLst>
                  <a:ext uri="{FF2B5EF4-FFF2-40B4-BE49-F238E27FC236}">
                    <a16:creationId xmlns:a16="http://schemas.microsoft.com/office/drawing/2014/main" id="{9E79EB52-E063-48B1-A39F-1FF8B6BD1F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496C82E9-CE91-4764-AAFD-7A9D9690FBD7}"/>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1" name="직사각형 30">
              <a:extLst>
                <a:ext uri="{FF2B5EF4-FFF2-40B4-BE49-F238E27FC236}">
                  <a16:creationId xmlns:a16="http://schemas.microsoft.com/office/drawing/2014/main" id="{4991BA26-67E2-422E-A170-197B27E1A545}"/>
                </a:ext>
              </a:extLst>
            </p:cNvPr>
            <p:cNvSpPr/>
            <p:nvPr/>
          </p:nvSpPr>
          <p:spPr>
            <a:xfrm>
              <a:off x="711200" y="49134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locationPolicy</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CRUD</a:t>
              </a:r>
            </a:p>
          </p:txBody>
        </p:sp>
      </p:grpSp>
      <p:sp>
        <p:nvSpPr>
          <p:cNvPr id="37" name="직사각형 3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Tipo de recurso LocationPolicy</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2577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id="{7EE80B84-5D54-420C-A43C-55D5791B31E8}"/>
              </a:ext>
            </a:extLst>
          </p:cNvPr>
          <p:cNvGrpSpPr/>
          <p:nvPr/>
        </p:nvGrpSpPr>
        <p:grpSpPr>
          <a:xfrm>
            <a:off x="1277541" y="1434252"/>
            <a:ext cx="6588919" cy="323165"/>
            <a:chOff x="1027113" y="2045625"/>
            <a:chExt cx="8785225" cy="430885"/>
          </a:xfrm>
        </p:grpSpPr>
        <p:sp>
          <p:nvSpPr>
            <p:cNvPr id="28" name="직사각형 27">
              <a:extLst>
                <a:ext uri="{FF2B5EF4-FFF2-40B4-BE49-F238E27FC236}">
                  <a16:creationId xmlns:a16="http://schemas.microsoft.com/office/drawing/2014/main" id="{29770534-20B0-4B94-A79E-E175B36759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9" name="직사각형 28">
              <a:extLst>
                <a:ext uri="{FF2B5EF4-FFF2-40B4-BE49-F238E27FC236}">
                  <a16:creationId xmlns:a16="http://schemas.microsoft.com/office/drawing/2014/main" id="{1112ADB3-6873-465D-ADF9-6CDFAF4C38B3}"/>
                </a:ext>
              </a:extLst>
            </p:cNvPr>
            <p:cNvSpPr/>
            <p:nvPr/>
          </p:nvSpPr>
          <p:spPr>
            <a:xfrm>
              <a:off x="1179513" y="2045625"/>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El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&lt;subscription&gt;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representa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configuraciones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para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definición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eventos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mensaje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transmisión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notificación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0" name="그룹 29">
            <a:extLst>
              <a:ext uri="{FF2B5EF4-FFF2-40B4-BE49-F238E27FC236}">
                <a16:creationId xmlns:a16="http://schemas.microsoft.com/office/drawing/2014/main" id="{F75D5502-409A-4CA2-A07F-47BAD4FB6A6D}"/>
              </a:ext>
            </a:extLst>
          </p:cNvPr>
          <p:cNvGrpSpPr/>
          <p:nvPr/>
        </p:nvGrpSpPr>
        <p:grpSpPr>
          <a:xfrm>
            <a:off x="1277541" y="1809831"/>
            <a:ext cx="6588919" cy="161583"/>
            <a:chOff x="1027113" y="2045625"/>
            <a:chExt cx="8785225" cy="215443"/>
          </a:xfrm>
        </p:grpSpPr>
        <p:sp>
          <p:nvSpPr>
            <p:cNvPr id="31" name="직사각형 30">
              <a:extLst>
                <a:ext uri="{FF2B5EF4-FFF2-40B4-BE49-F238E27FC236}">
                  <a16:creationId xmlns:a16="http://schemas.microsoft.com/office/drawing/2014/main" id="{8DD9B64E-1A7D-48F9-9D8A-BC25C6D78E6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2" name="직사각형 31">
              <a:extLst>
                <a:ext uri="{FF2B5EF4-FFF2-40B4-BE49-F238E27FC236}">
                  <a16:creationId xmlns:a16="http://schemas.microsoft.com/office/drawing/2014/main" id="{8B64EC77-0EA6-4A90-987B-C096D3353DC5}"/>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No todos los tipos de recursos son suscribibles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3" name="그룹 32">
            <a:extLst>
              <a:ext uri="{FF2B5EF4-FFF2-40B4-BE49-F238E27FC236}">
                <a16:creationId xmlns:a16="http://schemas.microsoft.com/office/drawing/2014/main" id="{712DB28F-8325-4F9D-AF93-4747E9DE18C6}"/>
              </a:ext>
            </a:extLst>
          </p:cNvPr>
          <p:cNvGrpSpPr/>
          <p:nvPr/>
        </p:nvGrpSpPr>
        <p:grpSpPr>
          <a:xfrm>
            <a:off x="1277541" y="2051161"/>
            <a:ext cx="6588919" cy="161583"/>
            <a:chOff x="1027113" y="2045625"/>
            <a:chExt cx="8785225" cy="215443"/>
          </a:xfrm>
        </p:grpSpPr>
        <p:sp>
          <p:nvSpPr>
            <p:cNvPr id="34" name="직사각형 33">
              <a:extLst>
                <a:ext uri="{FF2B5EF4-FFF2-40B4-BE49-F238E27FC236}">
                  <a16:creationId xmlns:a16="http://schemas.microsoft.com/office/drawing/2014/main" id="{E878AAA6-B5EA-4DE9-8A9B-1E12BBE50B1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37BF7D47-2E30-46BD-AE67-B6E103A10223}"/>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objetivo de monitoreo de eventos está suscrito al recurso y sus hijos; Los eventos se pueden filtrar</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6" name="그룹 35">
            <a:extLst>
              <a:ext uri="{FF2B5EF4-FFF2-40B4-BE49-F238E27FC236}">
                <a16:creationId xmlns:a16="http://schemas.microsoft.com/office/drawing/2014/main" id="{C6F4D457-03B2-4781-AA7E-05E00BF300D7}"/>
              </a:ext>
            </a:extLst>
          </p:cNvPr>
          <p:cNvGrpSpPr/>
          <p:nvPr/>
        </p:nvGrpSpPr>
        <p:grpSpPr>
          <a:xfrm>
            <a:off x="1277541" y="2292490"/>
            <a:ext cx="6588919" cy="161583"/>
            <a:chOff x="1027113" y="2045625"/>
            <a:chExt cx="8785225" cy="215443"/>
          </a:xfrm>
        </p:grpSpPr>
        <p:sp>
          <p:nvSpPr>
            <p:cNvPr id="37" name="직사각형 36">
              <a:extLst>
                <a:ext uri="{FF2B5EF4-FFF2-40B4-BE49-F238E27FC236}">
                  <a16:creationId xmlns:a16="http://schemas.microsoft.com/office/drawing/2014/main" id="{883BE2AD-3A3C-4CAE-BE6E-544B2497E39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8" name="직사각형 37">
              <a:extLst>
                <a:ext uri="{FF2B5EF4-FFF2-40B4-BE49-F238E27FC236}">
                  <a16:creationId xmlns:a16="http://schemas.microsoft.com/office/drawing/2014/main" id="{14CED321-4B6F-4B89-9490-EFB24B0AE5A5}"/>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Puede haber varios destinos de notificación y pueden ser diferentes del suscriptor del recurso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2" name="그룹 41">
            <a:extLst>
              <a:ext uri="{FF2B5EF4-FFF2-40B4-BE49-F238E27FC236}">
                <a16:creationId xmlns:a16="http://schemas.microsoft.com/office/drawing/2014/main" id="{D5153FAC-7AE1-4C69-BCE4-E862E21D7873}"/>
              </a:ext>
            </a:extLst>
          </p:cNvPr>
          <p:cNvGrpSpPr/>
          <p:nvPr/>
        </p:nvGrpSpPr>
        <p:grpSpPr>
          <a:xfrm>
            <a:off x="1277541" y="2533820"/>
            <a:ext cx="6588919" cy="426398"/>
            <a:chOff x="558800" y="2232686"/>
            <a:chExt cx="8785225" cy="568530"/>
          </a:xfrm>
        </p:grpSpPr>
        <p:grpSp>
          <p:nvGrpSpPr>
            <p:cNvPr id="43" name="그룹 42">
              <a:extLst>
                <a:ext uri="{FF2B5EF4-FFF2-40B4-BE49-F238E27FC236}">
                  <a16:creationId xmlns:a16="http://schemas.microsoft.com/office/drawing/2014/main" id="{92591775-5759-4E0D-B1A5-CBFE8D8698C2}"/>
                </a:ext>
              </a:extLst>
            </p:cNvPr>
            <p:cNvGrpSpPr/>
            <p:nvPr/>
          </p:nvGrpSpPr>
          <p:grpSpPr>
            <a:xfrm>
              <a:off x="558800" y="2232686"/>
              <a:ext cx="8785225" cy="215443"/>
              <a:chOff x="1027113" y="2045625"/>
              <a:chExt cx="8785225" cy="215443"/>
            </a:xfrm>
          </p:grpSpPr>
          <p:sp>
            <p:nvSpPr>
              <p:cNvPr id="46" name="직사각형 45">
                <a:extLst>
                  <a:ext uri="{FF2B5EF4-FFF2-40B4-BE49-F238E27FC236}">
                    <a16:creationId xmlns:a16="http://schemas.microsoft.com/office/drawing/2014/main" id="{DA2FB9E8-1166-4518-A995-63C90B28013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7" name="직사각형 46">
                <a:extLst>
                  <a:ext uri="{FF2B5EF4-FFF2-40B4-BE49-F238E27FC236}">
                    <a16:creationId xmlns:a16="http://schemas.microsoft.com/office/drawing/2014/main" id="{96C74D81-5F26-4E6D-8004-DDC9ED6A567C}"/>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4" name="직사각형 43">
              <a:extLst>
                <a:ext uri="{FF2B5EF4-FFF2-40B4-BE49-F238E27FC236}">
                  <a16:creationId xmlns:a16="http://schemas.microsoft.com/office/drawing/2014/main" id="{3B3A4295-CF6A-4071-98B6-2899C7CC2826}"/>
                </a:ext>
              </a:extLst>
            </p:cNvPr>
            <p:cNvSpPr/>
            <p:nvPr/>
          </p:nvSpPr>
          <p:spPr>
            <a:xfrm>
              <a:off x="711200" y="245575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&lt;subscription&gt;: CRUD</a:t>
              </a:r>
            </a:p>
          </p:txBody>
        </p:sp>
      </p:grpSp>
      <p:grpSp>
        <p:nvGrpSpPr>
          <p:cNvPr id="2" name="그룹 1">
            <a:extLst>
              <a:ext uri="{FF2B5EF4-FFF2-40B4-BE49-F238E27FC236}">
                <a16:creationId xmlns:a16="http://schemas.microsoft.com/office/drawing/2014/main" id="{95ECEE3E-6D42-4E19-AE66-C87E44A841BB}"/>
              </a:ext>
            </a:extLst>
          </p:cNvPr>
          <p:cNvGrpSpPr/>
          <p:nvPr/>
        </p:nvGrpSpPr>
        <p:grpSpPr>
          <a:xfrm>
            <a:off x="2028073" y="3386084"/>
            <a:ext cx="5087653" cy="1086920"/>
            <a:chOff x="2010032" y="4572683"/>
            <a:chExt cx="6066987" cy="1296144"/>
          </a:xfrm>
        </p:grpSpPr>
        <p:sp>
          <p:nvSpPr>
            <p:cNvPr id="39" name="모서리가 둥근 직사각형 5">
              <a:extLst>
                <a:ext uri="{FF2B5EF4-FFF2-40B4-BE49-F238E27FC236}">
                  <a16:creationId xmlns:a16="http://schemas.microsoft.com/office/drawing/2014/main" id="{FA254027-7EFF-4631-B8FE-569055287855}"/>
                </a:ext>
              </a:extLst>
            </p:cNvPr>
            <p:cNvSpPr/>
            <p:nvPr/>
          </p:nvSpPr>
          <p:spPr>
            <a:xfrm>
              <a:off x="3871292" y="4572683"/>
              <a:ext cx="2160240" cy="1296144"/>
            </a:xfrm>
            <a:prstGeom prst="roundRect">
              <a:avLst/>
            </a:prstGeom>
            <a:solidFill>
              <a:sysClr val="window" lastClr="FFFFFF"/>
            </a:solidFill>
            <a:ln w="19050" algn="ctr">
              <a:solidFill>
                <a:schemeClr val="bg1">
                  <a:lumMod val="75000"/>
                </a:schemeClr>
              </a:solidFill>
              <a:round/>
              <a:headEnd/>
              <a:tailEnd/>
            </a:ln>
          </p:spPr>
          <p:txBody>
            <a:bodyPr wrap="none" anchor="t" anchorCtr="0"/>
            <a:lstStyle/>
            <a:p>
              <a:pPr algn="ctr">
                <a:defRPr/>
              </a:pP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40" name="직사각형 39">
              <a:extLst>
                <a:ext uri="{FF2B5EF4-FFF2-40B4-BE49-F238E27FC236}">
                  <a16:creationId xmlns:a16="http://schemas.microsoft.com/office/drawing/2014/main" id="{C8E9F515-F0D4-4ADB-A812-485309267166}"/>
                </a:ext>
              </a:extLst>
            </p:cNvPr>
            <p:cNvSpPr/>
            <p:nvPr/>
          </p:nvSpPr>
          <p:spPr>
            <a:xfrm>
              <a:off x="4087315" y="4937614"/>
              <a:ext cx="900000" cy="279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destino</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41" name="모서리가 둥근 직사각형 7">
              <a:extLst>
                <a:ext uri="{FF2B5EF4-FFF2-40B4-BE49-F238E27FC236}">
                  <a16:creationId xmlns:a16="http://schemas.microsoft.com/office/drawing/2014/main" id="{FA78AF87-B117-465E-9DFF-1B7CBE3A9C0C}"/>
                </a:ext>
              </a:extLst>
            </p:cNvPr>
            <p:cNvSpPr/>
            <p:nvPr/>
          </p:nvSpPr>
          <p:spPr>
            <a:xfrm>
              <a:off x="2010032" y="4592393"/>
              <a:ext cx="709133" cy="433574"/>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48" name="직선 화살표 연결선 47">
              <a:extLst>
                <a:ext uri="{FF2B5EF4-FFF2-40B4-BE49-F238E27FC236}">
                  <a16:creationId xmlns:a16="http://schemas.microsoft.com/office/drawing/2014/main" id="{C6FF7CED-7094-44AD-9A7E-B0260D3241AE}"/>
                </a:ext>
              </a:extLst>
            </p:cNvPr>
            <p:cNvCxnSpPr>
              <a:stCxn id="41" idx="3"/>
              <a:endCxn id="40" idx="1"/>
            </p:cNvCxnSpPr>
            <p:nvPr/>
          </p:nvCxnSpPr>
          <p:spPr>
            <a:xfrm>
              <a:off x="2719165" y="4809180"/>
              <a:ext cx="1368151" cy="268322"/>
            </a:xfrm>
            <a:prstGeom prst="straightConnector1">
              <a:avLst/>
            </a:prstGeom>
            <a:noFill/>
            <a:ln w="12700" cap="flat" cmpd="sng" algn="ctr">
              <a:solidFill>
                <a:srgbClr val="193EB0"/>
              </a:solidFill>
              <a:prstDash val="solid"/>
              <a:tailEnd type="triangle"/>
            </a:ln>
            <a:effectLst/>
          </p:spPr>
        </p:cxnSp>
        <p:cxnSp>
          <p:nvCxnSpPr>
            <p:cNvPr id="49" name="꺾인 연결선 9">
              <a:extLst>
                <a:ext uri="{FF2B5EF4-FFF2-40B4-BE49-F238E27FC236}">
                  <a16:creationId xmlns:a16="http://schemas.microsoft.com/office/drawing/2014/main" id="{5C5ED353-EB22-4254-9E05-D786B1B77949}"/>
                </a:ext>
              </a:extLst>
            </p:cNvPr>
            <p:cNvCxnSpPr>
              <a:stCxn id="40" idx="2"/>
            </p:cNvCxnSpPr>
            <p:nvPr/>
          </p:nvCxnSpPr>
          <p:spPr>
            <a:xfrm rot="16200000" flipH="1">
              <a:off x="4560618" y="5194088"/>
              <a:ext cx="322373" cy="368976"/>
            </a:xfrm>
            <a:prstGeom prst="bentConnector2">
              <a:avLst/>
            </a:prstGeom>
            <a:noFill/>
            <a:ln w="9525" cap="flat" cmpd="sng" algn="ctr">
              <a:solidFill>
                <a:sysClr val="windowText" lastClr="000000"/>
              </a:solidFill>
              <a:prstDash val="solid"/>
            </a:ln>
            <a:effectLst/>
          </p:spPr>
        </p:cxnSp>
        <p:sp>
          <p:nvSpPr>
            <p:cNvPr id="50" name="직사각형 49">
              <a:extLst>
                <a:ext uri="{FF2B5EF4-FFF2-40B4-BE49-F238E27FC236}">
                  <a16:creationId xmlns:a16="http://schemas.microsoft.com/office/drawing/2014/main" id="{C8836495-8CDF-4ABB-936D-C1C99161657B}"/>
                </a:ext>
              </a:extLst>
            </p:cNvPr>
            <p:cNvSpPr/>
            <p:nvPr/>
          </p:nvSpPr>
          <p:spPr>
            <a:xfrm rot="748635">
              <a:off x="2912218" y="4691529"/>
              <a:ext cx="961901" cy="289029"/>
            </a:xfrm>
            <a:prstGeom prst="rect">
              <a:avLst/>
            </a:prstGeom>
          </p:spPr>
          <p:txBody>
            <a:bodyPr wrap="none">
              <a:spAutoFit/>
            </a:bodyPr>
            <a:lstStyle/>
            <a:p>
              <a:pPr algn="ctr">
                <a:defRPr/>
              </a:pPr>
              <a:r>
                <a:rPr lang="en-US" altLang="ko-KR" sz="975">
                  <a:solidFill>
                    <a:prstClr val="black">
                      <a:lumMod val="75000"/>
                      <a:lumOff val="25000"/>
                    </a:prstClr>
                  </a:solidFill>
                  <a:latin typeface="Arial" panose="020B0604020202020204" pitchFamily="34" charset="0"/>
                  <a:ea typeface="SamsungOne 400" panose="020B0503030303020204" pitchFamily="34" charset="0"/>
                </a:rPr>
                <a:t>suscripción</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1" name="모서리가 둥근 직사각형 11">
              <a:extLst>
                <a:ext uri="{FF2B5EF4-FFF2-40B4-BE49-F238E27FC236}">
                  <a16:creationId xmlns:a16="http://schemas.microsoft.com/office/drawing/2014/main" id="{F91E97ED-4DAC-4344-969A-817058F823BD}"/>
                </a:ext>
              </a:extLst>
            </p:cNvPr>
            <p:cNvSpPr/>
            <p:nvPr/>
          </p:nvSpPr>
          <p:spPr>
            <a:xfrm>
              <a:off x="7367886" y="4572683"/>
              <a:ext cx="709133" cy="433574"/>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B</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2" name="모서리가 둥근 직사각형 12">
              <a:extLst>
                <a:ext uri="{FF2B5EF4-FFF2-40B4-BE49-F238E27FC236}">
                  <a16:creationId xmlns:a16="http://schemas.microsoft.com/office/drawing/2014/main" id="{008B607F-ADBD-4FF4-91E6-87057EA8CD7F}"/>
                </a:ext>
              </a:extLst>
            </p:cNvPr>
            <p:cNvSpPr/>
            <p:nvPr/>
          </p:nvSpPr>
          <p:spPr>
            <a:xfrm>
              <a:off x="7367886" y="5383532"/>
              <a:ext cx="709133" cy="433574"/>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3" name="직사각형 52">
              <a:extLst>
                <a:ext uri="{FF2B5EF4-FFF2-40B4-BE49-F238E27FC236}">
                  <a16:creationId xmlns:a16="http://schemas.microsoft.com/office/drawing/2014/main" id="{824E1377-A445-44DD-A284-C387B71AC22A}"/>
                </a:ext>
              </a:extLst>
            </p:cNvPr>
            <p:cNvSpPr/>
            <p:nvPr/>
          </p:nvSpPr>
          <p:spPr>
            <a:xfrm>
              <a:off x="4906292" y="5383533"/>
              <a:ext cx="900000" cy="279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sub1</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54" name="직선 화살표 연결선 53">
              <a:extLst>
                <a:ext uri="{FF2B5EF4-FFF2-40B4-BE49-F238E27FC236}">
                  <a16:creationId xmlns:a16="http://schemas.microsoft.com/office/drawing/2014/main" id="{B11327B5-F474-4ED3-9C5B-03DFE4A3CC66}"/>
                </a:ext>
              </a:extLst>
            </p:cNvPr>
            <p:cNvCxnSpPr>
              <a:stCxn id="39" idx="3"/>
              <a:endCxn id="51" idx="1"/>
            </p:cNvCxnSpPr>
            <p:nvPr/>
          </p:nvCxnSpPr>
          <p:spPr>
            <a:xfrm flipV="1">
              <a:off x="6031533" y="4789471"/>
              <a:ext cx="1336353" cy="431285"/>
            </a:xfrm>
            <a:prstGeom prst="straightConnector1">
              <a:avLst/>
            </a:prstGeom>
            <a:noFill/>
            <a:ln w="9525" cap="flat" cmpd="sng" algn="ctr">
              <a:solidFill>
                <a:srgbClr val="193EB0"/>
              </a:solidFill>
              <a:prstDash val="dash"/>
              <a:tailEnd type="triangle"/>
            </a:ln>
            <a:effectLst/>
          </p:spPr>
        </p:cxnSp>
        <p:cxnSp>
          <p:nvCxnSpPr>
            <p:cNvPr id="55" name="직선 화살표 연결선 54">
              <a:extLst>
                <a:ext uri="{FF2B5EF4-FFF2-40B4-BE49-F238E27FC236}">
                  <a16:creationId xmlns:a16="http://schemas.microsoft.com/office/drawing/2014/main" id="{F212C338-C562-4FD8-845C-93B36C078937}"/>
                </a:ext>
              </a:extLst>
            </p:cNvPr>
            <p:cNvCxnSpPr>
              <a:stCxn id="39" idx="3"/>
              <a:endCxn id="52" idx="1"/>
            </p:cNvCxnSpPr>
            <p:nvPr/>
          </p:nvCxnSpPr>
          <p:spPr>
            <a:xfrm>
              <a:off x="6031533" y="5220755"/>
              <a:ext cx="1336353" cy="379564"/>
            </a:xfrm>
            <a:prstGeom prst="straightConnector1">
              <a:avLst/>
            </a:prstGeom>
            <a:noFill/>
            <a:ln w="9525" cap="flat" cmpd="sng" algn="ctr">
              <a:solidFill>
                <a:srgbClr val="193EB0"/>
              </a:solidFill>
              <a:prstDash val="dash"/>
              <a:tailEnd type="triangle"/>
            </a:ln>
            <a:effectLst/>
          </p:spPr>
        </p:cxnSp>
        <p:cxnSp>
          <p:nvCxnSpPr>
            <p:cNvPr id="56" name="직선 화살표 연결선 55">
              <a:extLst>
                <a:ext uri="{FF2B5EF4-FFF2-40B4-BE49-F238E27FC236}">
                  <a16:creationId xmlns:a16="http://schemas.microsoft.com/office/drawing/2014/main" id="{B658D2FC-2EA2-45BF-A033-7140EFEA880D}"/>
                </a:ext>
              </a:extLst>
            </p:cNvPr>
            <p:cNvCxnSpPr>
              <a:stCxn id="39" idx="1"/>
              <a:endCxn id="41" idx="3"/>
            </p:cNvCxnSpPr>
            <p:nvPr/>
          </p:nvCxnSpPr>
          <p:spPr>
            <a:xfrm flipH="1" flipV="1">
              <a:off x="2719164" y="4809181"/>
              <a:ext cx="1152128" cy="411575"/>
            </a:xfrm>
            <a:prstGeom prst="straightConnector1">
              <a:avLst/>
            </a:prstGeom>
            <a:noFill/>
            <a:ln w="12700" cap="flat" cmpd="sng" algn="ctr">
              <a:solidFill>
                <a:srgbClr val="193EB0"/>
              </a:solidFill>
              <a:prstDash val="dash"/>
              <a:tailEnd type="triangle"/>
            </a:ln>
            <a:effectLst/>
          </p:spPr>
        </p:cxnSp>
        <p:sp>
          <p:nvSpPr>
            <p:cNvPr id="57" name="직사각형 56">
              <a:extLst>
                <a:ext uri="{FF2B5EF4-FFF2-40B4-BE49-F238E27FC236}">
                  <a16:creationId xmlns:a16="http://schemas.microsoft.com/office/drawing/2014/main" id="{6982090C-1D5A-46DE-A4D0-7C870767FA5A}"/>
                </a:ext>
              </a:extLst>
            </p:cNvPr>
            <p:cNvSpPr/>
            <p:nvPr/>
          </p:nvSpPr>
          <p:spPr>
            <a:xfrm rot="1128111">
              <a:off x="2806526" y="5002932"/>
              <a:ext cx="961901" cy="289029"/>
            </a:xfrm>
            <a:prstGeom prst="rect">
              <a:avLst/>
            </a:prstGeom>
          </p:spPr>
          <p:txBody>
            <a:bodyPr wrap="none">
              <a:spAutoFit/>
            </a:bodyPr>
            <a:lstStyle/>
            <a:p>
              <a:pPr algn="ctr">
                <a:defRPr/>
              </a:pPr>
              <a:r>
                <a:rPr lang="en-US" altLang="ko-KR" sz="975">
                  <a:solidFill>
                    <a:prstClr val="black">
                      <a:lumMod val="75000"/>
                      <a:lumOff val="25000"/>
                    </a:prstClr>
                  </a:solidFill>
                  <a:latin typeface="Arial" panose="020B0604020202020204" pitchFamily="34" charset="0"/>
                  <a:ea typeface="SamsungOne 400" panose="020B0503030303020204" pitchFamily="34" charset="0"/>
                </a:rPr>
                <a:t>notificación</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58" name="직사각형 57">
              <a:extLst>
                <a:ext uri="{FF2B5EF4-FFF2-40B4-BE49-F238E27FC236}">
                  <a16:creationId xmlns:a16="http://schemas.microsoft.com/office/drawing/2014/main" id="{1F058D6D-F6C3-4DE2-A7BB-E19ABFAE8093}"/>
                </a:ext>
              </a:extLst>
            </p:cNvPr>
            <p:cNvSpPr/>
            <p:nvPr/>
          </p:nvSpPr>
          <p:spPr>
            <a:xfrm>
              <a:off x="6301394" y="5083352"/>
              <a:ext cx="961901" cy="289029"/>
            </a:xfrm>
            <a:prstGeom prst="rect">
              <a:avLst/>
            </a:prstGeom>
          </p:spPr>
          <p:txBody>
            <a:bodyPr wrap="none">
              <a:spAutoFit/>
            </a:bodyPr>
            <a:lstStyle/>
            <a:p>
              <a:pPr algn="ctr">
                <a:defRPr/>
              </a:pPr>
              <a:r>
                <a:rPr lang="en-US" altLang="ko-KR" sz="975">
                  <a:solidFill>
                    <a:prstClr val="black">
                      <a:lumMod val="75000"/>
                      <a:lumOff val="25000"/>
                    </a:prstClr>
                  </a:solidFill>
                  <a:latin typeface="Arial" panose="020B0604020202020204" pitchFamily="34" charset="0"/>
                  <a:ea typeface="SamsungOne 400" panose="020B0503030303020204" pitchFamily="34" charset="0"/>
                </a:rPr>
                <a:t>notificación</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grpSp>
      <p:sp>
        <p:nvSpPr>
          <p:cNvPr id="61" name="직사각형 6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Tipo de recurso de suscripción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6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6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322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1385887" y="4582002"/>
            <a:ext cx="1844329" cy="230832"/>
          </a:xfrm>
          <a:prstGeom prst="rect">
            <a:avLst/>
          </a:prstGeom>
        </p:spPr>
        <p:txBody>
          <a:bodyPr wrap="square">
            <a:spAutoFit/>
          </a:bodyPr>
          <a:lstStyle/>
          <a:p>
            <a:pPr>
              <a:defRPr/>
            </a:pPr>
            <a:r>
              <a:rPr lang="en-US" altLang="ko-KR" sz="900">
                <a:solidFill>
                  <a:prstClr val="black">
                    <a:lumMod val="75000"/>
                    <a:lumOff val="25000"/>
                  </a:prstClr>
                </a:solidFill>
                <a:latin typeface="Arial" panose="020B0604020202020204" pitchFamily="34" charset="0"/>
                <a:ea typeface="SamsungOne 400" panose="020B0503030303020204" pitchFamily="34" charset="0"/>
              </a:rPr>
              <a:t>1) Por ejemplo, containerAnnc</a:t>
            </a:r>
            <a:endParaRPr lang="ko-KR" altLang="en-US" sz="900" dirty="0">
              <a:solidFill>
                <a:prstClr val="black">
                  <a:lumMod val="75000"/>
                  <a:lumOff val="25000"/>
                </a:prstClr>
              </a:solidFill>
              <a:latin typeface="Arial" panose="020B0604020202020204" pitchFamily="34" charset="0"/>
              <a:ea typeface="SamsungOne 400" panose="020B0503030303020204" pitchFamily="34" charset="0"/>
            </a:endParaRPr>
          </a:p>
        </p:txBody>
      </p:sp>
      <p:grpSp>
        <p:nvGrpSpPr>
          <p:cNvPr id="19" name="그룹 18">
            <a:extLst>
              <a:ext uri="{FF2B5EF4-FFF2-40B4-BE49-F238E27FC236}">
                <a16:creationId xmlns:a16="http://schemas.microsoft.com/office/drawing/2014/main" id="{B6ACBF62-2430-422E-BE5A-70B536D0147F}"/>
              </a:ext>
            </a:extLst>
          </p:cNvPr>
          <p:cNvGrpSpPr/>
          <p:nvPr/>
        </p:nvGrpSpPr>
        <p:grpSpPr>
          <a:xfrm>
            <a:off x="1277541" y="1436061"/>
            <a:ext cx="6588919" cy="161583"/>
            <a:chOff x="1027113" y="2045625"/>
            <a:chExt cx="8785225" cy="215443"/>
          </a:xfrm>
        </p:grpSpPr>
        <p:sp>
          <p:nvSpPr>
            <p:cNvPr id="33" name="직사각형 32">
              <a:extLst>
                <a:ext uri="{FF2B5EF4-FFF2-40B4-BE49-F238E27FC236}">
                  <a16:creationId xmlns:a16="http://schemas.microsoft.com/office/drawing/2014/main" id="{87C8FC51-2DB8-4028-8905-F5C79B16AE2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4" name="직사각형 33">
              <a:extLst>
                <a:ext uri="{FF2B5EF4-FFF2-40B4-BE49-F238E27FC236}">
                  <a16:creationId xmlns:a16="http://schemas.microsoft.com/office/drawing/2014/main" id="{F28D5C23-4756-4E87-B101-58F5D772FAA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anuncio en oneM2M está creando una copia parcial de un recurso original para un CSE remoto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5" name="직사각형 34">
            <a:extLst>
              <a:ext uri="{FF2B5EF4-FFF2-40B4-BE49-F238E27FC236}">
                <a16:creationId xmlns:a16="http://schemas.microsoft.com/office/drawing/2014/main" id="{99EC38B3-780C-4FD0-8839-31CD6BC353DC}"/>
              </a:ext>
            </a:extLst>
          </p:cNvPr>
          <p:cNvSpPr/>
          <p:nvPr/>
        </p:nvSpPr>
        <p:spPr>
          <a:xfrm>
            <a:off x="1391841" y="1595808"/>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Las aplicaciones pueden elegir atributos para anunciar.
Un recurso anunciado tiene un enlace al original.</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4" name="그룹 3"/>
          <p:cNvGrpSpPr/>
          <p:nvPr/>
        </p:nvGrpSpPr>
        <p:grpSpPr>
          <a:xfrm>
            <a:off x="1277541" y="2089851"/>
            <a:ext cx="6588919" cy="161583"/>
            <a:chOff x="558800" y="2786466"/>
            <a:chExt cx="8785225" cy="215443"/>
          </a:xfrm>
        </p:grpSpPr>
        <p:sp>
          <p:nvSpPr>
            <p:cNvPr id="37" name="직사각형 36">
              <a:extLst>
                <a:ext uri="{FF2B5EF4-FFF2-40B4-BE49-F238E27FC236}">
                  <a16:creationId xmlns:a16="http://schemas.microsoft.com/office/drawing/2014/main" id="{08CD876D-5453-4616-B32C-81E47277DF12}"/>
                </a:ext>
              </a:extLst>
            </p:cNvPr>
            <p:cNvSpPr/>
            <p:nvPr/>
          </p:nvSpPr>
          <p:spPr>
            <a:xfrm>
              <a:off x="558800" y="279783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8" name="직사각형 37">
              <a:extLst>
                <a:ext uri="{FF2B5EF4-FFF2-40B4-BE49-F238E27FC236}">
                  <a16:creationId xmlns:a16="http://schemas.microsoft.com/office/drawing/2014/main" id="{E79A495A-4434-46DA-9FDE-D31736F94900}"/>
                </a:ext>
              </a:extLst>
            </p:cNvPr>
            <p:cNvSpPr/>
            <p:nvPr/>
          </p:nvSpPr>
          <p:spPr>
            <a:xfrm>
              <a:off x="711200" y="2786466"/>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anuncio facilita el descubrimiento de recursos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 name="그룹 4"/>
          <p:cNvGrpSpPr/>
          <p:nvPr/>
        </p:nvGrpSpPr>
        <p:grpSpPr>
          <a:xfrm>
            <a:off x="1277541" y="2334979"/>
            <a:ext cx="6588919" cy="323165"/>
            <a:chOff x="558800" y="3113304"/>
            <a:chExt cx="8785225" cy="430885"/>
          </a:xfrm>
        </p:grpSpPr>
        <p:sp>
          <p:nvSpPr>
            <p:cNvPr id="40" name="직사각형 39">
              <a:extLst>
                <a:ext uri="{FF2B5EF4-FFF2-40B4-BE49-F238E27FC236}">
                  <a16:creationId xmlns:a16="http://schemas.microsoft.com/office/drawing/2014/main" id="{1B86E357-2469-4368-9B7E-DC8C2B7AB7BB}"/>
                </a:ext>
              </a:extLst>
            </p:cNvPr>
            <p:cNvSpPr/>
            <p:nvPr/>
          </p:nvSpPr>
          <p:spPr>
            <a:xfrm>
              <a:off x="558800" y="3124674"/>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1" name="직사각형 40">
              <a:extLst>
                <a:ext uri="{FF2B5EF4-FFF2-40B4-BE49-F238E27FC236}">
                  <a16:creationId xmlns:a16="http://schemas.microsoft.com/office/drawing/2014/main" id="{8B66BB5F-8FE8-44B0-9971-0AF1E0083604}"/>
                </a:ext>
              </a:extLst>
            </p:cNvPr>
            <p:cNvSpPr/>
            <p:nvPr/>
          </p:nvSpPr>
          <p:spPr>
            <a:xfrm>
              <a:off x="711200" y="3113304"/>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recurso anunciado no puede ser creado directamente por las aplicaciones, las aplicaciones solicitan a los CSE que creen / actualicen / eliminen ese recurso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4" name="그룹 43">
            <a:extLst>
              <a:ext uri="{FF2B5EF4-FFF2-40B4-BE49-F238E27FC236}">
                <a16:creationId xmlns:a16="http://schemas.microsoft.com/office/drawing/2014/main" id="{D57EC732-3D7F-49B3-A900-0DF561A0962E}"/>
              </a:ext>
            </a:extLst>
          </p:cNvPr>
          <p:cNvGrpSpPr/>
          <p:nvPr/>
        </p:nvGrpSpPr>
        <p:grpSpPr>
          <a:xfrm>
            <a:off x="1277541" y="2725272"/>
            <a:ext cx="6588919" cy="161583"/>
            <a:chOff x="1027113" y="2045625"/>
            <a:chExt cx="8785225" cy="215443"/>
          </a:xfrm>
        </p:grpSpPr>
        <p:sp>
          <p:nvSpPr>
            <p:cNvPr id="47" name="직사각형 46">
              <a:extLst>
                <a:ext uri="{FF2B5EF4-FFF2-40B4-BE49-F238E27FC236}">
                  <a16:creationId xmlns:a16="http://schemas.microsoft.com/office/drawing/2014/main" id="{9C8142F1-FB07-4587-B717-DA895A1413D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8" name="직사각형 47">
              <a:extLst>
                <a:ext uri="{FF2B5EF4-FFF2-40B4-BE49-F238E27FC236}">
                  <a16:creationId xmlns:a16="http://schemas.microsoft.com/office/drawing/2014/main" id="{C0ECC549-558F-4130-8FBD-E6D37C99F2B4}"/>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API relevante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6" name="직사각형 45">
            <a:extLst>
              <a:ext uri="{FF2B5EF4-FFF2-40B4-BE49-F238E27FC236}">
                <a16:creationId xmlns:a16="http://schemas.microsoft.com/office/drawing/2014/main" id="{B3579B23-F91D-4412-BC45-04B2FA7478D7}"/>
              </a:ext>
            </a:extLst>
          </p:cNvPr>
          <p:cNvSpPr/>
          <p:nvPr/>
        </p:nvSpPr>
        <p:spPr>
          <a:xfrm>
            <a:off x="1391841" y="2880976"/>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announcableResourceType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&gt;: CU</a:t>
            </a:r>
          </a:p>
        </p:txBody>
      </p:sp>
      <p:grpSp>
        <p:nvGrpSpPr>
          <p:cNvPr id="6" name="그룹 5"/>
          <p:cNvGrpSpPr/>
          <p:nvPr/>
        </p:nvGrpSpPr>
        <p:grpSpPr>
          <a:xfrm>
            <a:off x="1629596" y="3416731"/>
            <a:ext cx="5999109" cy="864676"/>
            <a:chOff x="1988030" y="4580483"/>
            <a:chExt cx="6994268" cy="1008112"/>
          </a:xfrm>
        </p:grpSpPr>
        <p:sp>
          <p:nvSpPr>
            <p:cNvPr id="21" name="모서리가 둥근 직사각형 20"/>
            <p:cNvSpPr/>
            <p:nvPr/>
          </p:nvSpPr>
          <p:spPr>
            <a:xfrm>
              <a:off x="4192663" y="4580483"/>
              <a:ext cx="1325406" cy="1008112"/>
            </a:xfrm>
            <a:prstGeom prst="roundRect">
              <a:avLst>
                <a:gd name="adj" fmla="val 4770"/>
              </a:avLst>
            </a:prstGeom>
            <a:solidFill>
              <a:sysClr val="window" lastClr="FFFFFF"/>
            </a:solidFill>
            <a:ln w="12700" algn="ctr">
              <a:solidFill>
                <a:schemeClr val="bg1">
                  <a:lumMod val="75000"/>
                </a:schemeClr>
              </a:solidFill>
              <a:round/>
              <a:headEnd/>
              <a:tailEnd/>
            </a:ln>
          </p:spPr>
          <p:txBody>
            <a:bodyPr wrap="none" anchor="t" anchorCtr="0"/>
            <a:lstStyle/>
            <a:p>
              <a:pPr algn="ctr">
                <a:defRPr/>
              </a:pPr>
              <a:r>
                <a:rPr lang="en-US" altLang="ko-KR" sz="975">
                  <a:solidFill>
                    <a:prstClr val="black">
                      <a:lumMod val="75000"/>
                      <a:lumOff val="25000"/>
                    </a:prstClr>
                  </a:solidFill>
                  <a:latin typeface="Arial" panose="020B0604020202020204" pitchFamily="34" charset="0"/>
                  <a:ea typeface="SamsungOne 700" panose="020B0803030303020204" pitchFamily="34" charset="0"/>
                </a:rPr>
                <a:t>Recurso original
Hosting CSE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22" name="직사각형 21"/>
            <p:cNvSpPr/>
            <p:nvPr/>
          </p:nvSpPr>
          <p:spPr>
            <a:xfrm>
              <a:off x="4367040" y="5160675"/>
              <a:ext cx="981686"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cont</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24" name="모서리가 둥근 직사각형 23"/>
            <p:cNvSpPr/>
            <p:nvPr/>
          </p:nvSpPr>
          <p:spPr>
            <a:xfrm>
              <a:off x="1988030" y="5083013"/>
              <a:ext cx="709133" cy="433574"/>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25" name="직선 화살표 연결선 24"/>
            <p:cNvCxnSpPr>
              <a:stCxn id="24" idx="3"/>
              <a:endCxn id="22" idx="1"/>
            </p:cNvCxnSpPr>
            <p:nvPr/>
          </p:nvCxnSpPr>
          <p:spPr>
            <a:xfrm>
              <a:off x="2697163" y="5299800"/>
              <a:ext cx="1669878" cy="763"/>
            </a:xfrm>
            <a:prstGeom prst="straightConnector1">
              <a:avLst/>
            </a:prstGeom>
            <a:noFill/>
            <a:ln w="9525" cap="flat" cmpd="sng" algn="ctr">
              <a:solidFill>
                <a:srgbClr val="003399"/>
              </a:solidFill>
              <a:prstDash val="solid"/>
              <a:tailEnd type="triangle"/>
            </a:ln>
            <a:effectLst/>
          </p:spPr>
        </p:cxnSp>
        <p:sp>
          <p:nvSpPr>
            <p:cNvPr id="26" name="직사각형 25"/>
            <p:cNvSpPr/>
            <p:nvPr/>
          </p:nvSpPr>
          <p:spPr>
            <a:xfrm>
              <a:off x="2804603" y="4863990"/>
              <a:ext cx="1338518" cy="457510"/>
            </a:xfrm>
            <a:prstGeom prst="rect">
              <a:avLst/>
            </a:prstGeom>
          </p:spPr>
          <p:txBody>
            <a:bodyPr wrap="none">
              <a:spAutoFit/>
            </a:bodyPr>
            <a:lstStyle/>
            <a:p>
              <a:pPr algn="ctr">
                <a:defRPr/>
              </a:pPr>
              <a:r>
                <a:rPr lang="en-US" altLang="ko-KR" sz="975">
                  <a:solidFill>
                    <a:prstClr val="black">
                      <a:lumMod val="75000"/>
                      <a:lumOff val="25000"/>
                    </a:prstClr>
                  </a:solidFill>
                  <a:latin typeface="Arial" panose="020B0604020202020204" pitchFamily="34" charset="0"/>
                  <a:ea typeface="SamsungOne 400" panose="020B0503030303020204" pitchFamily="34" charset="0"/>
                </a:rPr>
                <a:t>Crear / Actualizar
Recurso original</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27" name="모서리가 둥근 직사각형 26"/>
            <p:cNvSpPr/>
            <p:nvPr/>
          </p:nvSpPr>
          <p:spPr>
            <a:xfrm>
              <a:off x="7301283" y="4580483"/>
              <a:ext cx="1681015" cy="1008112"/>
            </a:xfrm>
            <a:prstGeom prst="roundRect">
              <a:avLst>
                <a:gd name="adj" fmla="val 6973"/>
              </a:avLst>
            </a:prstGeom>
            <a:solidFill>
              <a:sysClr val="window" lastClr="FFFFFF"/>
            </a:solidFill>
            <a:ln w="12700" algn="ctr">
              <a:solidFill>
                <a:schemeClr val="bg1">
                  <a:lumMod val="75000"/>
                </a:schemeClr>
              </a:solidFill>
              <a:round/>
              <a:headEnd/>
              <a:tailEnd/>
            </a:ln>
          </p:spPr>
          <p:txBody>
            <a:bodyPr wrap="none" anchor="t" anchorCtr="0"/>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Recurso anunciado
Hosting CSE</a:t>
              </a:r>
              <a:endParaRPr lang="ko-KR" altLang="en-US"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8" name="직사각형 27"/>
            <p:cNvSpPr/>
            <p:nvPr/>
          </p:nvSpPr>
          <p:spPr>
            <a:xfrm>
              <a:off x="7503106" y="5160675"/>
              <a:ext cx="1310396" cy="27977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en-US" altLang="ko-KR" sz="975" dirty="0" err="1">
                  <a:solidFill>
                    <a:prstClr val="black">
                      <a:lumMod val="75000"/>
                      <a:lumOff val="25000"/>
                    </a:prstClr>
                  </a:solidFill>
                  <a:latin typeface="Arial" panose="020B0604020202020204" pitchFamily="34" charset="0"/>
                  <a:ea typeface="SamsungOne 700" panose="020B0803030303020204" pitchFamily="34" charset="0"/>
                </a:rPr>
                <a:t>cntAnnc</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29" name="직선 화살표 연결선 28"/>
            <p:cNvCxnSpPr>
              <a:stCxn id="22" idx="3"/>
              <a:endCxn id="28" idx="1"/>
            </p:cNvCxnSpPr>
            <p:nvPr/>
          </p:nvCxnSpPr>
          <p:spPr>
            <a:xfrm>
              <a:off x="5348727" y="5300563"/>
              <a:ext cx="2154380" cy="0"/>
            </a:xfrm>
            <a:prstGeom prst="straightConnector1">
              <a:avLst/>
            </a:prstGeom>
            <a:noFill/>
            <a:ln w="9525" cap="flat" cmpd="sng" algn="ctr">
              <a:solidFill>
                <a:srgbClr val="003399"/>
              </a:solidFill>
              <a:prstDash val="solid"/>
              <a:tailEnd type="triangle"/>
            </a:ln>
            <a:effectLst/>
          </p:spPr>
        </p:cxnSp>
        <p:sp>
          <p:nvSpPr>
            <p:cNvPr id="30" name="직사각형 29"/>
            <p:cNvSpPr/>
            <p:nvPr/>
          </p:nvSpPr>
          <p:spPr>
            <a:xfrm>
              <a:off x="5394040" y="4863990"/>
              <a:ext cx="1985163" cy="457510"/>
            </a:xfrm>
            <a:prstGeom prst="rect">
              <a:avLst/>
            </a:prstGeom>
          </p:spPr>
          <p:txBody>
            <a:bodyPr wrap="none">
              <a:spAutoFit/>
            </a:bodyPr>
            <a:lstStyle/>
            <a:p>
              <a:pPr algn="ctr">
                <a:defRPr/>
              </a:pP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Crear</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 </a:t>
              </a: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Actualizar</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 </a:t>
              </a: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Eliminar</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a:t>
              </a:r>
              <a:r>
                <a:rPr lang="en-US" altLang="ko-KR" sz="975" dirty="0" err="1">
                  <a:solidFill>
                    <a:prstClr val="black">
                      <a:lumMod val="75000"/>
                      <a:lumOff val="25000"/>
                    </a:prstClr>
                  </a:solidFill>
                  <a:latin typeface="Arial" panose="020B0604020202020204" pitchFamily="34" charset="0"/>
                  <a:ea typeface="SamsungOne 400" panose="020B0503030303020204" pitchFamily="34" charset="0"/>
                </a:rPr>
                <a:t>Recurso</a:t>
              </a:r>
              <a:r>
                <a:rPr lang="en-US" altLang="ko-KR" sz="975" dirty="0">
                  <a:solidFill>
                    <a:prstClr val="black">
                      <a:lumMod val="75000"/>
                      <a:lumOff val="25000"/>
                    </a:prstClr>
                  </a:solidFill>
                  <a:latin typeface="Arial" panose="020B0604020202020204" pitchFamily="34" charset="0"/>
                  <a:ea typeface="SamsungOne 400" panose="020B0503030303020204" pitchFamily="34" charset="0"/>
                </a:rPr>
                <a:t> original</a:t>
              </a:r>
              <a:endParaRPr lang="ko-KR" altLang="en-US" sz="97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42" name="모서리가 둥근 직사각형 60">
              <a:extLst>
                <a:ext uri="{FF2B5EF4-FFF2-40B4-BE49-F238E27FC236}">
                  <a16:creationId xmlns:a16="http://schemas.microsoft.com/office/drawing/2014/main" id="{05959554-801B-4DDD-AE3F-3FBAF0A37C32}"/>
                </a:ext>
              </a:extLst>
            </p:cNvPr>
            <p:cNvSpPr/>
            <p:nvPr/>
          </p:nvSpPr>
          <p:spPr>
            <a:xfrm>
              <a:off x="6386622" y="4691168"/>
              <a:ext cx="161442" cy="161442"/>
            </a:xfrm>
            <a:prstGeom prst="roundRect">
              <a:avLst/>
            </a:prstGeom>
            <a:solidFill>
              <a:schemeClr val="bg1">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975" dirty="0">
                  <a:solidFill>
                    <a:prstClr val="white"/>
                  </a:solidFill>
                  <a:latin typeface="Arial" panose="020B0604020202020204" pitchFamily="34" charset="0"/>
                  <a:ea typeface="SamsungOne 700" panose="020B0803030303020204" pitchFamily="34" charset="0"/>
                </a:rPr>
                <a:t>2</a:t>
              </a:r>
              <a:endParaRPr lang="ko-KR" altLang="en-US" sz="975" dirty="0">
                <a:solidFill>
                  <a:prstClr val="white"/>
                </a:solidFill>
                <a:latin typeface="Arial" panose="020B0604020202020204" pitchFamily="34" charset="0"/>
                <a:ea typeface="SamsungOne 400" panose="02020603020101020101" pitchFamily="18" charset="-127"/>
              </a:endParaRPr>
            </a:p>
          </p:txBody>
        </p:sp>
        <p:sp>
          <p:nvSpPr>
            <p:cNvPr id="45" name="모서리가 둥근 직사각형 60">
              <a:extLst>
                <a:ext uri="{FF2B5EF4-FFF2-40B4-BE49-F238E27FC236}">
                  <a16:creationId xmlns:a16="http://schemas.microsoft.com/office/drawing/2014/main" id="{CC0EEB2B-550F-4860-A265-1E2BB32A4F0F}"/>
                </a:ext>
              </a:extLst>
            </p:cNvPr>
            <p:cNvSpPr/>
            <p:nvPr/>
          </p:nvSpPr>
          <p:spPr>
            <a:xfrm>
              <a:off x="3393139" y="4691169"/>
              <a:ext cx="161442" cy="161442"/>
            </a:xfrm>
            <a:prstGeom prst="roundRect">
              <a:avLst/>
            </a:prstGeom>
            <a:solidFill>
              <a:schemeClr val="bg1">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975" dirty="0">
                  <a:solidFill>
                    <a:prstClr val="white"/>
                  </a:solidFill>
                  <a:latin typeface="Arial" panose="020B0604020202020204" pitchFamily="34" charset="0"/>
                  <a:ea typeface="SamsungOne 400" panose="02020603020101020101" pitchFamily="18" charset="-127"/>
                </a:rPr>
                <a:t>1</a:t>
              </a:r>
              <a:endParaRPr lang="ko-KR" altLang="en-US" sz="975" dirty="0">
                <a:solidFill>
                  <a:prstClr val="white"/>
                </a:solidFill>
                <a:latin typeface="Arial" panose="020B0604020202020204" pitchFamily="34" charset="0"/>
                <a:ea typeface="SamsungOne 400" panose="02020603020101020101" pitchFamily="18" charset="-127"/>
              </a:endParaRPr>
            </a:p>
          </p:txBody>
        </p:sp>
      </p:grpSp>
      <p:sp>
        <p:nvSpPr>
          <p:cNvPr id="69" name="직사각형 68">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Tipo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recurso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xxAnnc</a:t>
            </a:r>
            <a:r>
              <a:rPr lang="en-US" altLang="ko-KR" sz="1800" baseline="300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1) </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504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822BFE1D-E554-4074-A68B-E01B1055C866}"/>
              </a:ext>
            </a:extLst>
          </p:cNvPr>
          <p:cNvGrpSpPr/>
          <p:nvPr/>
        </p:nvGrpSpPr>
        <p:grpSpPr>
          <a:xfrm>
            <a:off x="1277541" y="1436470"/>
            <a:ext cx="6588919" cy="161583"/>
            <a:chOff x="1027113" y="2045625"/>
            <a:chExt cx="8785225" cy="215443"/>
          </a:xfrm>
        </p:grpSpPr>
        <p:sp>
          <p:nvSpPr>
            <p:cNvPr id="12" name="직사각형 11">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Tipo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request</a:t>
              </a:r>
            </a:p>
          </p:txBody>
        </p:sp>
      </p:grpSp>
      <p:sp>
        <p:nvSpPr>
          <p:cNvPr id="11" name="직사각형 10">
            <a:extLst>
              <a:ext uri="{FF2B5EF4-FFF2-40B4-BE49-F238E27FC236}">
                <a16:creationId xmlns:a16="http://schemas.microsoft.com/office/drawing/2014/main" id="{6B16091E-9066-4261-A10A-1215AC41DB75}"/>
              </a:ext>
            </a:extLst>
          </p:cNvPr>
          <p:cNvSpPr/>
          <p:nvPr/>
        </p:nvSpPr>
        <p:spPr>
          <a:xfrm>
            <a:off x="1391841" y="1606480"/>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Almacena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información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manejo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solicitudes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caso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comunicación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sin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bloqueo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hay API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independientes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pero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parámetro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Response Type.</a:t>
            </a:r>
          </a:p>
        </p:txBody>
      </p:sp>
      <p:grpSp>
        <p:nvGrpSpPr>
          <p:cNvPr id="2" name="그룹 1"/>
          <p:cNvGrpSpPr/>
          <p:nvPr/>
        </p:nvGrpSpPr>
        <p:grpSpPr>
          <a:xfrm>
            <a:off x="1277541" y="2130265"/>
            <a:ext cx="6588919" cy="635160"/>
            <a:chOff x="558800" y="2874852"/>
            <a:chExt cx="8785225" cy="846880"/>
          </a:xfrm>
        </p:grpSpPr>
        <p:grpSp>
          <p:nvGrpSpPr>
            <p:cNvPr id="16" name="그룹 15">
              <a:extLst>
                <a:ext uri="{FF2B5EF4-FFF2-40B4-BE49-F238E27FC236}">
                  <a16:creationId xmlns:a16="http://schemas.microsoft.com/office/drawing/2014/main" id="{4D6A9952-A6B6-44AA-A0AC-D652A52B61F1}"/>
                </a:ext>
              </a:extLst>
            </p:cNvPr>
            <p:cNvGrpSpPr/>
            <p:nvPr/>
          </p:nvGrpSpPr>
          <p:grpSpPr>
            <a:xfrm>
              <a:off x="558800" y="2874852"/>
              <a:ext cx="8785225" cy="215443"/>
              <a:chOff x="1027113" y="2045625"/>
              <a:chExt cx="8785225" cy="215443"/>
            </a:xfrm>
          </p:grpSpPr>
          <p:sp>
            <p:nvSpPr>
              <p:cNvPr id="18" name="직사각형 17">
                <a:extLst>
                  <a:ext uri="{FF2B5EF4-FFF2-40B4-BE49-F238E27FC236}">
                    <a16:creationId xmlns:a16="http://schemas.microsoft.com/office/drawing/2014/main" id="{76ADA8E3-7588-4688-97AB-884DEB6845F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3E06FF5D-6A38-42DE-84E7-99EED4CA040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Tipo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delivery</a:t>
                </a:r>
              </a:p>
            </p:txBody>
          </p:sp>
        </p:grpSp>
        <p:sp>
          <p:nvSpPr>
            <p:cNvPr id="17" name="직사각형 16">
              <a:extLst>
                <a:ext uri="{FF2B5EF4-FFF2-40B4-BE49-F238E27FC236}">
                  <a16:creationId xmlns:a16="http://schemas.microsoft.com/office/drawing/2014/main" id="{A238246E-E0A1-4D07-975A-EB001B5BDB66}"/>
                </a:ext>
              </a:extLst>
            </p:cNvPr>
            <p:cNvSpPr/>
            <p:nvPr/>
          </p:nvSpPr>
          <p:spPr>
            <a:xfrm>
              <a:off x="711200" y="3090723"/>
              <a:ext cx="8632825" cy="631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Entrega múltiples solicitudes al mismo CSE a la vez.
No hay API independientes, pero usa el parámetro de agregación de entrega.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 name="그룹 2"/>
          <p:cNvGrpSpPr/>
          <p:nvPr/>
        </p:nvGrpSpPr>
        <p:grpSpPr>
          <a:xfrm>
            <a:off x="1277541" y="2832589"/>
            <a:ext cx="6588919" cy="1040079"/>
            <a:chOff x="558800" y="3845783"/>
            <a:chExt cx="8785225" cy="1386772"/>
          </a:xfrm>
        </p:grpSpPr>
        <p:grpSp>
          <p:nvGrpSpPr>
            <p:cNvPr id="21" name="그룹 20">
              <a:extLst>
                <a:ext uri="{FF2B5EF4-FFF2-40B4-BE49-F238E27FC236}">
                  <a16:creationId xmlns:a16="http://schemas.microsoft.com/office/drawing/2014/main" id="{013AFACE-8E25-4FB3-B00C-83CB9559A659}"/>
                </a:ext>
              </a:extLst>
            </p:cNvPr>
            <p:cNvGrpSpPr/>
            <p:nvPr/>
          </p:nvGrpSpPr>
          <p:grpSpPr>
            <a:xfrm>
              <a:off x="558800" y="3845783"/>
              <a:ext cx="8785225" cy="215443"/>
              <a:chOff x="1027113" y="2045625"/>
              <a:chExt cx="8785225" cy="215443"/>
            </a:xfrm>
          </p:grpSpPr>
          <p:sp>
            <p:nvSpPr>
              <p:cNvPr id="24" name="직사각형 23">
                <a:extLst>
                  <a:ext uri="{FF2B5EF4-FFF2-40B4-BE49-F238E27FC236}">
                    <a16:creationId xmlns:a16="http://schemas.microsoft.com/office/drawing/2014/main" id="{91230972-9569-486C-AF3E-3FC4968B87D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430D6D96-3B6A-46A0-97E6-DB4B2329844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Tipo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pollingChannel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pollingChannelURI</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p>
            </p:txBody>
          </p:sp>
        </p:grpSp>
        <p:sp>
          <p:nvSpPr>
            <p:cNvPr id="22" name="직사각형 21">
              <a:extLst>
                <a:ext uri="{FF2B5EF4-FFF2-40B4-BE49-F238E27FC236}">
                  <a16:creationId xmlns:a16="http://schemas.microsoft.com/office/drawing/2014/main" id="{E655054A-E7E2-48D9-8C7A-5B7199B7C122}"/>
                </a:ext>
              </a:extLst>
            </p:cNvPr>
            <p:cNvSpPr/>
            <p:nvPr/>
          </p:nvSpPr>
          <p:spPr>
            <a:xfrm>
              <a:off x="711200" y="4061227"/>
              <a:ext cx="8632825" cy="1171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Solicitan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sondeo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mensajes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entidad</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puede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recibir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mensaje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push.
API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relevantes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pollingChannel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CRUD</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Recurso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pollingChannelURI</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R</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Gestión de solicitudes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3"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4898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3F08FA-EF17-464C-9173-E659C3FFFC64}"/>
              </a:ext>
            </a:extLst>
          </p:cNvPr>
          <p:cNvGrpSpPr/>
          <p:nvPr/>
        </p:nvGrpSpPr>
        <p:grpSpPr>
          <a:xfrm>
            <a:off x="4627814" y="1905919"/>
            <a:ext cx="4139565" cy="530125"/>
            <a:chOff x="1234524" y="4066412"/>
            <a:chExt cx="5519420" cy="70683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406641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1.1.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Arquitectura</a:t>
              </a: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de la Plataforma oneM2M</a:t>
              </a:r>
            </a:p>
          </p:txBody>
        </p:sp>
        <p:sp>
          <p:nvSpPr>
            <p:cNvPr id="15" name="직사각형 14">
              <a:extLst>
                <a:ext uri="{FF2B5EF4-FFF2-40B4-BE49-F238E27FC236}">
                  <a16:creationId xmlns:a16="http://schemas.microsoft.com/office/drawing/2014/main" id="{475B5DE5-347D-4119-80E7-2377740127D9}"/>
                </a:ext>
              </a:extLst>
            </p:cNvPr>
            <p:cNvSpPr/>
            <p:nvPr/>
          </p:nvSpPr>
          <p:spPr>
            <a:xfrm>
              <a:off x="1234524" y="4496245"/>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1.2. Plataforma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Abierta</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IoT: OCEAN</a:t>
              </a:r>
            </a:p>
          </p:txBody>
        </p:sp>
      </p:grpSp>
      <p:sp>
        <p:nvSpPr>
          <p:cNvPr id="9"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Uso</a:t>
            </a:r>
            <a:r>
              <a:rPr lang="en-US" sz="1600" dirty="0">
                <a:solidFill>
                  <a:schemeClr val="bg1"/>
                </a:solidFill>
                <a:latin typeface="Arial" panose="020B0604020202020204" pitchFamily="34" charset="0"/>
                <a:cs typeface="Arial" panose="020B0604020202020204" pitchFamily="34" charset="0"/>
              </a:rPr>
              <a:t> de la Plataforma</a:t>
            </a:r>
          </a:p>
        </p:txBody>
      </p:sp>
      <p:sp>
        <p:nvSpPr>
          <p:cNvPr id="17"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1. </a:t>
            </a:r>
            <a:endParaRPr sz="4049" dirty="0">
              <a:solidFill>
                <a:schemeClr val="bg1">
                  <a:lumMod val="85000"/>
                </a:schemeClr>
              </a:solidFill>
            </a:endParaRPr>
          </a:p>
        </p:txBody>
      </p:sp>
    </p:spTree>
    <p:extLst>
      <p:ext uri="{BB962C8B-B14F-4D97-AF65-F5344CB8AC3E}">
        <p14:creationId xmlns:p14="http://schemas.microsoft.com/office/powerpoint/2010/main" val="346853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3F08FA-EF17-464C-9173-E659C3FFFC64}"/>
              </a:ext>
            </a:extLst>
          </p:cNvPr>
          <p:cNvGrpSpPr/>
          <p:nvPr/>
        </p:nvGrpSpPr>
        <p:grpSpPr>
          <a:xfrm>
            <a:off x="4627814" y="1905919"/>
            <a:ext cx="4139565" cy="530125"/>
            <a:chOff x="1234524" y="4066412"/>
            <a:chExt cx="5519420" cy="70683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406641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1.1. </a:t>
              </a:r>
              <a:r>
                <a:rPr lang="en-US" altLang="ko-KR" sz="1350" dirty="0" err="1">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Arquitectura</a:t>
              </a: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 de la Plataforma oneM2M</a:t>
              </a:r>
            </a:p>
          </p:txBody>
        </p:sp>
        <p:sp>
          <p:nvSpPr>
            <p:cNvPr id="15" name="직사각형 14">
              <a:extLst>
                <a:ext uri="{FF2B5EF4-FFF2-40B4-BE49-F238E27FC236}">
                  <a16:creationId xmlns:a16="http://schemas.microsoft.com/office/drawing/2014/main" id="{475B5DE5-347D-4119-80E7-2377740127D9}"/>
                </a:ext>
              </a:extLst>
            </p:cNvPr>
            <p:cNvSpPr/>
            <p:nvPr/>
          </p:nvSpPr>
          <p:spPr>
            <a:xfrm>
              <a:off x="1234524" y="4496245"/>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1.2. Plataforma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Abierta</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IoT: OCEAN</a:t>
              </a:r>
            </a:p>
          </p:txBody>
        </p:sp>
      </p:grpSp>
      <p:sp>
        <p:nvSpPr>
          <p:cNvPr id="9" name="Google Shape;181;p4"/>
          <p:cNvSpPr/>
          <p:nvPr/>
        </p:nvSpPr>
        <p:spPr>
          <a:xfrm>
            <a:off x="497467" y="1878631"/>
            <a:ext cx="4132590" cy="246221"/>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Uso</a:t>
            </a:r>
            <a:r>
              <a:rPr lang="en-US" sz="1600" dirty="0">
                <a:solidFill>
                  <a:schemeClr val="bg1"/>
                </a:solidFill>
                <a:latin typeface="Arial" panose="020B0604020202020204" pitchFamily="34" charset="0"/>
                <a:cs typeface="Arial" panose="020B0604020202020204" pitchFamily="34" charset="0"/>
              </a:rPr>
              <a:t> de la Plataforma</a:t>
            </a:r>
          </a:p>
        </p:txBody>
      </p:sp>
      <p:sp>
        <p:nvSpPr>
          <p:cNvPr id="17"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1. </a:t>
            </a:r>
            <a:endParaRPr sz="4049" dirty="0">
              <a:solidFill>
                <a:schemeClr val="bg1">
                  <a:lumMod val="85000"/>
                </a:schemeClr>
              </a:solidFill>
            </a:endParaRPr>
          </a:p>
        </p:txBody>
      </p:sp>
    </p:spTree>
    <p:extLst>
      <p:ext uri="{BB962C8B-B14F-4D97-AF65-F5344CB8AC3E}">
        <p14:creationId xmlns:p14="http://schemas.microsoft.com/office/powerpoint/2010/main" val="3723632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15010D32-6CEF-4BF1-A3A0-3190FBC2C896}"/>
              </a:ext>
            </a:extLst>
          </p:cNvPr>
          <p:cNvGrpSpPr/>
          <p:nvPr/>
        </p:nvGrpSpPr>
        <p:grpSpPr>
          <a:xfrm>
            <a:off x="1277541" y="1431254"/>
            <a:ext cx="6783094" cy="161583"/>
            <a:chOff x="1027113" y="2045625"/>
            <a:chExt cx="9044125" cy="215443"/>
          </a:xfrm>
        </p:grpSpPr>
        <p:sp>
          <p:nvSpPr>
            <p:cNvPr id="20" name="직사각형 19">
              <a:extLst>
                <a:ext uri="{FF2B5EF4-FFF2-40B4-BE49-F238E27FC236}">
                  <a16:creationId xmlns:a16="http://schemas.microsoft.com/office/drawing/2014/main" id="{4AD7C196-F735-48DF-94E6-571975D5AE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3DDA1013-0BEA-40C9-93AD-45DB8F22E4BE}"/>
                </a:ext>
              </a:extLst>
            </p:cNvPr>
            <p:cNvSpPr/>
            <p:nvPr/>
          </p:nvSpPr>
          <p:spPr>
            <a:xfrm>
              <a:off x="1179513" y="2045625"/>
              <a:ext cx="88917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OCEAN (Open allianCE for iot stANdard) establecido en 2015 por KETI y el gobierno de la República de Corea.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2" name="그룹 21">
            <a:extLst>
              <a:ext uri="{FF2B5EF4-FFF2-40B4-BE49-F238E27FC236}">
                <a16:creationId xmlns:a16="http://schemas.microsoft.com/office/drawing/2014/main" id="{E3B55E15-22CF-4D5A-893E-C0F50C630523}"/>
              </a:ext>
            </a:extLst>
          </p:cNvPr>
          <p:cNvGrpSpPr/>
          <p:nvPr/>
        </p:nvGrpSpPr>
        <p:grpSpPr>
          <a:xfrm>
            <a:off x="1277541" y="1650521"/>
            <a:ext cx="6588919" cy="323165"/>
            <a:chOff x="1027113" y="1813202"/>
            <a:chExt cx="8785225" cy="430885"/>
          </a:xfrm>
        </p:grpSpPr>
        <p:sp>
          <p:nvSpPr>
            <p:cNvPr id="23" name="직사각형 22">
              <a:extLst>
                <a:ext uri="{FF2B5EF4-FFF2-40B4-BE49-F238E27FC236}">
                  <a16:creationId xmlns:a16="http://schemas.microsoft.com/office/drawing/2014/main" id="{E9487A5E-4984-4E5E-8C15-3E105C808199}"/>
                </a:ext>
              </a:extLst>
            </p:cNvPr>
            <p:cNvSpPr/>
            <p:nvPr/>
          </p:nvSpPr>
          <p:spPr>
            <a:xfrm>
              <a:off x="1027113" y="1824572"/>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9" name="직사각형 28">
              <a:extLst>
                <a:ext uri="{FF2B5EF4-FFF2-40B4-BE49-F238E27FC236}">
                  <a16:creationId xmlns:a16="http://schemas.microsoft.com/office/drawing/2014/main" id="{7A380398-58DB-4FE5-833B-B3D7E1A65E1C}"/>
                </a:ext>
              </a:extLst>
            </p:cNvPr>
            <p:cNvSpPr/>
            <p:nvPr/>
          </p:nvSpPr>
          <p:spPr>
            <a:xfrm>
              <a:off x="1179513" y="1813202"/>
              <a:ext cx="8632825"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objetivo de OCEAN es compartir fuentes abiertas basadas en estándares IoT y fomentar el coworking entre sus miembros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0" name="그룹 29">
            <a:extLst>
              <a:ext uri="{FF2B5EF4-FFF2-40B4-BE49-F238E27FC236}">
                <a16:creationId xmlns:a16="http://schemas.microsoft.com/office/drawing/2014/main" id="{B2176431-839A-4830-85EA-C2628895A83E}"/>
              </a:ext>
            </a:extLst>
          </p:cNvPr>
          <p:cNvGrpSpPr/>
          <p:nvPr/>
        </p:nvGrpSpPr>
        <p:grpSpPr>
          <a:xfrm>
            <a:off x="1277541" y="2044108"/>
            <a:ext cx="6588919" cy="161583"/>
            <a:chOff x="1027113" y="1813202"/>
            <a:chExt cx="8785225" cy="215443"/>
          </a:xfrm>
        </p:grpSpPr>
        <p:sp>
          <p:nvSpPr>
            <p:cNvPr id="31" name="직사각형 30">
              <a:extLst>
                <a:ext uri="{FF2B5EF4-FFF2-40B4-BE49-F238E27FC236}">
                  <a16:creationId xmlns:a16="http://schemas.microsoft.com/office/drawing/2014/main" id="{217AE896-0B32-4DE9-8224-5AA0E9B2E60F}"/>
                </a:ext>
              </a:extLst>
            </p:cNvPr>
            <p:cNvSpPr/>
            <p:nvPr/>
          </p:nvSpPr>
          <p:spPr>
            <a:xfrm>
              <a:off x="1027113" y="1824572"/>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2" name="직사각형 31">
              <a:extLst>
                <a:ext uri="{FF2B5EF4-FFF2-40B4-BE49-F238E27FC236}">
                  <a16:creationId xmlns:a16="http://schemas.microsoft.com/office/drawing/2014/main" id="{AFED9939-B38C-4FAA-AB74-6FED07CF8BD5}"/>
                </a:ext>
              </a:extLst>
            </p:cNvPr>
            <p:cNvSpPr/>
            <p:nvPr/>
          </p:nvSpPr>
          <p:spPr>
            <a:xfrm>
              <a:off x="1179513" y="1813202"/>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OCEAN apoya el ecosistema comercializado y vitalizado temprano para IoT</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3" name="그룹 32">
            <a:extLst>
              <a:ext uri="{FF2B5EF4-FFF2-40B4-BE49-F238E27FC236}">
                <a16:creationId xmlns:a16="http://schemas.microsoft.com/office/drawing/2014/main" id="{EE8C1723-C0BD-47D8-BA7F-CD7DBECA9796}"/>
              </a:ext>
            </a:extLst>
          </p:cNvPr>
          <p:cNvGrpSpPr/>
          <p:nvPr/>
        </p:nvGrpSpPr>
        <p:grpSpPr>
          <a:xfrm>
            <a:off x="1277541" y="2276112"/>
            <a:ext cx="6588919" cy="161583"/>
            <a:chOff x="1027113" y="1813202"/>
            <a:chExt cx="8785225" cy="215443"/>
          </a:xfrm>
        </p:grpSpPr>
        <p:sp>
          <p:nvSpPr>
            <p:cNvPr id="34" name="직사각형 33">
              <a:extLst>
                <a:ext uri="{FF2B5EF4-FFF2-40B4-BE49-F238E27FC236}">
                  <a16:creationId xmlns:a16="http://schemas.microsoft.com/office/drawing/2014/main" id="{01B2C821-D6E3-400A-B557-E63ED01D2EF5}"/>
                </a:ext>
              </a:extLst>
            </p:cNvPr>
            <p:cNvSpPr/>
            <p:nvPr/>
          </p:nvSpPr>
          <p:spPr>
            <a:xfrm>
              <a:off x="1027113" y="1824572"/>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BE09FC60-8E75-4E6F-9F06-48C40DB2081A}"/>
                </a:ext>
              </a:extLst>
            </p:cNvPr>
            <p:cNvSpPr/>
            <p:nvPr/>
          </p:nvSpPr>
          <p:spPr>
            <a:xfrm>
              <a:off x="1179513" y="1813202"/>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Las fuentes abiertas se distribuyen en la página de inicio de Github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6" name="직사각형 35">
            <a:extLst>
              <a:ext uri="{FF2B5EF4-FFF2-40B4-BE49-F238E27FC236}">
                <a16:creationId xmlns:a16="http://schemas.microsoft.com/office/drawing/2014/main" id="{E7A5AF00-B7EA-4C32-A9D6-A7C8B021E3B9}"/>
              </a:ext>
            </a:extLst>
          </p:cNvPr>
          <p:cNvSpPr/>
          <p:nvPr/>
        </p:nvSpPr>
        <p:spPr>
          <a:xfrm>
            <a:off x="1195939" y="2627311"/>
            <a:ext cx="659784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Política de licencias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37" name="그룹 36">
            <a:extLst>
              <a:ext uri="{FF2B5EF4-FFF2-40B4-BE49-F238E27FC236}">
                <a16:creationId xmlns:a16="http://schemas.microsoft.com/office/drawing/2014/main" id="{3B2954E1-ABBB-4562-B04A-42E4ED507FB0}"/>
              </a:ext>
            </a:extLst>
          </p:cNvPr>
          <p:cNvGrpSpPr/>
          <p:nvPr/>
        </p:nvGrpSpPr>
        <p:grpSpPr>
          <a:xfrm>
            <a:off x="1277541" y="3027609"/>
            <a:ext cx="6588919" cy="161583"/>
            <a:chOff x="1027113" y="2045625"/>
            <a:chExt cx="8785225" cy="215443"/>
          </a:xfrm>
        </p:grpSpPr>
        <p:sp>
          <p:nvSpPr>
            <p:cNvPr id="38" name="직사각형 37">
              <a:extLst>
                <a:ext uri="{FF2B5EF4-FFF2-40B4-BE49-F238E27FC236}">
                  <a16:creationId xmlns:a16="http://schemas.microsoft.com/office/drawing/2014/main" id="{96E67B16-DAB7-4586-B9C0-E5B87E67081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9" name="직사각형 38">
              <a:extLst>
                <a:ext uri="{FF2B5EF4-FFF2-40B4-BE49-F238E27FC236}">
                  <a16:creationId xmlns:a16="http://schemas.microsoft.com/office/drawing/2014/main" id="{9CBD265E-45C0-4C2A-9641-08FBA3B3131A}"/>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Política de licencia BSD de 3 cláusulas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0" name="그룹 39">
            <a:extLst>
              <a:ext uri="{FF2B5EF4-FFF2-40B4-BE49-F238E27FC236}">
                <a16:creationId xmlns:a16="http://schemas.microsoft.com/office/drawing/2014/main" id="{BEA6AA0C-D670-4E19-A39F-B11D6A07F92B}"/>
              </a:ext>
            </a:extLst>
          </p:cNvPr>
          <p:cNvGrpSpPr/>
          <p:nvPr/>
        </p:nvGrpSpPr>
        <p:grpSpPr>
          <a:xfrm>
            <a:off x="1277541" y="3268938"/>
            <a:ext cx="6588919" cy="161583"/>
            <a:chOff x="1027113" y="2045625"/>
            <a:chExt cx="8785225" cy="215443"/>
          </a:xfrm>
        </p:grpSpPr>
        <p:sp>
          <p:nvSpPr>
            <p:cNvPr id="41" name="직사각형 40">
              <a:extLst>
                <a:ext uri="{FF2B5EF4-FFF2-40B4-BE49-F238E27FC236}">
                  <a16:creationId xmlns:a16="http://schemas.microsoft.com/office/drawing/2014/main" id="{82C10CD9-8B0A-4B78-A080-AC0E2AB29DD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2" name="직사각형 41">
              <a:extLst>
                <a:ext uri="{FF2B5EF4-FFF2-40B4-BE49-F238E27FC236}">
                  <a16:creationId xmlns:a16="http://schemas.microsoft.com/office/drawing/2014/main" id="{06A583AB-F717-4453-8CEE-0BB342E82C67}"/>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OCEAN adapta la política de DPI de las normas referidas por Open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4" name="직사각형 43">
            <a:extLst>
              <a:ext uri="{FF2B5EF4-FFF2-40B4-BE49-F238E27FC236}">
                <a16:creationId xmlns:a16="http://schemas.microsoft.com/office/drawing/2014/main" id="{03D5E522-1310-4C18-BDEC-F283E6800374}"/>
              </a:ext>
            </a:extLst>
          </p:cNvPr>
          <p:cNvSpPr/>
          <p:nvPr/>
        </p:nvSpPr>
        <p:spPr>
          <a:xfrm>
            <a:off x="1195939" y="3633789"/>
            <a:ext cx="659784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Miembros actuales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45" name="그룹 44">
            <a:extLst>
              <a:ext uri="{FF2B5EF4-FFF2-40B4-BE49-F238E27FC236}">
                <a16:creationId xmlns:a16="http://schemas.microsoft.com/office/drawing/2014/main" id="{2F5D0712-E795-4B9B-8924-370855C0B4D2}"/>
              </a:ext>
            </a:extLst>
          </p:cNvPr>
          <p:cNvGrpSpPr/>
          <p:nvPr/>
        </p:nvGrpSpPr>
        <p:grpSpPr>
          <a:xfrm>
            <a:off x="1277541" y="4033266"/>
            <a:ext cx="6588919" cy="161583"/>
            <a:chOff x="1027113" y="2045625"/>
            <a:chExt cx="8785225" cy="215443"/>
          </a:xfrm>
        </p:grpSpPr>
        <p:sp>
          <p:nvSpPr>
            <p:cNvPr id="49" name="직사각형 48">
              <a:extLst>
                <a:ext uri="{FF2B5EF4-FFF2-40B4-BE49-F238E27FC236}">
                  <a16:creationId xmlns:a16="http://schemas.microsoft.com/office/drawing/2014/main" id="{7DE103DD-FBBD-477C-B832-70D678302C4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50" name="직사각형 49">
              <a:extLst>
                <a:ext uri="{FF2B5EF4-FFF2-40B4-BE49-F238E27FC236}">
                  <a16:creationId xmlns:a16="http://schemas.microsoft.com/office/drawing/2014/main" id="{BC109784-EBD8-4F87-BE6C-8663A487AA2D}"/>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Más de 700 miembros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51" name="직사각형 50">
            <a:extLst>
              <a:ext uri="{FF2B5EF4-FFF2-40B4-BE49-F238E27FC236}">
                <a16:creationId xmlns:a16="http://schemas.microsoft.com/office/drawing/2014/main" id="{FDBCCCD9-3D61-4AED-A85D-EB4EB056EEDD}"/>
              </a:ext>
            </a:extLst>
          </p:cNvPr>
          <p:cNvSpPr/>
          <p:nvPr/>
        </p:nvSpPr>
        <p:spPr>
          <a:xfrm>
            <a:off x="1170537" y="335575"/>
            <a:ext cx="4368238" cy="17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890">
              <a:defRPr/>
            </a:pPr>
            <a:endParaRPr lang="en-US" altLang="ko-KR" sz="1151" dirty="0">
              <a:solidFill>
                <a:schemeClr val="bg1"/>
              </a:solidFill>
              <a:latin typeface="Arial" panose="020B0604020202020204" pitchFamily="34" charset="0"/>
              <a:ea typeface="SamsungSharpSans-Medium" pitchFamily="2" charset="0"/>
              <a:cs typeface="Arial" panose="020B0604020202020204" pitchFamily="34" charset="0"/>
            </a:endParaRPr>
          </a:p>
        </p:txBody>
      </p:sp>
      <p:sp>
        <p:nvSpPr>
          <p:cNvPr id="53" name="직사각형 5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Qué</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es OCEAN?</a:t>
            </a:r>
          </a:p>
        </p:txBody>
      </p:sp>
      <p:sp>
        <p:nvSpPr>
          <p:cNvPr id="4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5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8837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E8212334-173C-44FA-8EB1-886927C62B21}"/>
              </a:ext>
            </a:extLst>
          </p:cNvPr>
          <p:cNvPicPr>
            <a:picLocks noChangeAspect="1"/>
          </p:cNvPicPr>
          <p:nvPr/>
        </p:nvPicPr>
        <p:blipFill rotWithShape="1">
          <a:blip r:embed="rId3"/>
          <a:srcRect l="6102" r="6705"/>
          <a:stretch/>
        </p:blipFill>
        <p:spPr>
          <a:xfrm>
            <a:off x="1224277" y="1646603"/>
            <a:ext cx="3642374" cy="2902937"/>
          </a:xfrm>
          <a:prstGeom prst="rect">
            <a:avLst/>
          </a:prstGeom>
          <a:ln w="6350">
            <a:solidFill>
              <a:schemeClr val="bg1">
                <a:lumMod val="85000"/>
              </a:schemeClr>
            </a:solidFill>
          </a:ln>
        </p:spPr>
      </p:pic>
      <p:sp>
        <p:nvSpPr>
          <p:cNvPr id="3" name="모서리가 둥근 직사각형 2"/>
          <p:cNvSpPr/>
          <p:nvPr/>
        </p:nvSpPr>
        <p:spPr>
          <a:xfrm>
            <a:off x="1218610" y="4618608"/>
            <a:ext cx="1390257" cy="131486"/>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50"/>
              </a:spcAft>
            </a:pPr>
            <a:r>
              <a:rPr lang="en-US" altLang="ko-KR" sz="675" dirty="0">
                <a:solidFill>
                  <a:schemeClr val="bg1"/>
                </a:solidFill>
                <a:latin typeface="Arial" panose="020B0604020202020204" pitchFamily="34" charset="0"/>
                <a:ea typeface="SamsungOne 400" panose="020B0503030303020204" pitchFamily="34" charset="0"/>
              </a:rPr>
              <a:t>http://developers.iotocean.org/</a:t>
            </a:r>
          </a:p>
        </p:txBody>
      </p:sp>
      <p:sp>
        <p:nvSpPr>
          <p:cNvPr id="17" name="직사각형 1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Fuentes abiertas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2" name="그룹 11">
            <a:extLst>
              <a:ext uri="{FF2B5EF4-FFF2-40B4-BE49-F238E27FC236}">
                <a16:creationId xmlns:a16="http://schemas.microsoft.com/office/drawing/2014/main" id="{15010D32-6CEF-4BF1-A3A0-3190FBC2C896}"/>
              </a:ext>
            </a:extLst>
          </p:cNvPr>
          <p:cNvGrpSpPr/>
          <p:nvPr/>
        </p:nvGrpSpPr>
        <p:grpSpPr>
          <a:xfrm>
            <a:off x="1277541" y="1401438"/>
            <a:ext cx="6588919" cy="161583"/>
            <a:chOff x="1027113" y="2045625"/>
            <a:chExt cx="8785225" cy="215443"/>
          </a:xfrm>
        </p:grpSpPr>
        <p:sp>
          <p:nvSpPr>
            <p:cNvPr id="13" name="직사각형 12">
              <a:extLst>
                <a:ext uri="{FF2B5EF4-FFF2-40B4-BE49-F238E27FC236}">
                  <a16:creationId xmlns:a16="http://schemas.microsoft.com/office/drawing/2014/main" id="{4AD7C196-F735-48DF-94E6-571975D5AE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3DDA1013-0BEA-40C9-93AD-45DB8F22E4BE}"/>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Tener más plataformas → complicarse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pic>
        <p:nvPicPr>
          <p:cNvPr id="23" name="그림 22">
            <a:extLst>
              <a:ext uri="{FF2B5EF4-FFF2-40B4-BE49-F238E27FC236}">
                <a16:creationId xmlns:a16="http://schemas.microsoft.com/office/drawing/2014/main" id="{746B6F06-26C2-4F62-9299-D79E884C01DE}"/>
              </a:ext>
            </a:extLst>
          </p:cNvPr>
          <p:cNvPicPr>
            <a:picLocks noChangeAspect="1"/>
          </p:cNvPicPr>
          <p:nvPr/>
        </p:nvPicPr>
        <p:blipFill>
          <a:blip r:embed="rId4"/>
          <a:stretch>
            <a:fillRect/>
          </a:stretch>
        </p:blipFill>
        <p:spPr>
          <a:xfrm>
            <a:off x="4970297" y="1620030"/>
            <a:ext cx="2245953" cy="1698502"/>
          </a:xfrm>
          <a:prstGeom prst="rect">
            <a:avLst/>
          </a:prstGeom>
          <a:ln w="6350">
            <a:solidFill>
              <a:schemeClr val="bg1">
                <a:lumMod val="85000"/>
              </a:schemeClr>
            </a:solidFill>
          </a:ln>
        </p:spPr>
      </p:pic>
      <p:pic>
        <p:nvPicPr>
          <p:cNvPr id="24" name="그림 23">
            <a:extLst>
              <a:ext uri="{FF2B5EF4-FFF2-40B4-BE49-F238E27FC236}">
                <a16:creationId xmlns:a16="http://schemas.microsoft.com/office/drawing/2014/main" id="{76AE5DEE-A400-40BD-82BE-2452E09191EE}"/>
              </a:ext>
            </a:extLst>
          </p:cNvPr>
          <p:cNvPicPr>
            <a:picLocks noChangeAspect="1"/>
          </p:cNvPicPr>
          <p:nvPr/>
        </p:nvPicPr>
        <p:blipFill>
          <a:blip r:embed="rId5"/>
          <a:stretch>
            <a:fillRect/>
          </a:stretch>
        </p:blipFill>
        <p:spPr>
          <a:xfrm>
            <a:off x="5653078" y="2860505"/>
            <a:ext cx="2296601" cy="1735211"/>
          </a:xfrm>
          <a:prstGeom prst="rect">
            <a:avLst/>
          </a:prstGeom>
          <a:ln w="6350">
            <a:solidFill>
              <a:schemeClr val="bg1">
                <a:lumMod val="85000"/>
              </a:schemeClr>
            </a:solidFill>
          </a:ln>
        </p:spPr>
      </p:pic>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172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F4638AE0-0C31-48E0-B45D-5DF90AD27BD2}"/>
              </a:ext>
            </a:extLst>
          </p:cNvPr>
          <p:cNvGrpSpPr/>
          <p:nvPr/>
        </p:nvGrpSpPr>
        <p:grpSpPr>
          <a:xfrm>
            <a:off x="1277541" y="1434787"/>
            <a:ext cx="6588919" cy="161583"/>
            <a:chOff x="1027113" y="2045625"/>
            <a:chExt cx="8785225" cy="215443"/>
          </a:xfrm>
        </p:grpSpPr>
        <p:sp>
          <p:nvSpPr>
            <p:cNvPr id="18" name="직사각형 17">
              <a:extLst>
                <a:ext uri="{FF2B5EF4-FFF2-40B4-BE49-F238E27FC236}">
                  <a16:creationId xmlns:a16="http://schemas.microsoft.com/office/drawing/2014/main" id="{4329D8A2-656D-4467-B889-FEA9B4BE779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ECB238AC-1A7D-49CC-9CC7-33FDFE4AECE2}"/>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Plataforma IoT: 7 (servidor 1, puerta de enlace 1, dispositivo 5)</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0" name="그룹 19">
            <a:extLst>
              <a:ext uri="{FF2B5EF4-FFF2-40B4-BE49-F238E27FC236}">
                <a16:creationId xmlns:a16="http://schemas.microsoft.com/office/drawing/2014/main" id="{8AA07FCF-1F1C-4E38-B246-C0B341A90B7C}"/>
              </a:ext>
            </a:extLst>
          </p:cNvPr>
          <p:cNvGrpSpPr/>
          <p:nvPr/>
        </p:nvGrpSpPr>
        <p:grpSpPr>
          <a:xfrm>
            <a:off x="1277541" y="1676117"/>
            <a:ext cx="6588919" cy="161583"/>
            <a:chOff x="1027113" y="2045625"/>
            <a:chExt cx="8785225" cy="215443"/>
          </a:xfrm>
        </p:grpSpPr>
        <p:sp>
          <p:nvSpPr>
            <p:cNvPr id="21" name="직사각형 20">
              <a:extLst>
                <a:ext uri="{FF2B5EF4-FFF2-40B4-BE49-F238E27FC236}">
                  <a16:creationId xmlns:a16="http://schemas.microsoft.com/office/drawing/2014/main" id="{DEED08F7-0B4B-477B-AE45-75333A6A568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919F8353-05F9-4898-BE72-932473B7E4A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Interfuncionamiento : 2 (OCF, LWM2M)</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3" name="그룹 22">
            <a:extLst>
              <a:ext uri="{FF2B5EF4-FFF2-40B4-BE49-F238E27FC236}">
                <a16:creationId xmlns:a16="http://schemas.microsoft.com/office/drawing/2014/main" id="{D5162DA1-B7D9-4414-9CEC-8B8FBE09495A}"/>
              </a:ext>
            </a:extLst>
          </p:cNvPr>
          <p:cNvGrpSpPr/>
          <p:nvPr/>
        </p:nvGrpSpPr>
        <p:grpSpPr>
          <a:xfrm>
            <a:off x="1277541" y="1917447"/>
            <a:ext cx="6588919" cy="161583"/>
            <a:chOff x="1027113" y="2045625"/>
            <a:chExt cx="8785225" cy="215443"/>
          </a:xfrm>
        </p:grpSpPr>
        <p:sp>
          <p:nvSpPr>
            <p:cNvPr id="24" name="직사각형 23">
              <a:extLst>
                <a:ext uri="{FF2B5EF4-FFF2-40B4-BE49-F238E27FC236}">
                  <a16:creationId xmlns:a16="http://schemas.microsoft.com/office/drawing/2014/main" id="{431788D7-0B73-445A-928B-CAE2B8A651C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35CBB884-2CEF-470A-A5AE-C725A2FB378A}"/>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Herramientas de apoyo: 3 (Pruebas de conformidad, Pruebas funcionales, Guía de API)</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6" name="그룹 25">
            <a:extLst>
              <a:ext uri="{FF2B5EF4-FFF2-40B4-BE49-F238E27FC236}">
                <a16:creationId xmlns:a16="http://schemas.microsoft.com/office/drawing/2014/main" id="{9CA3D5FE-78AB-4E2D-9717-147401C1E740}"/>
              </a:ext>
            </a:extLst>
          </p:cNvPr>
          <p:cNvGrpSpPr/>
          <p:nvPr/>
        </p:nvGrpSpPr>
        <p:grpSpPr>
          <a:xfrm>
            <a:off x="1277541" y="2158776"/>
            <a:ext cx="6588919" cy="161583"/>
            <a:chOff x="1027113" y="2045625"/>
            <a:chExt cx="8785225" cy="215443"/>
          </a:xfrm>
        </p:grpSpPr>
        <p:sp>
          <p:nvSpPr>
            <p:cNvPr id="27" name="직사각형 26">
              <a:extLst>
                <a:ext uri="{FF2B5EF4-FFF2-40B4-BE49-F238E27FC236}">
                  <a16:creationId xmlns:a16="http://schemas.microsoft.com/office/drawing/2014/main" id="{9948A196-02E0-45BD-ADD7-506E7995914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8" name="직사각형 27">
              <a:extLst>
                <a:ext uri="{FF2B5EF4-FFF2-40B4-BE49-F238E27FC236}">
                  <a16:creationId xmlns:a16="http://schemas.microsoft.com/office/drawing/2014/main" id="{005247DA-7E01-43BA-B8FD-6961A16CF143}"/>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Aplicación : 1 (muestra de Android)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9" name="그룹 28">
            <a:extLst>
              <a:ext uri="{FF2B5EF4-FFF2-40B4-BE49-F238E27FC236}">
                <a16:creationId xmlns:a16="http://schemas.microsoft.com/office/drawing/2014/main" id="{BAE92532-6824-4FEC-9707-607C543E15E9}"/>
              </a:ext>
            </a:extLst>
          </p:cNvPr>
          <p:cNvGrpSpPr/>
          <p:nvPr/>
        </p:nvGrpSpPr>
        <p:grpSpPr>
          <a:xfrm>
            <a:off x="1386126" y="2411534"/>
            <a:ext cx="5857835" cy="2315480"/>
            <a:chOff x="685800" y="1753100"/>
            <a:chExt cx="9317846" cy="3710290"/>
          </a:xfrm>
        </p:grpSpPr>
        <p:pic>
          <p:nvPicPr>
            <p:cNvPr id="30" name="그림 29">
              <a:extLst>
                <a:ext uri="{FF2B5EF4-FFF2-40B4-BE49-F238E27FC236}">
                  <a16:creationId xmlns:a16="http://schemas.microsoft.com/office/drawing/2014/main" id="{679534F6-6B56-444A-AEE4-DC3AB2FDFB3B}"/>
                </a:ext>
              </a:extLst>
            </p:cNvPr>
            <p:cNvPicPr>
              <a:picLocks noChangeAspect="1"/>
            </p:cNvPicPr>
            <p:nvPr/>
          </p:nvPicPr>
          <p:blipFill>
            <a:blip r:embed="rId3"/>
            <a:stretch>
              <a:fillRect/>
            </a:stretch>
          </p:blipFill>
          <p:spPr>
            <a:xfrm>
              <a:off x="685801" y="1753100"/>
              <a:ext cx="4603484" cy="2699413"/>
            </a:xfrm>
            <a:prstGeom prst="rect">
              <a:avLst/>
            </a:prstGeom>
          </p:spPr>
        </p:pic>
        <p:pic>
          <p:nvPicPr>
            <p:cNvPr id="31" name="그림 30">
              <a:extLst>
                <a:ext uri="{FF2B5EF4-FFF2-40B4-BE49-F238E27FC236}">
                  <a16:creationId xmlns:a16="http://schemas.microsoft.com/office/drawing/2014/main" id="{E24997E1-02C6-48AE-9BDB-582729F9CD69}"/>
                </a:ext>
              </a:extLst>
            </p:cNvPr>
            <p:cNvPicPr>
              <a:picLocks noChangeAspect="1"/>
            </p:cNvPicPr>
            <p:nvPr/>
          </p:nvPicPr>
          <p:blipFill>
            <a:blip r:embed="rId4"/>
            <a:stretch>
              <a:fillRect/>
            </a:stretch>
          </p:blipFill>
          <p:spPr>
            <a:xfrm>
              <a:off x="685800" y="4575541"/>
              <a:ext cx="4603485" cy="887849"/>
            </a:xfrm>
            <a:prstGeom prst="rect">
              <a:avLst/>
            </a:prstGeom>
          </p:spPr>
        </p:pic>
        <p:pic>
          <p:nvPicPr>
            <p:cNvPr id="32" name="그림 31">
              <a:extLst>
                <a:ext uri="{FF2B5EF4-FFF2-40B4-BE49-F238E27FC236}">
                  <a16:creationId xmlns:a16="http://schemas.microsoft.com/office/drawing/2014/main" id="{5696360E-C1E1-4F1F-9B14-92CD2895B90A}"/>
                </a:ext>
              </a:extLst>
            </p:cNvPr>
            <p:cNvPicPr>
              <a:picLocks noChangeAspect="1"/>
            </p:cNvPicPr>
            <p:nvPr/>
          </p:nvPicPr>
          <p:blipFill>
            <a:blip r:embed="rId5"/>
            <a:stretch>
              <a:fillRect/>
            </a:stretch>
          </p:blipFill>
          <p:spPr>
            <a:xfrm>
              <a:off x="5415533" y="4575541"/>
              <a:ext cx="3438268" cy="879778"/>
            </a:xfrm>
            <a:prstGeom prst="rect">
              <a:avLst/>
            </a:prstGeom>
          </p:spPr>
        </p:pic>
        <p:pic>
          <p:nvPicPr>
            <p:cNvPr id="33" name="그림 32">
              <a:extLst>
                <a:ext uri="{FF2B5EF4-FFF2-40B4-BE49-F238E27FC236}">
                  <a16:creationId xmlns:a16="http://schemas.microsoft.com/office/drawing/2014/main" id="{5F41AB07-1CB4-437B-925B-7FEB180A0B56}"/>
                </a:ext>
              </a:extLst>
            </p:cNvPr>
            <p:cNvPicPr>
              <a:picLocks noChangeAspect="1"/>
            </p:cNvPicPr>
            <p:nvPr/>
          </p:nvPicPr>
          <p:blipFill>
            <a:blip r:embed="rId6"/>
            <a:stretch>
              <a:fillRect/>
            </a:stretch>
          </p:blipFill>
          <p:spPr>
            <a:xfrm>
              <a:off x="5415533" y="1753100"/>
              <a:ext cx="4588113" cy="1797820"/>
            </a:xfrm>
            <a:prstGeom prst="rect">
              <a:avLst/>
            </a:prstGeom>
          </p:spPr>
        </p:pic>
      </p:grpSp>
      <p:sp>
        <p:nvSpPr>
          <p:cNvPr id="37" name="직사각형 3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38"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Http://developers.iotocean.org/opensource</a:t>
            </a:r>
          </a:p>
        </p:txBody>
      </p:sp>
      <p:sp>
        <p:nvSpPr>
          <p:cNvPr id="3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3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4300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직사각형 6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IoT horizontal</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65" name="그룹 64"/>
          <p:cNvGrpSpPr/>
          <p:nvPr/>
        </p:nvGrpSpPr>
        <p:grpSpPr>
          <a:xfrm>
            <a:off x="1209444" y="1451260"/>
            <a:ext cx="6666073" cy="3131423"/>
            <a:chOff x="468004" y="1935014"/>
            <a:chExt cx="8888097" cy="4175230"/>
          </a:xfrm>
        </p:grpSpPr>
        <p:sp>
          <p:nvSpPr>
            <p:cNvPr id="70" name="직사각형 69"/>
            <p:cNvSpPr/>
            <p:nvPr/>
          </p:nvSpPr>
          <p:spPr>
            <a:xfrm>
              <a:off x="470019" y="2435552"/>
              <a:ext cx="8870534" cy="367469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73" name="AutoShape 15">
              <a:extLst>
                <a:ext uri="{FF2B5EF4-FFF2-40B4-BE49-F238E27FC236}">
                  <a16:creationId xmlns:a16="http://schemas.microsoft.com/office/drawing/2014/main" id="{70966CC4-60EF-49DC-A6A2-ED9390092AD6}"/>
                </a:ext>
              </a:extLst>
            </p:cNvPr>
            <p:cNvSpPr>
              <a:spLocks noChangeArrowheads="1"/>
            </p:cNvSpPr>
            <p:nvPr/>
          </p:nvSpPr>
          <p:spPr bwMode="auto">
            <a:xfrm>
              <a:off x="469267" y="1935014"/>
              <a:ext cx="4226630" cy="3482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a:solidFill>
                    <a:prstClr val="white"/>
                  </a:solidFill>
                  <a:latin typeface="Arial" panose="020B0604020202020204" pitchFamily="34" charset="0"/>
                  <a:ea typeface="SamsungOne 400" panose="020B0503030303020204" pitchFamily="34" charset="0"/>
                </a:rPr>
                <a:t>Modelo vertical</a:t>
              </a:r>
              <a:endParaRPr lang="en-US" altLang="ko-KR" sz="1200" dirty="0">
                <a:solidFill>
                  <a:prstClr val="white"/>
                </a:solidFill>
                <a:latin typeface="Arial" panose="020B0604020202020204" pitchFamily="34" charset="0"/>
                <a:ea typeface="SamsungOne 400" panose="020B0503030303020204" pitchFamily="34" charset="0"/>
              </a:endParaRPr>
            </a:p>
          </p:txBody>
        </p:sp>
        <p:sp>
          <p:nvSpPr>
            <p:cNvPr id="75" name="AutoShape 15">
              <a:extLst>
                <a:ext uri="{FF2B5EF4-FFF2-40B4-BE49-F238E27FC236}">
                  <a16:creationId xmlns:a16="http://schemas.microsoft.com/office/drawing/2014/main" id="{3FB452D3-659B-4EEA-AB79-F788E26695F2}"/>
                </a:ext>
              </a:extLst>
            </p:cNvPr>
            <p:cNvSpPr>
              <a:spLocks noChangeArrowheads="1"/>
            </p:cNvSpPr>
            <p:nvPr/>
          </p:nvSpPr>
          <p:spPr bwMode="auto">
            <a:xfrm>
              <a:off x="5129471" y="1935014"/>
              <a:ext cx="4226630" cy="34825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a:solidFill>
                    <a:prstClr val="white"/>
                  </a:solidFill>
                  <a:latin typeface="Arial" panose="020B0604020202020204" pitchFamily="34" charset="0"/>
                  <a:ea typeface="SamsungOne 400" panose="020B0503030303020204" pitchFamily="34" charset="0"/>
                </a:rPr>
                <a:t>Modelo horizontal</a:t>
              </a:r>
              <a:endParaRPr lang="en-US" altLang="ko-KR" sz="1200" dirty="0">
                <a:solidFill>
                  <a:prstClr val="white"/>
                </a:solidFill>
                <a:latin typeface="Arial" panose="020B0604020202020204" pitchFamily="34" charset="0"/>
                <a:ea typeface="SamsungOne 400" panose="020B0503030303020204" pitchFamily="34" charset="0"/>
              </a:endParaRPr>
            </a:p>
          </p:txBody>
        </p:sp>
        <p:sp>
          <p:nvSpPr>
            <p:cNvPr id="76" name="오른쪽 화살표 72">
              <a:extLst>
                <a:ext uri="{FF2B5EF4-FFF2-40B4-BE49-F238E27FC236}">
                  <a16:creationId xmlns:a16="http://schemas.microsoft.com/office/drawing/2014/main" id="{65813946-AC8F-4D2E-B4F2-0AC2EDD2548A}"/>
                </a:ext>
              </a:extLst>
            </p:cNvPr>
            <p:cNvSpPr/>
            <p:nvPr/>
          </p:nvSpPr>
          <p:spPr>
            <a:xfrm>
              <a:off x="4695898" y="1965954"/>
              <a:ext cx="412394" cy="286368"/>
            </a:xfrm>
            <a:prstGeom prst="rightArrow">
              <a:avLst>
                <a:gd name="adj1" fmla="val 67076"/>
                <a:gd name="adj2" fmla="val 50000"/>
              </a:avLst>
            </a:prstGeom>
            <a:gradFill>
              <a:gsLst>
                <a:gs pos="100000">
                  <a:srgbClr val="193EB0"/>
                </a:gs>
                <a:gs pos="1000">
                  <a:srgbClr val="193EB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Arial" panose="020B0604020202020204" pitchFamily="34" charset="0"/>
                <a:ea typeface="Arial Unicode MS" panose="020B0600000101010101" charset="-127"/>
              </a:endParaRPr>
            </a:p>
          </p:txBody>
        </p:sp>
        <p:grpSp>
          <p:nvGrpSpPr>
            <p:cNvPr id="77" name="그룹 76"/>
            <p:cNvGrpSpPr/>
            <p:nvPr/>
          </p:nvGrpSpPr>
          <p:grpSpPr>
            <a:xfrm>
              <a:off x="468004" y="2669293"/>
              <a:ext cx="8568923" cy="3360137"/>
              <a:chOff x="322726" y="2481285"/>
              <a:chExt cx="8568923" cy="3360137"/>
            </a:xfrm>
          </p:grpSpPr>
          <p:grpSp>
            <p:nvGrpSpPr>
              <p:cNvPr id="78" name="그룹 77"/>
              <p:cNvGrpSpPr/>
              <p:nvPr/>
            </p:nvGrpSpPr>
            <p:grpSpPr>
              <a:xfrm>
                <a:off x="5826194" y="3340872"/>
                <a:ext cx="2665828" cy="304506"/>
                <a:chOff x="5826194" y="3486151"/>
                <a:chExt cx="2665828" cy="304506"/>
              </a:xfrm>
            </p:grpSpPr>
            <p:grpSp>
              <p:nvGrpSpPr>
                <p:cNvPr id="139" name="그룹 138"/>
                <p:cNvGrpSpPr/>
                <p:nvPr/>
              </p:nvGrpSpPr>
              <p:grpSpPr>
                <a:xfrm>
                  <a:off x="5847617" y="3486151"/>
                  <a:ext cx="2628314" cy="304506"/>
                  <a:chOff x="5847617" y="3486151"/>
                  <a:chExt cx="2628314" cy="304506"/>
                </a:xfrm>
              </p:grpSpPr>
              <p:cxnSp>
                <p:nvCxnSpPr>
                  <p:cNvPr id="141" name="직선 화살표 연결선 140"/>
                  <p:cNvCxnSpPr/>
                  <p:nvPr/>
                </p:nvCxnSpPr>
                <p:spPr>
                  <a:xfrm flipV="1">
                    <a:off x="5847617" y="3486151"/>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8475931" y="3504908"/>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p:cNvCxnSpPr/>
                  <p:nvPr/>
                </p:nvCxnSpPr>
                <p:spPr>
                  <a:xfrm flipV="1">
                    <a:off x="7146535" y="3497874"/>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0" name="직선 연결선 139"/>
                <p:cNvCxnSpPr/>
                <p:nvPr/>
              </p:nvCxnSpPr>
              <p:spPr>
                <a:xfrm>
                  <a:off x="5826194" y="3770142"/>
                  <a:ext cx="2665828" cy="0"/>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grpSp>
          <p:grpSp>
            <p:nvGrpSpPr>
              <p:cNvPr id="79" name="그룹 78"/>
              <p:cNvGrpSpPr/>
              <p:nvPr/>
            </p:nvGrpSpPr>
            <p:grpSpPr>
              <a:xfrm>
                <a:off x="5830883" y="4348969"/>
                <a:ext cx="2665828" cy="304506"/>
                <a:chOff x="5830883" y="4348969"/>
                <a:chExt cx="2665828" cy="304506"/>
              </a:xfrm>
            </p:grpSpPr>
            <p:grpSp>
              <p:nvGrpSpPr>
                <p:cNvPr id="134" name="그룹 133"/>
                <p:cNvGrpSpPr/>
                <p:nvPr/>
              </p:nvGrpSpPr>
              <p:grpSpPr>
                <a:xfrm rot="10800000">
                  <a:off x="5852307" y="4348969"/>
                  <a:ext cx="2628314" cy="304506"/>
                  <a:chOff x="6000017" y="3638551"/>
                  <a:chExt cx="2628314" cy="304506"/>
                </a:xfrm>
              </p:grpSpPr>
              <p:cxnSp>
                <p:nvCxnSpPr>
                  <p:cNvPr id="136" name="직선 화살표 연결선 135"/>
                  <p:cNvCxnSpPr/>
                  <p:nvPr/>
                </p:nvCxnSpPr>
                <p:spPr>
                  <a:xfrm flipV="1">
                    <a:off x="6000017" y="3638551"/>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p:cNvCxnSpPr/>
                  <p:nvPr/>
                </p:nvCxnSpPr>
                <p:spPr>
                  <a:xfrm flipV="1">
                    <a:off x="8628331" y="3657308"/>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p:cNvCxnSpPr/>
                  <p:nvPr/>
                </p:nvCxnSpPr>
                <p:spPr>
                  <a:xfrm flipV="1">
                    <a:off x="7298935" y="3650274"/>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5" name="직선 연결선 134"/>
                <p:cNvCxnSpPr/>
                <p:nvPr/>
              </p:nvCxnSpPr>
              <p:spPr>
                <a:xfrm>
                  <a:off x="5830883" y="4365674"/>
                  <a:ext cx="2665828" cy="0"/>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grpSp>
          <p:sp>
            <p:nvSpPr>
              <p:cNvPr id="80" name="직사각형 79">
                <a:extLst>
                  <a:ext uri="{FF2B5EF4-FFF2-40B4-BE49-F238E27FC236}">
                    <a16:creationId xmlns:a16="http://schemas.microsoft.com/office/drawing/2014/main" id="{2CDC4ECF-903E-4C2D-A96F-363FB1729431}"/>
                  </a:ext>
                </a:extLst>
              </p:cNvPr>
              <p:cNvSpPr/>
              <p:nvPr/>
            </p:nvSpPr>
            <p:spPr>
              <a:xfrm>
                <a:off x="970081" y="2491673"/>
                <a:ext cx="903113" cy="19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rgbClr val="193EB0"/>
                    </a:solidFill>
                    <a:latin typeface="Arial" panose="020B0604020202020204" pitchFamily="34" charset="0"/>
                    <a:ea typeface="SamsungOne 400" panose="020B0503030303020204" pitchFamily="34" charset="0"/>
                  </a:rPr>
                  <a:t>Servicio A</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81" name="직사각형 80">
                <a:extLst>
                  <a:ext uri="{FF2B5EF4-FFF2-40B4-BE49-F238E27FC236}">
                    <a16:creationId xmlns:a16="http://schemas.microsoft.com/office/drawing/2014/main" id="{F73317D8-D8F7-4009-8798-57BB486FB165}"/>
                  </a:ext>
                </a:extLst>
              </p:cNvPr>
              <p:cNvSpPr/>
              <p:nvPr/>
            </p:nvSpPr>
            <p:spPr>
              <a:xfrm>
                <a:off x="3444167" y="2491674"/>
                <a:ext cx="903113" cy="19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rgbClr val="193EB0"/>
                    </a:solidFill>
                    <a:latin typeface="Arial" panose="020B0604020202020204" pitchFamily="34" charset="0"/>
                    <a:ea typeface="SamsungOne 400" panose="020B0503030303020204" pitchFamily="34" charset="0"/>
                  </a:rPr>
                  <a:t>Servicio C</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82" name="직사각형 81">
                <a:extLst>
                  <a:ext uri="{FF2B5EF4-FFF2-40B4-BE49-F238E27FC236}">
                    <a16:creationId xmlns:a16="http://schemas.microsoft.com/office/drawing/2014/main" id="{83ACFA10-B435-4BA7-BD12-DDE469D37574}"/>
                  </a:ext>
                </a:extLst>
              </p:cNvPr>
              <p:cNvSpPr/>
              <p:nvPr/>
            </p:nvSpPr>
            <p:spPr>
              <a:xfrm>
                <a:off x="2194244" y="2491674"/>
                <a:ext cx="903113" cy="194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rgbClr val="193EB0"/>
                    </a:solidFill>
                    <a:latin typeface="Arial" panose="020B0604020202020204" pitchFamily="34" charset="0"/>
                    <a:ea typeface="SamsungOne 400" panose="020B0503030303020204" pitchFamily="34" charset="0"/>
                  </a:rPr>
                  <a:t>Servicio B</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83" name="직사각형 82">
                <a:extLst>
                  <a:ext uri="{FF2B5EF4-FFF2-40B4-BE49-F238E27FC236}">
                    <a16:creationId xmlns:a16="http://schemas.microsoft.com/office/drawing/2014/main" id="{1562CD17-ECC7-4B09-A054-1577F742674B}"/>
                  </a:ext>
                </a:extLst>
              </p:cNvPr>
              <p:cNvSpPr/>
              <p:nvPr/>
            </p:nvSpPr>
            <p:spPr>
              <a:xfrm>
                <a:off x="5412629" y="2481285"/>
                <a:ext cx="903113" cy="19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rgbClr val="193EB0"/>
                    </a:solidFill>
                    <a:latin typeface="Arial" panose="020B0604020202020204" pitchFamily="34" charset="0"/>
                    <a:ea typeface="SamsungOne 400" panose="020B0503030303020204" pitchFamily="34" charset="0"/>
                  </a:rPr>
                  <a:t>Servicio A</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84" name="직사각형 83">
                <a:extLst>
                  <a:ext uri="{FF2B5EF4-FFF2-40B4-BE49-F238E27FC236}">
                    <a16:creationId xmlns:a16="http://schemas.microsoft.com/office/drawing/2014/main" id="{7E4639EC-A12B-4EEE-B023-EEB651ED9CE0}"/>
                  </a:ext>
                </a:extLst>
              </p:cNvPr>
              <p:cNvSpPr/>
              <p:nvPr/>
            </p:nvSpPr>
            <p:spPr>
              <a:xfrm>
                <a:off x="7988536" y="2497872"/>
                <a:ext cx="903113" cy="19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rgbClr val="193EB0"/>
                    </a:solidFill>
                    <a:latin typeface="Arial" panose="020B0604020202020204" pitchFamily="34" charset="0"/>
                    <a:ea typeface="SamsungOne 400" panose="020B0503030303020204" pitchFamily="34" charset="0"/>
                  </a:rPr>
                  <a:t>Servicio C</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85" name="직사각형 84">
                <a:extLst>
                  <a:ext uri="{FF2B5EF4-FFF2-40B4-BE49-F238E27FC236}">
                    <a16:creationId xmlns:a16="http://schemas.microsoft.com/office/drawing/2014/main" id="{B3E1018B-91D8-49E1-A118-32E8B9C698D5}"/>
                  </a:ext>
                </a:extLst>
              </p:cNvPr>
              <p:cNvSpPr/>
              <p:nvPr/>
            </p:nvSpPr>
            <p:spPr>
              <a:xfrm>
                <a:off x="6760412" y="2497872"/>
                <a:ext cx="903113" cy="19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rgbClr val="193EB0"/>
                    </a:solidFill>
                    <a:latin typeface="Arial" panose="020B0604020202020204" pitchFamily="34" charset="0"/>
                    <a:ea typeface="SamsungOne 400" panose="020B0503030303020204" pitchFamily="34" charset="0"/>
                  </a:rPr>
                  <a:t>Servicio B</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86" name="직사각형 85">
                <a:extLst>
                  <a:ext uri="{FF2B5EF4-FFF2-40B4-BE49-F238E27FC236}">
                    <a16:creationId xmlns:a16="http://schemas.microsoft.com/office/drawing/2014/main" id="{A7091F64-D757-41AF-A9BA-E24EBC990014}"/>
                  </a:ext>
                </a:extLst>
              </p:cNvPr>
              <p:cNvSpPr/>
              <p:nvPr/>
            </p:nvSpPr>
            <p:spPr>
              <a:xfrm>
                <a:off x="322726" y="3778774"/>
                <a:ext cx="905808" cy="390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800" dirty="0">
                    <a:solidFill>
                      <a:srgbClr val="193EB0"/>
                    </a:solidFill>
                    <a:latin typeface="Arial" panose="020B0604020202020204" pitchFamily="34" charset="0"/>
                    <a:ea typeface="SamsungOne 400" panose="020B0503030303020204" pitchFamily="34" charset="0"/>
                  </a:rPr>
                  <a:t>Plataforma de </a:t>
                </a:r>
                <a:r>
                  <a:rPr lang="en-US" altLang="ko-KR" sz="800" dirty="0" err="1">
                    <a:solidFill>
                      <a:srgbClr val="193EB0"/>
                    </a:solidFill>
                    <a:latin typeface="Arial" panose="020B0604020202020204" pitchFamily="34" charset="0"/>
                    <a:ea typeface="SamsungOne 400" panose="020B0503030303020204" pitchFamily="34" charset="0"/>
                  </a:rPr>
                  <a:t>servicios</a:t>
                </a:r>
                <a:endParaRPr lang="ko-KR" altLang="en-US" sz="800" dirty="0">
                  <a:solidFill>
                    <a:srgbClr val="193EB0"/>
                  </a:solidFill>
                  <a:latin typeface="Arial" panose="020B0604020202020204" pitchFamily="34" charset="0"/>
                  <a:ea typeface="Arial Unicode MS" panose="020B0600000101010101" charset="-127"/>
                </a:endParaRPr>
              </a:p>
            </p:txBody>
          </p:sp>
          <p:sp>
            <p:nvSpPr>
              <p:cNvPr id="87" name="직사각형 86">
                <a:extLst>
                  <a:ext uri="{FF2B5EF4-FFF2-40B4-BE49-F238E27FC236}">
                    <a16:creationId xmlns:a16="http://schemas.microsoft.com/office/drawing/2014/main" id="{BBBFCB79-CEC8-48CE-BAEE-192B2D98A4BB}"/>
                  </a:ext>
                </a:extLst>
              </p:cNvPr>
              <p:cNvSpPr/>
              <p:nvPr/>
            </p:nvSpPr>
            <p:spPr>
              <a:xfrm>
                <a:off x="2126450" y="3765993"/>
                <a:ext cx="348670" cy="38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Arial" panose="020B0604020202020204" pitchFamily="34" charset="0"/>
                  <a:ea typeface="Arial Unicode MS" panose="020B0600000101010101" charset="-127"/>
                </a:endParaRPr>
              </a:p>
            </p:txBody>
          </p:sp>
          <p:sp>
            <p:nvSpPr>
              <p:cNvPr id="88" name="직사각형 87">
                <a:extLst>
                  <a:ext uri="{FF2B5EF4-FFF2-40B4-BE49-F238E27FC236}">
                    <a16:creationId xmlns:a16="http://schemas.microsoft.com/office/drawing/2014/main" id="{44F3B175-C16C-4D7D-A198-1C78517C3B6C}"/>
                  </a:ext>
                </a:extLst>
              </p:cNvPr>
              <p:cNvSpPr/>
              <p:nvPr/>
            </p:nvSpPr>
            <p:spPr>
              <a:xfrm>
                <a:off x="1622235" y="3838202"/>
                <a:ext cx="852885" cy="191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800" dirty="0">
                    <a:solidFill>
                      <a:srgbClr val="193EB0"/>
                    </a:solidFill>
                    <a:latin typeface="Arial" panose="020B0604020202020204" pitchFamily="34" charset="0"/>
                    <a:ea typeface="SamsungOne 400" panose="020B0503030303020204" pitchFamily="34" charset="0"/>
                  </a:rPr>
                  <a:t>Plataforma de </a:t>
                </a:r>
                <a:r>
                  <a:rPr lang="en-US" altLang="ko-KR" sz="800" dirty="0" err="1">
                    <a:solidFill>
                      <a:srgbClr val="193EB0"/>
                    </a:solidFill>
                    <a:latin typeface="Arial" panose="020B0604020202020204" pitchFamily="34" charset="0"/>
                    <a:ea typeface="SamsungOne 400" panose="020B0503030303020204" pitchFamily="34" charset="0"/>
                  </a:rPr>
                  <a:t>servicios</a:t>
                </a:r>
                <a:endParaRPr lang="ko-KR" altLang="en-US" sz="800" dirty="0">
                  <a:solidFill>
                    <a:srgbClr val="193EB0"/>
                  </a:solidFill>
                  <a:latin typeface="Arial" panose="020B0604020202020204" pitchFamily="34" charset="0"/>
                  <a:ea typeface="Arial Unicode MS" panose="020B0600000101010101" charset="-127"/>
                </a:endParaRPr>
              </a:p>
            </p:txBody>
          </p:sp>
          <p:sp>
            <p:nvSpPr>
              <p:cNvPr id="89" name="직사각형 88">
                <a:extLst>
                  <a:ext uri="{FF2B5EF4-FFF2-40B4-BE49-F238E27FC236}">
                    <a16:creationId xmlns:a16="http://schemas.microsoft.com/office/drawing/2014/main" id="{4CDF6DE7-042B-44B4-A118-162C56591BD9}"/>
                  </a:ext>
                </a:extLst>
              </p:cNvPr>
              <p:cNvSpPr/>
              <p:nvPr/>
            </p:nvSpPr>
            <p:spPr>
              <a:xfrm>
                <a:off x="3377881" y="3765993"/>
                <a:ext cx="320446" cy="38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Arial" panose="020B0604020202020204" pitchFamily="34" charset="0"/>
                  <a:ea typeface="Arial Unicode MS" panose="020B0600000101010101" charset="-127"/>
                </a:endParaRPr>
              </a:p>
            </p:txBody>
          </p:sp>
          <p:sp>
            <p:nvSpPr>
              <p:cNvPr id="90" name="직사각형 89">
                <a:extLst>
                  <a:ext uri="{FF2B5EF4-FFF2-40B4-BE49-F238E27FC236}">
                    <a16:creationId xmlns:a16="http://schemas.microsoft.com/office/drawing/2014/main" id="{0BE72663-66C5-45F4-80C1-C2B7CB6C4912}"/>
                  </a:ext>
                </a:extLst>
              </p:cNvPr>
              <p:cNvSpPr/>
              <p:nvPr/>
            </p:nvSpPr>
            <p:spPr>
              <a:xfrm>
                <a:off x="2889647" y="3791565"/>
                <a:ext cx="858637" cy="258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800" dirty="0">
                    <a:solidFill>
                      <a:srgbClr val="193EB0"/>
                    </a:solidFill>
                    <a:latin typeface="Arial" panose="020B0604020202020204" pitchFamily="34" charset="0"/>
                    <a:ea typeface="SamsungOne 400" panose="020B0503030303020204" pitchFamily="34" charset="0"/>
                  </a:rPr>
                  <a:t>Plataforma de </a:t>
                </a:r>
                <a:r>
                  <a:rPr lang="en-US" altLang="ko-KR" sz="800" dirty="0" err="1">
                    <a:solidFill>
                      <a:srgbClr val="193EB0"/>
                    </a:solidFill>
                    <a:latin typeface="Arial" panose="020B0604020202020204" pitchFamily="34" charset="0"/>
                    <a:ea typeface="SamsungOne 400" panose="020B0503030303020204" pitchFamily="34" charset="0"/>
                  </a:rPr>
                  <a:t>servicios</a:t>
                </a:r>
                <a:endParaRPr lang="ko-KR" altLang="en-US" sz="800" dirty="0">
                  <a:solidFill>
                    <a:srgbClr val="193EB0"/>
                  </a:solidFill>
                  <a:latin typeface="Arial" panose="020B0604020202020204" pitchFamily="34" charset="0"/>
                  <a:ea typeface="Arial Unicode MS" panose="020B0600000101010101" charset="-127"/>
                </a:endParaRPr>
              </a:p>
            </p:txBody>
          </p:sp>
          <p:sp>
            <p:nvSpPr>
              <p:cNvPr id="91" name="직사각형 90">
                <a:extLst>
                  <a:ext uri="{FF2B5EF4-FFF2-40B4-BE49-F238E27FC236}">
                    <a16:creationId xmlns:a16="http://schemas.microsoft.com/office/drawing/2014/main" id="{C14FFF85-1270-4697-A370-1F6421F1792B}"/>
                  </a:ext>
                </a:extLst>
              </p:cNvPr>
              <p:cNvSpPr/>
              <p:nvPr/>
            </p:nvSpPr>
            <p:spPr>
              <a:xfrm>
                <a:off x="7037680" y="3863843"/>
                <a:ext cx="1585025" cy="298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975"/>
                  </a:lnSpc>
                </a:pPr>
                <a:r>
                  <a:rPr lang="en-US" altLang="ko-KR" sz="900">
                    <a:solidFill>
                      <a:schemeClr val="tx1"/>
                    </a:solidFill>
                    <a:latin typeface="Arial" panose="020B0604020202020204" pitchFamily="34" charset="0"/>
                    <a:ea typeface="SamsungOne 400" panose="020B0503030303020204" pitchFamily="34" charset="0"/>
                  </a:rPr>
                  <a:t>Plataforma de servicios integrados</a:t>
                </a:r>
                <a:endParaRPr lang="ko-KR" altLang="en-US" sz="900" dirty="0">
                  <a:solidFill>
                    <a:schemeClr val="tx1"/>
                  </a:solidFill>
                  <a:latin typeface="Arial" panose="020B0604020202020204" pitchFamily="34" charset="0"/>
                  <a:ea typeface="SamsungOne 400" panose="020B0503030303020204" pitchFamily="34" charset="0"/>
                </a:endParaRPr>
              </a:p>
            </p:txBody>
          </p:sp>
          <p:sp>
            <p:nvSpPr>
              <p:cNvPr id="92" name="직사각형 91">
                <a:extLst>
                  <a:ext uri="{FF2B5EF4-FFF2-40B4-BE49-F238E27FC236}">
                    <a16:creationId xmlns:a16="http://schemas.microsoft.com/office/drawing/2014/main" id="{A7091F64-D757-41AF-A9BA-E24EBC990014}"/>
                  </a:ext>
                </a:extLst>
              </p:cNvPr>
              <p:cNvSpPr/>
              <p:nvPr/>
            </p:nvSpPr>
            <p:spPr>
              <a:xfrm>
                <a:off x="1419414" y="3454200"/>
                <a:ext cx="989961" cy="191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a:solidFill>
                      <a:schemeClr val="tx1"/>
                    </a:solidFill>
                    <a:latin typeface="Arial" panose="020B0604020202020204" pitchFamily="34" charset="0"/>
                    <a:ea typeface="SamsungOne 400" panose="020B0503030303020204" pitchFamily="34" charset="0"/>
                  </a:rPr>
                  <a:t>APls cerrados</a:t>
                </a:r>
                <a:endParaRPr lang="ko-KR" altLang="en-US" sz="900" dirty="0">
                  <a:solidFill>
                    <a:schemeClr val="tx1"/>
                  </a:solidFill>
                  <a:latin typeface="Arial" panose="020B0604020202020204" pitchFamily="34" charset="0"/>
                  <a:ea typeface="SamsungOne 400" panose="020B0503030303020204" pitchFamily="34" charset="0"/>
                </a:endParaRPr>
              </a:p>
            </p:txBody>
          </p:sp>
          <p:sp>
            <p:nvSpPr>
              <p:cNvPr id="93" name="직사각형 92">
                <a:extLst>
                  <a:ext uri="{FF2B5EF4-FFF2-40B4-BE49-F238E27FC236}">
                    <a16:creationId xmlns:a16="http://schemas.microsoft.com/office/drawing/2014/main" id="{A7091F64-D757-41AF-A9BA-E24EBC990014}"/>
                  </a:ext>
                </a:extLst>
              </p:cNvPr>
              <p:cNvSpPr/>
              <p:nvPr/>
            </p:nvSpPr>
            <p:spPr>
              <a:xfrm>
                <a:off x="1439082" y="4464975"/>
                <a:ext cx="1217513" cy="250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altLang="ko-KR" sz="900">
                    <a:solidFill>
                      <a:schemeClr val="tx1"/>
                    </a:solidFill>
                    <a:latin typeface="Arial" panose="020B0604020202020204" pitchFamily="34" charset="0"/>
                    <a:ea typeface="SamsungOne 400" panose="020B0503030303020204" pitchFamily="34" charset="0"/>
                  </a:rPr>
                  <a:t>APls cerrados</a:t>
                </a:r>
                <a:endParaRPr lang="ko-KR" altLang="en-US" sz="900" dirty="0">
                  <a:solidFill>
                    <a:schemeClr val="tx1"/>
                  </a:solidFill>
                  <a:latin typeface="Arial" panose="020B0604020202020204" pitchFamily="34" charset="0"/>
                  <a:ea typeface="SamsungOne 400" panose="020B0503030303020204" pitchFamily="34" charset="0"/>
                </a:endParaRPr>
              </a:p>
            </p:txBody>
          </p:sp>
          <p:sp>
            <p:nvSpPr>
              <p:cNvPr id="94" name="직사각형 93">
                <a:extLst>
                  <a:ext uri="{FF2B5EF4-FFF2-40B4-BE49-F238E27FC236}">
                    <a16:creationId xmlns:a16="http://schemas.microsoft.com/office/drawing/2014/main" id="{A7091F64-D757-41AF-A9BA-E24EBC990014}"/>
                  </a:ext>
                </a:extLst>
              </p:cNvPr>
              <p:cNvSpPr/>
              <p:nvPr/>
            </p:nvSpPr>
            <p:spPr>
              <a:xfrm>
                <a:off x="7325765" y="3414902"/>
                <a:ext cx="1024853" cy="196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APIs </a:t>
                </a:r>
                <a:r>
                  <a:rPr lang="en-US" altLang="ko-KR" sz="900" dirty="0" err="1">
                    <a:solidFill>
                      <a:schemeClr val="tx1"/>
                    </a:solidFill>
                    <a:latin typeface="Arial" panose="020B0604020202020204" pitchFamily="34" charset="0"/>
                    <a:ea typeface="SamsungOne 400" panose="020B0503030303020204" pitchFamily="34" charset="0"/>
                  </a:rPr>
                  <a:t>Abiertos</a:t>
                </a:r>
                <a:endParaRPr lang="ko-KR" altLang="en-US" sz="900" dirty="0">
                  <a:solidFill>
                    <a:schemeClr val="tx1"/>
                  </a:solidFill>
                  <a:latin typeface="Arial" panose="020B0604020202020204" pitchFamily="34" charset="0"/>
                  <a:ea typeface="Arial Unicode MS" panose="020B0600000101010101" charset="-127"/>
                </a:endParaRPr>
              </a:p>
            </p:txBody>
          </p:sp>
          <p:sp>
            <p:nvSpPr>
              <p:cNvPr id="95" name="직사각형 94">
                <a:extLst>
                  <a:ext uri="{FF2B5EF4-FFF2-40B4-BE49-F238E27FC236}">
                    <a16:creationId xmlns:a16="http://schemas.microsoft.com/office/drawing/2014/main" id="{A7091F64-D757-41AF-A9BA-E24EBC990014}"/>
                  </a:ext>
                </a:extLst>
              </p:cNvPr>
              <p:cNvSpPr/>
              <p:nvPr/>
            </p:nvSpPr>
            <p:spPr>
              <a:xfrm>
                <a:off x="7356958" y="4449295"/>
                <a:ext cx="998523" cy="196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APIs </a:t>
                </a:r>
                <a:r>
                  <a:rPr lang="en-US" altLang="ko-KR" sz="900" dirty="0" err="1">
                    <a:solidFill>
                      <a:schemeClr val="tx1"/>
                    </a:solidFill>
                    <a:latin typeface="Arial" panose="020B0604020202020204" pitchFamily="34" charset="0"/>
                    <a:ea typeface="SamsungOne 400" panose="020B0503030303020204" pitchFamily="34" charset="0"/>
                  </a:rPr>
                  <a:t>Abiertos</a:t>
                </a:r>
                <a:endParaRPr lang="ko-KR" altLang="en-US" sz="900" dirty="0">
                  <a:solidFill>
                    <a:schemeClr val="tx1"/>
                  </a:solidFill>
                  <a:latin typeface="Arial" panose="020B0604020202020204" pitchFamily="34" charset="0"/>
                  <a:ea typeface="Arial Unicode MS" panose="020B0600000101010101" charset="-127"/>
                </a:endParaRPr>
              </a:p>
            </p:txBody>
          </p:sp>
          <p:pic>
            <p:nvPicPr>
              <p:cNvPr id="96" name="그림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66" y="2659289"/>
                <a:ext cx="3462242" cy="658314"/>
              </a:xfrm>
              <a:prstGeom prst="rect">
                <a:avLst/>
              </a:prstGeom>
            </p:spPr>
          </p:pic>
          <p:pic>
            <p:nvPicPr>
              <p:cNvPr id="97" name="그림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16" y="2659289"/>
                <a:ext cx="3462242" cy="658314"/>
              </a:xfrm>
              <a:prstGeom prst="rect">
                <a:avLst/>
              </a:prstGeom>
              <a:noFill/>
            </p:spPr>
          </p:pic>
          <p:grpSp>
            <p:nvGrpSpPr>
              <p:cNvPr id="98" name="그룹 97"/>
              <p:cNvGrpSpPr/>
              <p:nvPr/>
            </p:nvGrpSpPr>
            <p:grpSpPr>
              <a:xfrm>
                <a:off x="914826" y="4691045"/>
                <a:ext cx="3321690" cy="1150377"/>
                <a:chOff x="914826" y="4691045"/>
                <a:chExt cx="3321690" cy="1150377"/>
              </a:xfrm>
            </p:grpSpPr>
            <p:pic>
              <p:nvPicPr>
                <p:cNvPr id="122" name="그림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2116" y="4702768"/>
                  <a:ext cx="677476" cy="652384"/>
                </a:xfrm>
                <a:prstGeom prst="rect">
                  <a:avLst/>
                </a:prstGeom>
              </p:spPr>
            </p:pic>
            <p:pic>
              <p:nvPicPr>
                <p:cNvPr id="123" name="그림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181" y="4693390"/>
                  <a:ext cx="677476" cy="652384"/>
                </a:xfrm>
                <a:prstGeom prst="rect">
                  <a:avLst/>
                </a:prstGeom>
              </p:spPr>
            </p:pic>
            <p:pic>
              <p:nvPicPr>
                <p:cNvPr id="124" name="그림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403" y="4691045"/>
                  <a:ext cx="677476" cy="652384"/>
                </a:xfrm>
                <a:prstGeom prst="rect">
                  <a:avLst/>
                </a:prstGeom>
              </p:spPr>
            </p:pic>
            <p:sp>
              <p:nvSpPr>
                <p:cNvPr id="125" name="직사각형 124">
                  <a:extLst>
                    <a:ext uri="{FF2B5EF4-FFF2-40B4-BE49-F238E27FC236}">
                      <a16:creationId xmlns:a16="http://schemas.microsoft.com/office/drawing/2014/main" id="{50C6EC37-9354-4DD8-94D4-94B08652C86F}"/>
                    </a:ext>
                  </a:extLst>
                </p:cNvPr>
                <p:cNvSpPr/>
                <p:nvPr/>
              </p:nvSpPr>
              <p:spPr>
                <a:xfrm>
                  <a:off x="3377880" y="5583118"/>
                  <a:ext cx="858636" cy="25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900">
                      <a:solidFill>
                        <a:srgbClr val="193EB0"/>
                      </a:solidFill>
                      <a:latin typeface="Arial" panose="020B0604020202020204" pitchFamily="34" charset="0"/>
                      <a:ea typeface="SamsungOne 400" panose="020B0503030303020204" pitchFamily="34" charset="0"/>
                    </a:rPr>
                    <a:t>Dispositivo</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126" name="직사각형 125">
                  <a:extLst>
                    <a:ext uri="{FF2B5EF4-FFF2-40B4-BE49-F238E27FC236}">
                      <a16:creationId xmlns:a16="http://schemas.microsoft.com/office/drawing/2014/main" id="{CD5DEAF4-060B-4510-BA0A-6045C876CD71}"/>
                    </a:ext>
                  </a:extLst>
                </p:cNvPr>
                <p:cNvSpPr/>
                <p:nvPr/>
              </p:nvSpPr>
              <p:spPr>
                <a:xfrm>
                  <a:off x="2164742" y="5459220"/>
                  <a:ext cx="923714" cy="343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900" dirty="0" err="1">
                      <a:solidFill>
                        <a:srgbClr val="193EB0"/>
                      </a:solidFill>
                      <a:latin typeface="Arial" panose="020B0604020202020204" pitchFamily="34" charset="0"/>
                      <a:ea typeface="SamsungOne 400" panose="020B0503030303020204" pitchFamily="34" charset="0"/>
                    </a:rPr>
                    <a:t>Dispositivo</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127" name="직사각형 126">
                  <a:extLst>
                    <a:ext uri="{FF2B5EF4-FFF2-40B4-BE49-F238E27FC236}">
                      <a16:creationId xmlns:a16="http://schemas.microsoft.com/office/drawing/2014/main" id="{E8B40C42-0738-4EB4-BD64-D337D849D2B2}"/>
                    </a:ext>
                  </a:extLst>
                </p:cNvPr>
                <p:cNvSpPr/>
                <p:nvPr/>
              </p:nvSpPr>
              <p:spPr>
                <a:xfrm>
                  <a:off x="914826" y="5578490"/>
                  <a:ext cx="923714" cy="152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900">
                      <a:solidFill>
                        <a:srgbClr val="193EB0"/>
                      </a:solidFill>
                      <a:latin typeface="Arial" panose="020B0604020202020204" pitchFamily="34" charset="0"/>
                      <a:ea typeface="SamsungOne 400" panose="020B0503030303020204" pitchFamily="34" charset="0"/>
                    </a:rPr>
                    <a:t>Dispositivo</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128" name="직사각형 127">
                  <a:extLst>
                    <a:ext uri="{FF2B5EF4-FFF2-40B4-BE49-F238E27FC236}">
                      <a16:creationId xmlns:a16="http://schemas.microsoft.com/office/drawing/2014/main" id="{8887D86D-5ACC-4812-B436-5E3F1A8B6B2E}"/>
                    </a:ext>
                  </a:extLst>
                </p:cNvPr>
                <p:cNvSpPr/>
                <p:nvPr/>
              </p:nvSpPr>
              <p:spPr>
                <a:xfrm>
                  <a:off x="956002" y="5385701"/>
                  <a:ext cx="816278" cy="192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chemeClr val="bg2">
                          <a:lumMod val="25000"/>
                        </a:schemeClr>
                      </a:solidFill>
                      <a:latin typeface="Arial" panose="020B0604020202020204" pitchFamily="34" charset="0"/>
                      <a:ea typeface="SamsungOne 400" panose="020B0503030303020204" pitchFamily="34" charset="0"/>
                    </a:rPr>
                    <a:t>Instrumento</a:t>
                  </a:r>
                  <a:endParaRPr lang="ko-KR" altLang="en-US" sz="900" dirty="0">
                    <a:solidFill>
                      <a:schemeClr val="bg2">
                        <a:lumMod val="25000"/>
                      </a:schemeClr>
                    </a:solidFill>
                    <a:latin typeface="Arial" panose="020B0604020202020204" pitchFamily="34" charset="0"/>
                    <a:ea typeface="Arial Unicode MS" panose="020B0600000101010101" charset="-127"/>
                  </a:endParaRPr>
                </a:p>
              </p:txBody>
            </p:sp>
            <p:sp>
              <p:nvSpPr>
                <p:cNvPr id="129" name="직사각형 128">
                  <a:extLst>
                    <a:ext uri="{FF2B5EF4-FFF2-40B4-BE49-F238E27FC236}">
                      <a16:creationId xmlns:a16="http://schemas.microsoft.com/office/drawing/2014/main" id="{FF59BFD9-6597-49CE-B6AC-2C33DD5DF267}"/>
                    </a:ext>
                  </a:extLst>
                </p:cNvPr>
                <p:cNvSpPr/>
                <p:nvPr/>
              </p:nvSpPr>
              <p:spPr>
                <a:xfrm>
                  <a:off x="2229818" y="5391220"/>
                  <a:ext cx="720203" cy="149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chemeClr val="bg2">
                          <a:lumMod val="25000"/>
                        </a:schemeClr>
                      </a:solidFill>
                      <a:latin typeface="Arial" panose="020B0604020202020204" pitchFamily="34" charset="0"/>
                      <a:ea typeface="SamsungOne 400" panose="020B0503030303020204" pitchFamily="34" charset="0"/>
                    </a:rPr>
                    <a:t>Coche</a:t>
                  </a:r>
                  <a:endParaRPr lang="ko-KR" altLang="en-US" sz="900" dirty="0">
                    <a:solidFill>
                      <a:schemeClr val="bg2">
                        <a:lumMod val="25000"/>
                      </a:schemeClr>
                    </a:solidFill>
                    <a:latin typeface="Arial" panose="020B0604020202020204" pitchFamily="34" charset="0"/>
                    <a:ea typeface="Arial Unicode MS" panose="020B0600000101010101" charset="-127"/>
                  </a:endParaRPr>
                </a:p>
              </p:txBody>
            </p:sp>
            <p:sp>
              <p:nvSpPr>
                <p:cNvPr id="130" name="직사각형 129">
                  <a:extLst>
                    <a:ext uri="{FF2B5EF4-FFF2-40B4-BE49-F238E27FC236}">
                      <a16:creationId xmlns:a16="http://schemas.microsoft.com/office/drawing/2014/main" id="{A3AE5D7C-1431-4AF9-80FE-5A7028E7EC6D}"/>
                    </a:ext>
                  </a:extLst>
                </p:cNvPr>
                <p:cNvSpPr/>
                <p:nvPr/>
              </p:nvSpPr>
              <p:spPr>
                <a:xfrm>
                  <a:off x="3489247" y="5380621"/>
                  <a:ext cx="623215" cy="160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2">
                          <a:lumMod val="25000"/>
                        </a:schemeClr>
                      </a:solidFill>
                      <a:latin typeface="Arial" panose="020B0604020202020204" pitchFamily="34" charset="0"/>
                      <a:ea typeface="SamsungOne 400" panose="020B0503030303020204" pitchFamily="34" charset="0"/>
                    </a:rPr>
                    <a:t>etc.</a:t>
                  </a:r>
                  <a:endParaRPr lang="ko-KR" altLang="en-US" sz="900" dirty="0">
                    <a:solidFill>
                      <a:schemeClr val="bg2">
                        <a:lumMod val="25000"/>
                      </a:schemeClr>
                    </a:solidFill>
                    <a:latin typeface="Arial" panose="020B0604020202020204" pitchFamily="34" charset="0"/>
                    <a:ea typeface="Arial Unicode MS" panose="020B0600000101010101" charset="-127"/>
                  </a:endParaRPr>
                </a:p>
              </p:txBody>
            </p:sp>
            <p:pic>
              <p:nvPicPr>
                <p:cNvPr id="131" name="그림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7664" y="4811150"/>
                  <a:ext cx="426381" cy="340556"/>
                </a:xfrm>
                <a:prstGeom prst="rect">
                  <a:avLst/>
                </a:prstGeom>
              </p:spPr>
            </p:pic>
            <p:pic>
              <p:nvPicPr>
                <p:cNvPr id="132" name="그림 1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8468" y="4835854"/>
                  <a:ext cx="422902" cy="281025"/>
                </a:xfrm>
                <a:prstGeom prst="rect">
                  <a:avLst/>
                </a:prstGeom>
              </p:spPr>
            </p:pic>
            <p:pic>
              <p:nvPicPr>
                <p:cNvPr id="133" name="그림 1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2201" y="4829851"/>
                  <a:ext cx="483881" cy="250972"/>
                </a:xfrm>
                <a:prstGeom prst="rect">
                  <a:avLst/>
                </a:prstGeom>
              </p:spPr>
            </p:pic>
          </p:grpSp>
          <p:pic>
            <p:nvPicPr>
              <p:cNvPr id="99" name="그림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5487" y="3798813"/>
                <a:ext cx="258801" cy="373460"/>
              </a:xfrm>
              <a:prstGeom prst="rect">
                <a:avLst/>
              </a:prstGeom>
            </p:spPr>
          </p:pic>
          <p:pic>
            <p:nvPicPr>
              <p:cNvPr id="100" name="그림 9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1211" y="3808338"/>
                <a:ext cx="258801" cy="373460"/>
              </a:xfrm>
              <a:prstGeom prst="rect">
                <a:avLst/>
              </a:prstGeom>
            </p:spPr>
          </p:pic>
          <p:pic>
            <p:nvPicPr>
              <p:cNvPr id="101" name="그림 10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90411" y="3798813"/>
                <a:ext cx="258801" cy="373460"/>
              </a:xfrm>
              <a:prstGeom prst="rect">
                <a:avLst/>
              </a:prstGeom>
            </p:spPr>
          </p:pic>
          <p:cxnSp>
            <p:nvCxnSpPr>
              <p:cNvPr id="102" name="직선 화살표 연결선 101"/>
              <p:cNvCxnSpPr/>
              <p:nvPr/>
            </p:nvCxnSpPr>
            <p:spPr>
              <a:xfrm flipV="1">
                <a:off x="1367057" y="3340872"/>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p:cNvCxnSpPr/>
              <p:nvPr/>
            </p:nvCxnSpPr>
            <p:spPr>
              <a:xfrm flipV="1">
                <a:off x="1357679" y="4370070"/>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p:cNvCxnSpPr/>
              <p:nvPr/>
            </p:nvCxnSpPr>
            <p:spPr>
              <a:xfrm flipV="1">
                <a:off x="2588602" y="3345561"/>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flipV="1">
                <a:off x="2579224" y="4374759"/>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flipV="1">
                <a:off x="3810146" y="3343217"/>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V="1">
                <a:off x="3800768" y="4372415"/>
                <a:ext cx="0" cy="285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그룹 107"/>
              <p:cNvGrpSpPr/>
              <p:nvPr/>
            </p:nvGrpSpPr>
            <p:grpSpPr>
              <a:xfrm>
                <a:off x="5423971" y="4681666"/>
                <a:ext cx="3401685" cy="1159752"/>
                <a:chOff x="868383" y="4691045"/>
                <a:chExt cx="3401685" cy="1159752"/>
              </a:xfrm>
            </p:grpSpPr>
            <p:pic>
              <p:nvPicPr>
                <p:cNvPr id="110" name="그림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2116" y="4702768"/>
                  <a:ext cx="677476" cy="652384"/>
                </a:xfrm>
                <a:prstGeom prst="rect">
                  <a:avLst/>
                </a:prstGeom>
              </p:spPr>
            </p:pic>
            <p:pic>
              <p:nvPicPr>
                <p:cNvPr id="111" name="그림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181" y="4693390"/>
                  <a:ext cx="677476" cy="652384"/>
                </a:xfrm>
                <a:prstGeom prst="rect">
                  <a:avLst/>
                </a:prstGeom>
              </p:spPr>
            </p:pic>
            <p:pic>
              <p:nvPicPr>
                <p:cNvPr id="112" name="그림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403" y="4691045"/>
                  <a:ext cx="677476" cy="652384"/>
                </a:xfrm>
                <a:prstGeom prst="rect">
                  <a:avLst/>
                </a:prstGeom>
              </p:spPr>
            </p:pic>
            <p:sp>
              <p:nvSpPr>
                <p:cNvPr id="113" name="직사각형 112">
                  <a:extLst>
                    <a:ext uri="{FF2B5EF4-FFF2-40B4-BE49-F238E27FC236}">
                      <a16:creationId xmlns:a16="http://schemas.microsoft.com/office/drawing/2014/main" id="{50C6EC37-9354-4DD8-94D4-94B08652C86F}"/>
                    </a:ext>
                  </a:extLst>
                </p:cNvPr>
                <p:cNvSpPr/>
                <p:nvPr/>
              </p:nvSpPr>
              <p:spPr>
                <a:xfrm>
                  <a:off x="3271545" y="5583118"/>
                  <a:ext cx="998523" cy="227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900">
                      <a:solidFill>
                        <a:srgbClr val="193EB0"/>
                      </a:solidFill>
                      <a:latin typeface="Arial" panose="020B0604020202020204" pitchFamily="34" charset="0"/>
                      <a:ea typeface="SamsungOne 400" panose="020B0503030303020204" pitchFamily="34" charset="0"/>
                    </a:rPr>
                    <a:t>Dispositivo</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114" name="직사각형 113">
                  <a:extLst>
                    <a:ext uri="{FF2B5EF4-FFF2-40B4-BE49-F238E27FC236}">
                      <a16:creationId xmlns:a16="http://schemas.microsoft.com/office/drawing/2014/main" id="{CD5DEAF4-060B-4510-BA0A-6045C876CD71}"/>
                    </a:ext>
                  </a:extLst>
                </p:cNvPr>
                <p:cNvSpPr/>
                <p:nvPr/>
              </p:nvSpPr>
              <p:spPr>
                <a:xfrm>
                  <a:off x="1963435" y="5538733"/>
                  <a:ext cx="1174783" cy="272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900" dirty="0" err="1">
                      <a:solidFill>
                        <a:srgbClr val="193EB0"/>
                      </a:solidFill>
                      <a:latin typeface="Arial" panose="020B0604020202020204" pitchFamily="34" charset="0"/>
                      <a:ea typeface="SamsungOne 400" panose="020B0503030303020204" pitchFamily="34" charset="0"/>
                    </a:rPr>
                    <a:t>Dispositivo</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115" name="직사각형 114">
                  <a:extLst>
                    <a:ext uri="{FF2B5EF4-FFF2-40B4-BE49-F238E27FC236}">
                      <a16:creationId xmlns:a16="http://schemas.microsoft.com/office/drawing/2014/main" id="{E8B40C42-0738-4EB4-BD64-D337D849D2B2}"/>
                    </a:ext>
                  </a:extLst>
                </p:cNvPr>
                <p:cNvSpPr/>
                <p:nvPr/>
              </p:nvSpPr>
              <p:spPr>
                <a:xfrm>
                  <a:off x="868383" y="5578490"/>
                  <a:ext cx="923713" cy="272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altLang="ko-KR" sz="900">
                      <a:solidFill>
                        <a:srgbClr val="193EB0"/>
                      </a:solidFill>
                      <a:latin typeface="Arial" panose="020B0604020202020204" pitchFamily="34" charset="0"/>
                      <a:ea typeface="SamsungOne 400" panose="020B0503030303020204" pitchFamily="34" charset="0"/>
                    </a:rPr>
                    <a:t>Dispositivo</a:t>
                  </a:r>
                  <a:endParaRPr lang="ko-KR" altLang="en-US" sz="900" dirty="0">
                    <a:solidFill>
                      <a:srgbClr val="193EB0"/>
                    </a:solidFill>
                    <a:latin typeface="Arial" panose="020B0604020202020204" pitchFamily="34" charset="0"/>
                    <a:ea typeface="SamsungOne 400" panose="020B0503030303020204" pitchFamily="34" charset="0"/>
                  </a:endParaRPr>
                </a:p>
              </p:txBody>
            </p:sp>
            <p:sp>
              <p:nvSpPr>
                <p:cNvPr id="116" name="직사각형 115">
                  <a:extLst>
                    <a:ext uri="{FF2B5EF4-FFF2-40B4-BE49-F238E27FC236}">
                      <a16:creationId xmlns:a16="http://schemas.microsoft.com/office/drawing/2014/main" id="{8887D86D-5ACC-4812-B436-5E3F1A8B6B2E}"/>
                    </a:ext>
                  </a:extLst>
                </p:cNvPr>
                <p:cNvSpPr/>
                <p:nvPr/>
              </p:nvSpPr>
              <p:spPr>
                <a:xfrm>
                  <a:off x="956002" y="5385701"/>
                  <a:ext cx="816278" cy="202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chemeClr val="bg2">
                          <a:lumMod val="25000"/>
                        </a:schemeClr>
                      </a:solidFill>
                      <a:latin typeface="Arial" panose="020B0604020202020204" pitchFamily="34" charset="0"/>
                      <a:ea typeface="SamsungOne 400" panose="020B0503030303020204" pitchFamily="34" charset="0"/>
                    </a:rPr>
                    <a:t>Instrumento</a:t>
                  </a:r>
                  <a:endParaRPr lang="ko-KR" altLang="en-US" sz="900" dirty="0">
                    <a:solidFill>
                      <a:schemeClr val="bg2">
                        <a:lumMod val="25000"/>
                      </a:schemeClr>
                    </a:solidFill>
                    <a:latin typeface="Arial" panose="020B0604020202020204" pitchFamily="34" charset="0"/>
                    <a:ea typeface="Arial Unicode MS" panose="020B0600000101010101" charset="-127"/>
                  </a:endParaRPr>
                </a:p>
              </p:txBody>
            </p:sp>
            <p:sp>
              <p:nvSpPr>
                <p:cNvPr id="117" name="직사각형 116">
                  <a:extLst>
                    <a:ext uri="{FF2B5EF4-FFF2-40B4-BE49-F238E27FC236}">
                      <a16:creationId xmlns:a16="http://schemas.microsoft.com/office/drawing/2014/main" id="{FF59BFD9-6597-49CE-B6AC-2C33DD5DF267}"/>
                    </a:ext>
                  </a:extLst>
                </p:cNvPr>
                <p:cNvSpPr/>
                <p:nvPr/>
              </p:nvSpPr>
              <p:spPr>
                <a:xfrm>
                  <a:off x="2229818" y="5391220"/>
                  <a:ext cx="720203" cy="149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chemeClr val="bg2">
                          <a:lumMod val="25000"/>
                        </a:schemeClr>
                      </a:solidFill>
                      <a:latin typeface="Arial" panose="020B0604020202020204" pitchFamily="34" charset="0"/>
                      <a:ea typeface="SamsungOne 400" panose="020B0503030303020204" pitchFamily="34" charset="0"/>
                    </a:rPr>
                    <a:t>Coche</a:t>
                  </a:r>
                  <a:endParaRPr lang="ko-KR" altLang="en-US" sz="900" dirty="0">
                    <a:solidFill>
                      <a:schemeClr val="bg2">
                        <a:lumMod val="25000"/>
                      </a:schemeClr>
                    </a:solidFill>
                    <a:latin typeface="Arial" panose="020B0604020202020204" pitchFamily="34" charset="0"/>
                    <a:ea typeface="Arial Unicode MS" panose="020B0600000101010101" charset="-127"/>
                  </a:endParaRPr>
                </a:p>
              </p:txBody>
            </p:sp>
            <p:sp>
              <p:nvSpPr>
                <p:cNvPr id="118" name="직사각형 117">
                  <a:extLst>
                    <a:ext uri="{FF2B5EF4-FFF2-40B4-BE49-F238E27FC236}">
                      <a16:creationId xmlns:a16="http://schemas.microsoft.com/office/drawing/2014/main" id="{A3AE5D7C-1431-4AF9-80FE-5A7028E7EC6D}"/>
                    </a:ext>
                  </a:extLst>
                </p:cNvPr>
                <p:cNvSpPr/>
                <p:nvPr/>
              </p:nvSpPr>
              <p:spPr>
                <a:xfrm>
                  <a:off x="3489247" y="5380621"/>
                  <a:ext cx="623215" cy="160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2">
                          <a:lumMod val="25000"/>
                        </a:schemeClr>
                      </a:solidFill>
                      <a:latin typeface="Arial" panose="020B0604020202020204" pitchFamily="34" charset="0"/>
                      <a:ea typeface="SamsungOne 400" panose="020B0503030303020204" pitchFamily="34" charset="0"/>
                    </a:rPr>
                    <a:t>etc.</a:t>
                  </a:r>
                  <a:endParaRPr lang="ko-KR" altLang="en-US" sz="900" dirty="0">
                    <a:solidFill>
                      <a:schemeClr val="bg2">
                        <a:lumMod val="25000"/>
                      </a:schemeClr>
                    </a:solidFill>
                    <a:latin typeface="Arial" panose="020B0604020202020204" pitchFamily="34" charset="0"/>
                    <a:ea typeface="Arial Unicode MS" panose="020B0600000101010101" charset="-127"/>
                  </a:endParaRPr>
                </a:p>
              </p:txBody>
            </p:sp>
            <p:pic>
              <p:nvPicPr>
                <p:cNvPr id="119" name="그림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7664" y="4811150"/>
                  <a:ext cx="426381" cy="340556"/>
                </a:xfrm>
                <a:prstGeom prst="rect">
                  <a:avLst/>
                </a:prstGeom>
              </p:spPr>
            </p:pic>
            <p:pic>
              <p:nvPicPr>
                <p:cNvPr id="120" name="그림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8468" y="4835854"/>
                  <a:ext cx="422902" cy="281025"/>
                </a:xfrm>
                <a:prstGeom prst="rect">
                  <a:avLst/>
                </a:prstGeom>
              </p:spPr>
            </p:pic>
            <p:pic>
              <p:nvPicPr>
                <p:cNvPr id="121" name="그림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2201" y="4829851"/>
                  <a:ext cx="483881" cy="250972"/>
                </a:xfrm>
                <a:prstGeom prst="rect">
                  <a:avLst/>
                </a:prstGeom>
              </p:spPr>
            </p:pic>
          </p:grpSp>
          <p:pic>
            <p:nvPicPr>
              <p:cNvPr id="109" name="그림 1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89704" y="3697061"/>
                <a:ext cx="610030" cy="626698"/>
              </a:xfrm>
              <a:prstGeom prst="rect">
                <a:avLst/>
              </a:prstGeom>
            </p:spPr>
          </p:pic>
        </p:grpSp>
      </p:grpSp>
      <p:sp>
        <p:nvSpPr>
          <p:cNvPr id="14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4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45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Estructura de interconexión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80" name="그룹 79"/>
          <p:cNvGrpSpPr/>
          <p:nvPr/>
        </p:nvGrpSpPr>
        <p:grpSpPr>
          <a:xfrm>
            <a:off x="1298160" y="1460351"/>
            <a:ext cx="6646882" cy="3213847"/>
            <a:chOff x="586291" y="1947134"/>
            <a:chExt cx="8862510" cy="4285129"/>
          </a:xfrm>
        </p:grpSpPr>
        <p:sp>
          <p:nvSpPr>
            <p:cNvPr id="82" name="직사각형 81"/>
            <p:cNvSpPr/>
            <p:nvPr/>
          </p:nvSpPr>
          <p:spPr>
            <a:xfrm>
              <a:off x="589658" y="3371851"/>
              <a:ext cx="7068441" cy="2858034"/>
            </a:xfrm>
            <a:prstGeom prst="rect">
              <a:avLst/>
            </a:prstGeom>
            <a:solidFill>
              <a:srgbClr val="E9E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83" name="직사각형 82"/>
            <p:cNvSpPr/>
            <p:nvPr/>
          </p:nvSpPr>
          <p:spPr>
            <a:xfrm>
              <a:off x="602428" y="1947134"/>
              <a:ext cx="1420010" cy="4270786"/>
            </a:xfrm>
            <a:prstGeom prst="rect">
              <a:avLst/>
            </a:prstGeom>
            <a:noFill/>
            <a:ln w="50800">
              <a:solidFill>
                <a:srgbClr val="63CBE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84" name="직사각형 83"/>
            <p:cNvSpPr/>
            <p:nvPr/>
          </p:nvSpPr>
          <p:spPr>
            <a:xfrm>
              <a:off x="5812715" y="1961477"/>
              <a:ext cx="1459454" cy="4270786"/>
            </a:xfrm>
            <a:prstGeom prst="rect">
              <a:avLst/>
            </a:prstGeom>
            <a:noFill/>
            <a:ln w="50800">
              <a:solidFill>
                <a:srgbClr val="63CBE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85" name="그림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218" y="3520255"/>
              <a:ext cx="6927924" cy="2626815"/>
            </a:xfrm>
            <a:prstGeom prst="rect">
              <a:avLst/>
            </a:prstGeom>
          </p:spPr>
        </p:pic>
        <p:sp>
          <p:nvSpPr>
            <p:cNvPr id="86" name="직사각형 85"/>
            <p:cNvSpPr/>
            <p:nvPr/>
          </p:nvSpPr>
          <p:spPr>
            <a:xfrm>
              <a:off x="2734235" y="1948926"/>
              <a:ext cx="2838226" cy="4270786"/>
            </a:xfrm>
            <a:prstGeom prst="rect">
              <a:avLst/>
            </a:prstGeom>
            <a:noFill/>
            <a:ln w="50800">
              <a:solidFill>
                <a:srgbClr val="63CBE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grpSp>
          <p:nvGrpSpPr>
            <p:cNvPr id="87" name="그룹 86"/>
            <p:cNvGrpSpPr/>
            <p:nvPr/>
          </p:nvGrpSpPr>
          <p:grpSpPr>
            <a:xfrm>
              <a:off x="1350778" y="4148917"/>
              <a:ext cx="325525" cy="172336"/>
              <a:chOff x="1322442" y="3601349"/>
              <a:chExt cx="325525" cy="172336"/>
            </a:xfrm>
          </p:grpSpPr>
          <p:sp>
            <p:nvSpPr>
              <p:cNvPr id="189" name="직사각형 188">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90" name="직사각형 189">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sp>
          <p:nvSpPr>
            <p:cNvPr id="88" name="직사각형 87">
              <a:extLst>
                <a:ext uri="{FF2B5EF4-FFF2-40B4-BE49-F238E27FC236}">
                  <a16:creationId xmlns:a16="http://schemas.microsoft.com/office/drawing/2014/main" id="{A7091F64-D757-41AF-A9BA-E24EBC990014}"/>
                </a:ext>
              </a:extLst>
            </p:cNvPr>
            <p:cNvSpPr/>
            <p:nvPr/>
          </p:nvSpPr>
          <p:spPr>
            <a:xfrm>
              <a:off x="3992880" y="4156711"/>
              <a:ext cx="278130"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Mcc</a:t>
              </a:r>
              <a:endParaRPr lang="ko-KR" altLang="en-US" sz="600" dirty="0">
                <a:solidFill>
                  <a:schemeClr val="tx1"/>
                </a:solidFill>
                <a:latin typeface="Arial" panose="020B0604020202020204" pitchFamily="34" charset="0"/>
                <a:ea typeface="Arial Unicode MS" panose="020B0600000101010101" charset="-127"/>
              </a:endParaRPr>
            </a:p>
          </p:txBody>
        </p:sp>
        <p:sp>
          <p:nvSpPr>
            <p:cNvPr id="89" name="직사각형 88">
              <a:extLst>
                <a:ext uri="{FF2B5EF4-FFF2-40B4-BE49-F238E27FC236}">
                  <a16:creationId xmlns:a16="http://schemas.microsoft.com/office/drawing/2014/main" id="{A7091F64-D757-41AF-A9BA-E24EBC990014}"/>
                </a:ext>
              </a:extLst>
            </p:cNvPr>
            <p:cNvSpPr/>
            <p:nvPr/>
          </p:nvSpPr>
          <p:spPr>
            <a:xfrm>
              <a:off x="4686299" y="4665000"/>
              <a:ext cx="266633"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Mcc</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0" name="직사각형 89">
              <a:extLst>
                <a:ext uri="{FF2B5EF4-FFF2-40B4-BE49-F238E27FC236}">
                  <a16:creationId xmlns:a16="http://schemas.microsoft.com/office/drawing/2014/main" id="{A7091F64-D757-41AF-A9BA-E24EBC990014}"/>
                </a:ext>
              </a:extLst>
            </p:cNvPr>
            <p:cNvSpPr/>
            <p:nvPr/>
          </p:nvSpPr>
          <p:spPr>
            <a:xfrm>
              <a:off x="4485577" y="4339459"/>
              <a:ext cx="312420"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75" dirty="0">
                  <a:solidFill>
                    <a:srgbClr val="1A8CBE"/>
                  </a:solidFill>
                  <a:latin typeface="Arial" panose="020B0604020202020204" pitchFamily="34" charset="0"/>
                  <a:ea typeface="SamsungOne 400" panose="020B0503030303020204" pitchFamily="34" charset="0"/>
                </a:rPr>
                <a:t>MIN</a:t>
              </a:r>
              <a:endParaRPr lang="ko-KR" altLang="en-US" sz="675" dirty="0">
                <a:solidFill>
                  <a:srgbClr val="1A8CBE"/>
                </a:solidFill>
                <a:latin typeface="Arial" panose="020B0604020202020204" pitchFamily="34" charset="0"/>
                <a:ea typeface="Arial Unicode MS" panose="020B0600000101010101" charset="-127"/>
              </a:endParaRPr>
            </a:p>
          </p:txBody>
        </p:sp>
        <p:sp>
          <p:nvSpPr>
            <p:cNvPr id="91" name="직사각형 90">
              <a:extLst>
                <a:ext uri="{FF2B5EF4-FFF2-40B4-BE49-F238E27FC236}">
                  <a16:creationId xmlns:a16="http://schemas.microsoft.com/office/drawing/2014/main" id="{A7091F64-D757-41AF-A9BA-E24EBC990014}"/>
                </a:ext>
              </a:extLst>
            </p:cNvPr>
            <p:cNvSpPr/>
            <p:nvPr/>
          </p:nvSpPr>
          <p:spPr>
            <a:xfrm>
              <a:off x="5983605" y="4819650"/>
              <a:ext cx="182238" cy="102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25" dirty="0">
                  <a:solidFill>
                    <a:srgbClr val="1A8CBE"/>
                  </a:solidFill>
                  <a:latin typeface="Arial" panose="020B0604020202020204" pitchFamily="34" charset="0"/>
                  <a:ea typeface="SamsungOne 400" panose="020B0503030303020204" pitchFamily="34" charset="0"/>
                </a:rPr>
                <a:t>IN</a:t>
              </a:r>
              <a:endParaRPr lang="ko-KR" altLang="en-US" sz="825" dirty="0">
                <a:solidFill>
                  <a:srgbClr val="1A8CBE"/>
                </a:solidFill>
                <a:latin typeface="Arial" panose="020B0604020202020204" pitchFamily="34" charset="0"/>
                <a:ea typeface="Arial Unicode MS" panose="020B0600000101010101" charset="-127"/>
              </a:endParaRPr>
            </a:p>
          </p:txBody>
        </p:sp>
        <p:sp>
          <p:nvSpPr>
            <p:cNvPr id="92" name="직사각형 91">
              <a:extLst>
                <a:ext uri="{FF2B5EF4-FFF2-40B4-BE49-F238E27FC236}">
                  <a16:creationId xmlns:a16="http://schemas.microsoft.com/office/drawing/2014/main" id="{A7091F64-D757-41AF-A9BA-E24EBC990014}"/>
                </a:ext>
              </a:extLst>
            </p:cNvPr>
            <p:cNvSpPr/>
            <p:nvPr/>
          </p:nvSpPr>
          <p:spPr>
            <a:xfrm>
              <a:off x="6949373" y="4668810"/>
              <a:ext cx="262957"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Mcc</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3" name="직사각형 92">
              <a:extLst>
                <a:ext uri="{FF2B5EF4-FFF2-40B4-BE49-F238E27FC236}">
                  <a16:creationId xmlns:a16="http://schemas.microsoft.com/office/drawing/2014/main" id="{A7091F64-D757-41AF-A9BA-E24EBC990014}"/>
                </a:ext>
              </a:extLst>
            </p:cNvPr>
            <p:cNvSpPr/>
            <p:nvPr/>
          </p:nvSpPr>
          <p:spPr>
            <a:xfrm>
              <a:off x="6697644" y="5086820"/>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Mcn</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4" name="직사각형 93">
              <a:extLst>
                <a:ext uri="{FF2B5EF4-FFF2-40B4-BE49-F238E27FC236}">
                  <a16:creationId xmlns:a16="http://schemas.microsoft.com/office/drawing/2014/main" id="{A7091F64-D757-41AF-A9BA-E24EBC990014}"/>
                </a:ext>
              </a:extLst>
            </p:cNvPr>
            <p:cNvSpPr/>
            <p:nvPr/>
          </p:nvSpPr>
          <p:spPr>
            <a:xfrm>
              <a:off x="5150440" y="4522984"/>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Mcn</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5" name="직사각형 94">
              <a:extLst>
                <a:ext uri="{FF2B5EF4-FFF2-40B4-BE49-F238E27FC236}">
                  <a16:creationId xmlns:a16="http://schemas.microsoft.com/office/drawing/2014/main" id="{A7091F64-D757-41AF-A9BA-E24EBC990014}"/>
                </a:ext>
              </a:extLst>
            </p:cNvPr>
            <p:cNvSpPr/>
            <p:nvPr/>
          </p:nvSpPr>
          <p:spPr>
            <a:xfrm>
              <a:off x="5142820" y="4099492"/>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6" name="직사각형 95">
              <a:extLst>
                <a:ext uri="{FF2B5EF4-FFF2-40B4-BE49-F238E27FC236}">
                  <a16:creationId xmlns:a16="http://schemas.microsoft.com/office/drawing/2014/main" id="{A7091F64-D757-41AF-A9BA-E24EBC990014}"/>
                </a:ext>
              </a:extLst>
            </p:cNvPr>
            <p:cNvSpPr/>
            <p:nvPr/>
          </p:nvSpPr>
          <p:spPr>
            <a:xfrm>
              <a:off x="5468271" y="4135111"/>
              <a:ext cx="236220" cy="118866"/>
            </a:xfrm>
            <a:prstGeom prst="rect">
              <a:avLst/>
            </a:prstGeom>
            <a:solidFill>
              <a:srgbClr val="E9EDF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Mcc</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7" name="직사각형 96">
              <a:extLst>
                <a:ext uri="{FF2B5EF4-FFF2-40B4-BE49-F238E27FC236}">
                  <a16:creationId xmlns:a16="http://schemas.microsoft.com/office/drawing/2014/main" id="{A7091F64-D757-41AF-A9BA-E24EBC990014}"/>
                </a:ext>
              </a:extLst>
            </p:cNvPr>
            <p:cNvSpPr/>
            <p:nvPr/>
          </p:nvSpPr>
          <p:spPr>
            <a:xfrm>
              <a:off x="6740674" y="4574298"/>
              <a:ext cx="209871" cy="77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98" name="직사각형 97">
              <a:extLst>
                <a:ext uri="{FF2B5EF4-FFF2-40B4-BE49-F238E27FC236}">
                  <a16:creationId xmlns:a16="http://schemas.microsoft.com/office/drawing/2014/main" id="{A7091F64-D757-41AF-A9BA-E24EBC990014}"/>
                </a:ext>
              </a:extLst>
            </p:cNvPr>
            <p:cNvSpPr/>
            <p:nvPr/>
          </p:nvSpPr>
          <p:spPr>
            <a:xfrm>
              <a:off x="4894616" y="4231961"/>
              <a:ext cx="385722" cy="146856"/>
            </a:xfrm>
            <a:prstGeom prst="rect">
              <a:avLst/>
            </a:prstGeom>
            <a:solidFill>
              <a:srgbClr val="1DB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bg1"/>
                  </a:solidFill>
                  <a:latin typeface="Arial" panose="020B0604020202020204" pitchFamily="34" charset="0"/>
                  <a:ea typeface="SamsungOne 400" panose="020B0503030303020204" pitchFamily="34" charset="0"/>
                </a:rPr>
                <a:t>CSE</a:t>
              </a:r>
              <a:endParaRPr lang="ko-KR" altLang="en-US" sz="525" dirty="0">
                <a:solidFill>
                  <a:schemeClr val="bg1"/>
                </a:solidFill>
                <a:latin typeface="Arial" panose="020B0604020202020204" pitchFamily="34" charset="0"/>
                <a:ea typeface="SamsungOne 400" panose="020B0503030303020204" pitchFamily="34" charset="0"/>
              </a:endParaRPr>
            </a:p>
          </p:txBody>
        </p:sp>
        <p:sp>
          <p:nvSpPr>
            <p:cNvPr id="99" name="직사각형 98">
              <a:extLst>
                <a:ext uri="{FF2B5EF4-FFF2-40B4-BE49-F238E27FC236}">
                  <a16:creationId xmlns:a16="http://schemas.microsoft.com/office/drawing/2014/main" id="{A7091F64-D757-41AF-A9BA-E24EBC990014}"/>
                </a:ext>
              </a:extLst>
            </p:cNvPr>
            <p:cNvSpPr/>
            <p:nvPr/>
          </p:nvSpPr>
          <p:spPr>
            <a:xfrm>
              <a:off x="6449022" y="4732985"/>
              <a:ext cx="408977" cy="137855"/>
            </a:xfrm>
            <a:prstGeom prst="rect">
              <a:avLst/>
            </a:prstGeom>
            <a:solidFill>
              <a:srgbClr val="1DB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bg1"/>
                  </a:solidFill>
                  <a:latin typeface="Arial" panose="020B0604020202020204" pitchFamily="34" charset="0"/>
                  <a:ea typeface="SamsungOne 400" panose="020B0503030303020204" pitchFamily="34" charset="0"/>
                </a:rPr>
                <a:t>CSE</a:t>
              </a:r>
              <a:endParaRPr lang="ko-KR" altLang="en-US" sz="525" dirty="0">
                <a:solidFill>
                  <a:schemeClr val="bg1"/>
                </a:solidFill>
                <a:latin typeface="Arial" panose="020B0604020202020204" pitchFamily="34" charset="0"/>
                <a:ea typeface="SamsungOne 400" panose="020B0503030303020204" pitchFamily="34" charset="0"/>
              </a:endParaRPr>
            </a:p>
          </p:txBody>
        </p:sp>
        <p:sp>
          <p:nvSpPr>
            <p:cNvPr id="100" name="직사각형 99">
              <a:extLst>
                <a:ext uri="{FF2B5EF4-FFF2-40B4-BE49-F238E27FC236}">
                  <a16:creationId xmlns:a16="http://schemas.microsoft.com/office/drawing/2014/main" id="{A7091F64-D757-41AF-A9BA-E24EBC990014}"/>
                </a:ext>
              </a:extLst>
            </p:cNvPr>
            <p:cNvSpPr/>
            <p:nvPr/>
          </p:nvSpPr>
          <p:spPr>
            <a:xfrm>
              <a:off x="3328285" y="4736445"/>
              <a:ext cx="335753" cy="151087"/>
            </a:xfrm>
            <a:prstGeom prst="rect">
              <a:avLst/>
            </a:prstGeom>
            <a:solidFill>
              <a:srgbClr val="1DB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bg1"/>
                  </a:solidFill>
                  <a:latin typeface="Arial" panose="020B0604020202020204" pitchFamily="34" charset="0"/>
                  <a:ea typeface="SamsungOne 400" panose="020B0503030303020204" pitchFamily="34" charset="0"/>
                </a:rPr>
                <a:t>CSE</a:t>
              </a:r>
              <a:endParaRPr lang="ko-KR" altLang="en-US" sz="525" dirty="0">
                <a:solidFill>
                  <a:schemeClr val="bg1"/>
                </a:solidFill>
                <a:latin typeface="Arial" panose="020B0604020202020204" pitchFamily="34" charset="0"/>
                <a:ea typeface="SamsungOne 400" panose="020B0503030303020204" pitchFamily="34" charset="0"/>
              </a:endParaRPr>
            </a:p>
          </p:txBody>
        </p:sp>
        <p:sp>
          <p:nvSpPr>
            <p:cNvPr id="101" name="직사각형 100">
              <a:extLst>
                <a:ext uri="{FF2B5EF4-FFF2-40B4-BE49-F238E27FC236}">
                  <a16:creationId xmlns:a16="http://schemas.microsoft.com/office/drawing/2014/main" id="{A7091F64-D757-41AF-A9BA-E24EBC990014}"/>
                </a:ext>
              </a:extLst>
            </p:cNvPr>
            <p:cNvSpPr/>
            <p:nvPr/>
          </p:nvSpPr>
          <p:spPr>
            <a:xfrm>
              <a:off x="2941920" y="4869379"/>
              <a:ext cx="272164"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75" dirty="0">
                  <a:solidFill>
                    <a:srgbClr val="1A8CBE"/>
                  </a:solidFill>
                  <a:latin typeface="Arial" panose="020B0604020202020204" pitchFamily="34" charset="0"/>
                  <a:ea typeface="SamsungOne 400" panose="020B0503030303020204" pitchFamily="34" charset="0"/>
                </a:rPr>
                <a:t>MIN</a:t>
              </a:r>
              <a:endParaRPr lang="ko-KR" altLang="en-US" sz="675" dirty="0">
                <a:solidFill>
                  <a:srgbClr val="1A8CBE"/>
                </a:solidFill>
                <a:latin typeface="Arial" panose="020B0604020202020204" pitchFamily="34" charset="0"/>
                <a:ea typeface="Arial Unicode MS" panose="020B0600000101010101" charset="-127"/>
              </a:endParaRPr>
            </a:p>
          </p:txBody>
        </p:sp>
        <p:sp>
          <p:nvSpPr>
            <p:cNvPr id="102" name="직사각형 101">
              <a:extLst>
                <a:ext uri="{FF2B5EF4-FFF2-40B4-BE49-F238E27FC236}">
                  <a16:creationId xmlns:a16="http://schemas.microsoft.com/office/drawing/2014/main" id="{A7091F64-D757-41AF-A9BA-E24EBC990014}"/>
                </a:ext>
              </a:extLst>
            </p:cNvPr>
            <p:cNvSpPr/>
            <p:nvPr/>
          </p:nvSpPr>
          <p:spPr>
            <a:xfrm>
              <a:off x="874646" y="3560563"/>
              <a:ext cx="272164"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75" dirty="0">
                  <a:solidFill>
                    <a:srgbClr val="1A8CBE"/>
                  </a:solidFill>
                  <a:latin typeface="Arial" panose="020B0604020202020204" pitchFamily="34" charset="0"/>
                  <a:ea typeface="SamsungOne 400" panose="020B0503030303020204" pitchFamily="34" charset="0"/>
                </a:rPr>
                <a:t>ADN</a:t>
              </a:r>
              <a:endParaRPr lang="ko-KR" altLang="en-US" sz="675" dirty="0">
                <a:solidFill>
                  <a:srgbClr val="1A8CBE"/>
                </a:solidFill>
                <a:latin typeface="Arial" panose="020B0604020202020204" pitchFamily="34" charset="0"/>
                <a:ea typeface="Arial Unicode MS" panose="020B0600000101010101" charset="-127"/>
              </a:endParaRPr>
            </a:p>
          </p:txBody>
        </p:sp>
        <p:sp>
          <p:nvSpPr>
            <p:cNvPr id="103" name="직사각형 102">
              <a:extLst>
                <a:ext uri="{FF2B5EF4-FFF2-40B4-BE49-F238E27FC236}">
                  <a16:creationId xmlns:a16="http://schemas.microsoft.com/office/drawing/2014/main" id="{A7091F64-D757-41AF-A9BA-E24EBC990014}"/>
                </a:ext>
              </a:extLst>
            </p:cNvPr>
            <p:cNvSpPr/>
            <p:nvPr/>
          </p:nvSpPr>
          <p:spPr>
            <a:xfrm>
              <a:off x="874646" y="4042411"/>
              <a:ext cx="272164"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75" dirty="0">
                  <a:solidFill>
                    <a:srgbClr val="1A8CBE"/>
                  </a:solidFill>
                  <a:latin typeface="Arial" panose="020B0604020202020204" pitchFamily="34" charset="0"/>
                  <a:ea typeface="SamsungOne 400" panose="020B0503030303020204" pitchFamily="34" charset="0"/>
                </a:rPr>
                <a:t>ADN</a:t>
              </a:r>
              <a:endParaRPr lang="ko-KR" altLang="en-US" sz="675" dirty="0">
                <a:solidFill>
                  <a:srgbClr val="1A8CBE"/>
                </a:solidFill>
                <a:latin typeface="Arial" panose="020B0604020202020204" pitchFamily="34" charset="0"/>
                <a:ea typeface="Arial Unicode MS" panose="020B0600000101010101" charset="-127"/>
              </a:endParaRPr>
            </a:p>
          </p:txBody>
        </p:sp>
        <p:sp>
          <p:nvSpPr>
            <p:cNvPr id="104" name="직사각형 103">
              <a:extLst>
                <a:ext uri="{FF2B5EF4-FFF2-40B4-BE49-F238E27FC236}">
                  <a16:creationId xmlns:a16="http://schemas.microsoft.com/office/drawing/2014/main" id="{A7091F64-D757-41AF-A9BA-E24EBC990014}"/>
                </a:ext>
              </a:extLst>
            </p:cNvPr>
            <p:cNvSpPr/>
            <p:nvPr/>
          </p:nvSpPr>
          <p:spPr>
            <a:xfrm>
              <a:off x="878666" y="4546545"/>
              <a:ext cx="272164"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75" dirty="0">
                  <a:solidFill>
                    <a:srgbClr val="1A8CBE"/>
                  </a:solidFill>
                  <a:latin typeface="Arial" panose="020B0604020202020204" pitchFamily="34" charset="0"/>
                  <a:ea typeface="SamsungOne 400" panose="020B0503030303020204" pitchFamily="34" charset="0"/>
                </a:rPr>
                <a:t>ASN</a:t>
              </a:r>
              <a:endParaRPr lang="ko-KR" altLang="en-US" sz="675" dirty="0">
                <a:solidFill>
                  <a:srgbClr val="1A8CBE"/>
                </a:solidFill>
                <a:latin typeface="Arial" panose="020B0604020202020204" pitchFamily="34" charset="0"/>
                <a:ea typeface="Arial Unicode MS" panose="020B0600000101010101" charset="-127"/>
              </a:endParaRPr>
            </a:p>
          </p:txBody>
        </p:sp>
        <p:sp>
          <p:nvSpPr>
            <p:cNvPr id="105" name="직사각형 104">
              <a:extLst>
                <a:ext uri="{FF2B5EF4-FFF2-40B4-BE49-F238E27FC236}">
                  <a16:creationId xmlns:a16="http://schemas.microsoft.com/office/drawing/2014/main" id="{A7091F64-D757-41AF-A9BA-E24EBC990014}"/>
                </a:ext>
              </a:extLst>
            </p:cNvPr>
            <p:cNvSpPr/>
            <p:nvPr/>
          </p:nvSpPr>
          <p:spPr>
            <a:xfrm>
              <a:off x="880864" y="5350374"/>
              <a:ext cx="272164" cy="13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675" dirty="0">
                  <a:solidFill>
                    <a:srgbClr val="1A8CBE"/>
                  </a:solidFill>
                  <a:latin typeface="Arial" panose="020B0604020202020204" pitchFamily="34" charset="0"/>
                  <a:ea typeface="SamsungOne 400" panose="020B0503030303020204" pitchFamily="34" charset="0"/>
                </a:rPr>
                <a:t>ASN</a:t>
              </a:r>
              <a:endParaRPr lang="ko-KR" altLang="en-US" sz="675" dirty="0">
                <a:solidFill>
                  <a:srgbClr val="1A8CBE"/>
                </a:solidFill>
                <a:latin typeface="Arial" panose="020B0604020202020204" pitchFamily="34" charset="0"/>
                <a:ea typeface="Arial Unicode MS" panose="020B0600000101010101" charset="-127"/>
              </a:endParaRPr>
            </a:p>
          </p:txBody>
        </p:sp>
        <p:sp>
          <p:nvSpPr>
            <p:cNvPr id="106" name="직사각형 105">
              <a:extLst>
                <a:ext uri="{FF2B5EF4-FFF2-40B4-BE49-F238E27FC236}">
                  <a16:creationId xmlns:a16="http://schemas.microsoft.com/office/drawing/2014/main" id="{A7091F64-D757-41AF-A9BA-E24EBC990014}"/>
                </a:ext>
              </a:extLst>
            </p:cNvPr>
            <p:cNvSpPr/>
            <p:nvPr/>
          </p:nvSpPr>
          <p:spPr>
            <a:xfrm>
              <a:off x="1563613" y="4784239"/>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07" name="직사각형 106">
              <a:extLst>
                <a:ext uri="{FF2B5EF4-FFF2-40B4-BE49-F238E27FC236}">
                  <a16:creationId xmlns:a16="http://schemas.microsoft.com/office/drawing/2014/main" id="{A7091F64-D757-41AF-A9BA-E24EBC990014}"/>
                </a:ext>
              </a:extLst>
            </p:cNvPr>
            <p:cNvSpPr/>
            <p:nvPr/>
          </p:nvSpPr>
          <p:spPr>
            <a:xfrm>
              <a:off x="2371826" y="3565951"/>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08" name="직사각형 107">
              <a:extLst>
                <a:ext uri="{FF2B5EF4-FFF2-40B4-BE49-F238E27FC236}">
                  <a16:creationId xmlns:a16="http://schemas.microsoft.com/office/drawing/2014/main" id="{A7091F64-D757-41AF-A9BA-E24EBC990014}"/>
                </a:ext>
              </a:extLst>
            </p:cNvPr>
            <p:cNvSpPr/>
            <p:nvPr/>
          </p:nvSpPr>
          <p:spPr>
            <a:xfrm>
              <a:off x="1563612" y="5170820"/>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Mcn</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09" name="직사각형 108">
              <a:extLst>
                <a:ext uri="{FF2B5EF4-FFF2-40B4-BE49-F238E27FC236}">
                  <a16:creationId xmlns:a16="http://schemas.microsoft.com/office/drawing/2014/main" id="{A7091F64-D757-41AF-A9BA-E24EBC990014}"/>
                </a:ext>
              </a:extLst>
            </p:cNvPr>
            <p:cNvSpPr/>
            <p:nvPr/>
          </p:nvSpPr>
          <p:spPr>
            <a:xfrm>
              <a:off x="2371825" y="4060123"/>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10" name="직사각형 109">
              <a:extLst>
                <a:ext uri="{FF2B5EF4-FFF2-40B4-BE49-F238E27FC236}">
                  <a16:creationId xmlns:a16="http://schemas.microsoft.com/office/drawing/2014/main" id="{A7091F64-D757-41AF-A9BA-E24EBC990014}"/>
                </a:ext>
              </a:extLst>
            </p:cNvPr>
            <p:cNvSpPr/>
            <p:nvPr/>
          </p:nvSpPr>
          <p:spPr>
            <a:xfrm>
              <a:off x="2371824" y="4676221"/>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Mcc</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11" name="직사각형 110">
              <a:extLst>
                <a:ext uri="{FF2B5EF4-FFF2-40B4-BE49-F238E27FC236}">
                  <a16:creationId xmlns:a16="http://schemas.microsoft.com/office/drawing/2014/main" id="{A7091F64-D757-41AF-A9BA-E24EBC990014}"/>
                </a:ext>
              </a:extLst>
            </p:cNvPr>
            <p:cNvSpPr/>
            <p:nvPr/>
          </p:nvSpPr>
          <p:spPr>
            <a:xfrm>
              <a:off x="2371823" y="5484017"/>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Mcc</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12" name="직사각형 111">
              <a:extLst>
                <a:ext uri="{FF2B5EF4-FFF2-40B4-BE49-F238E27FC236}">
                  <a16:creationId xmlns:a16="http://schemas.microsoft.com/office/drawing/2014/main" id="{A7091F64-D757-41AF-A9BA-E24EBC990014}"/>
                </a:ext>
              </a:extLst>
            </p:cNvPr>
            <p:cNvSpPr/>
            <p:nvPr/>
          </p:nvSpPr>
          <p:spPr>
            <a:xfrm>
              <a:off x="3605548" y="5074350"/>
              <a:ext cx="240351" cy="9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Mcn</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13" name="직사각형 112">
              <a:extLst>
                <a:ext uri="{FF2B5EF4-FFF2-40B4-BE49-F238E27FC236}">
                  <a16:creationId xmlns:a16="http://schemas.microsoft.com/office/drawing/2014/main" id="{A7091F64-D757-41AF-A9BA-E24EBC990014}"/>
                </a:ext>
              </a:extLst>
            </p:cNvPr>
            <p:cNvSpPr/>
            <p:nvPr/>
          </p:nvSpPr>
          <p:spPr>
            <a:xfrm>
              <a:off x="1575560" y="5585460"/>
              <a:ext cx="198120" cy="7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14" name="직사각형 113">
              <a:extLst>
                <a:ext uri="{FF2B5EF4-FFF2-40B4-BE49-F238E27FC236}">
                  <a16:creationId xmlns:a16="http://schemas.microsoft.com/office/drawing/2014/main" id="{A7091F64-D757-41AF-A9BA-E24EBC990014}"/>
                </a:ext>
              </a:extLst>
            </p:cNvPr>
            <p:cNvSpPr/>
            <p:nvPr/>
          </p:nvSpPr>
          <p:spPr>
            <a:xfrm>
              <a:off x="1571232" y="5971180"/>
              <a:ext cx="210068" cy="9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Mcn</a:t>
              </a:r>
              <a:endParaRPr lang="ko-KR" altLang="en-US" sz="600" dirty="0">
                <a:solidFill>
                  <a:schemeClr val="tx1"/>
                </a:solidFill>
                <a:latin typeface="Arial" panose="020B0604020202020204" pitchFamily="34" charset="0"/>
                <a:ea typeface="SamsungOne 400" panose="020B0503030303020204" pitchFamily="34" charset="0"/>
              </a:endParaRPr>
            </a:p>
          </p:txBody>
        </p:sp>
        <p:sp>
          <p:nvSpPr>
            <p:cNvPr id="115" name="직사각형 114">
              <a:extLst>
                <a:ext uri="{FF2B5EF4-FFF2-40B4-BE49-F238E27FC236}">
                  <a16:creationId xmlns:a16="http://schemas.microsoft.com/office/drawing/2014/main" id="{A7091F64-D757-41AF-A9BA-E24EBC990014}"/>
                </a:ext>
              </a:extLst>
            </p:cNvPr>
            <p:cNvSpPr/>
            <p:nvPr/>
          </p:nvSpPr>
          <p:spPr>
            <a:xfrm>
              <a:off x="3613490" y="4590245"/>
              <a:ext cx="198120" cy="6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latin typeface="Arial" panose="020B0604020202020204" pitchFamily="34" charset="0"/>
                  <a:ea typeface="SamsungOne 400" panose="020B0503030303020204" pitchFamily="34" charset="0"/>
                </a:rPr>
                <a:t>Mca</a:t>
              </a:r>
              <a:endParaRPr lang="ko-KR" altLang="en-US" sz="600" dirty="0">
                <a:solidFill>
                  <a:schemeClr val="tx1"/>
                </a:solidFill>
                <a:latin typeface="Arial" panose="020B0604020202020204" pitchFamily="34" charset="0"/>
                <a:ea typeface="SamsungOne 400" panose="020B0503030303020204" pitchFamily="34" charset="0"/>
              </a:endParaRPr>
            </a:p>
          </p:txBody>
        </p:sp>
        <p:grpSp>
          <p:nvGrpSpPr>
            <p:cNvPr id="116" name="그룹 115"/>
            <p:cNvGrpSpPr/>
            <p:nvPr/>
          </p:nvGrpSpPr>
          <p:grpSpPr>
            <a:xfrm>
              <a:off x="7658101" y="3371851"/>
              <a:ext cx="1790700" cy="2858034"/>
              <a:chOff x="7600951" y="3371851"/>
              <a:chExt cx="1790700" cy="2858034"/>
            </a:xfrm>
          </p:grpSpPr>
          <p:sp>
            <p:nvSpPr>
              <p:cNvPr id="157" name="직사각형 156"/>
              <p:cNvSpPr/>
              <p:nvPr/>
            </p:nvSpPr>
            <p:spPr>
              <a:xfrm>
                <a:off x="7600951" y="3371851"/>
                <a:ext cx="1790700" cy="2858034"/>
              </a:xfrm>
              <a:prstGeom prst="rect">
                <a:avLst/>
              </a:prstGeom>
              <a:solidFill>
                <a:srgbClr val="1A5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158" name="직사각형 157">
                <a:extLst>
                  <a:ext uri="{FF2B5EF4-FFF2-40B4-BE49-F238E27FC236}">
                    <a16:creationId xmlns:a16="http://schemas.microsoft.com/office/drawing/2014/main" id="{A7091F64-D757-41AF-A9BA-E24EBC990014}"/>
                  </a:ext>
                </a:extLst>
              </p:cNvPr>
              <p:cNvSpPr/>
              <p:nvPr/>
            </p:nvSpPr>
            <p:spPr>
              <a:xfrm>
                <a:off x="7703866" y="3846946"/>
                <a:ext cx="1687785" cy="19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Arial" panose="020B0604020202020204" pitchFamily="34" charset="0"/>
                    <a:ea typeface="SamsungOne 400" panose="020B0503030303020204" pitchFamily="34" charset="0"/>
                  </a:rPr>
                  <a:t>Entidad de Servicios Comunes (CSE)</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159" name="직사각형 1">
                <a:extLst>
                  <a:ext uri="{FF2B5EF4-FFF2-40B4-BE49-F238E27FC236}">
                    <a16:creationId xmlns:a16="http://schemas.microsoft.com/office/drawing/2014/main" id="{A4DDF961-5369-4713-BA02-1ADFA7BFD29B}"/>
                  </a:ext>
                </a:extLst>
              </p:cNvPr>
              <p:cNvSpPr/>
              <p:nvPr/>
            </p:nvSpPr>
            <p:spPr>
              <a:xfrm>
                <a:off x="7703866" y="3541194"/>
                <a:ext cx="1537695" cy="286472"/>
              </a:xfrm>
              <a:prstGeom prst="rect">
                <a:avLst/>
              </a:prstGeom>
              <a:noFill/>
              <a:ln w="12700" cap="flat" cmpd="sng" algn="ctr">
                <a:noFill/>
                <a:prstDash val="solid"/>
                <a:miter lim="800000"/>
              </a:ln>
              <a:effectLst/>
            </p:spPr>
            <p:txBody>
              <a:bodyPr rtlCol="0" anchor="ctr"/>
              <a:lstStyle/>
              <a:p>
                <a:pPr algn="ctr" defTabSz="685800" latinLnBrk="0">
                  <a:defRPr/>
                </a:pPr>
                <a:r>
                  <a:rPr lang="en-US" altLang="ko-KR" sz="675" kern="0">
                    <a:solidFill>
                      <a:srgbClr val="FFFF66"/>
                    </a:solidFill>
                    <a:latin typeface="Arial" panose="020B0604020202020204" pitchFamily="34" charset="0"/>
                    <a:ea typeface="SamsungOne 400" panose="020B0503030303020204" pitchFamily="34" charset="0"/>
                  </a:rPr>
                  <a:t>Función de servicio común de IoT</a:t>
                </a:r>
                <a:endParaRPr lang="ko-KR" altLang="en-US" sz="675" kern="0" dirty="0">
                  <a:solidFill>
                    <a:srgbClr val="FFFF66"/>
                  </a:solidFill>
                  <a:latin typeface="Arial" panose="020B0604020202020204" pitchFamily="34" charset="0"/>
                  <a:ea typeface="Arial Unicode MS" panose="020B0600000101010101" charset="-127"/>
                </a:endParaRPr>
              </a:p>
            </p:txBody>
          </p:sp>
          <p:grpSp>
            <p:nvGrpSpPr>
              <p:cNvPr id="160" name="그룹 159"/>
              <p:cNvGrpSpPr/>
              <p:nvPr/>
            </p:nvGrpSpPr>
            <p:grpSpPr>
              <a:xfrm>
                <a:off x="7733760" y="4090583"/>
                <a:ext cx="1529169" cy="1981219"/>
                <a:chOff x="7733760" y="4090583"/>
                <a:chExt cx="1529169" cy="1981219"/>
              </a:xfrm>
            </p:grpSpPr>
            <p:grpSp>
              <p:nvGrpSpPr>
                <p:cNvPr id="161" name="그룹 160"/>
                <p:cNvGrpSpPr/>
                <p:nvPr/>
              </p:nvGrpSpPr>
              <p:grpSpPr>
                <a:xfrm>
                  <a:off x="7733760" y="4090583"/>
                  <a:ext cx="1529169" cy="430157"/>
                  <a:chOff x="7603436" y="3988033"/>
                  <a:chExt cx="1529169" cy="430157"/>
                </a:xfrm>
              </p:grpSpPr>
              <p:pic>
                <p:nvPicPr>
                  <p:cNvPr id="186" name="그림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3436" y="3988033"/>
                    <a:ext cx="446702" cy="430157"/>
                  </a:xfrm>
                  <a:prstGeom prst="rect">
                    <a:avLst/>
                  </a:prstGeom>
                </p:spPr>
              </p:pic>
              <p:pic>
                <p:nvPicPr>
                  <p:cNvPr id="187" name="그림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670" y="3988033"/>
                    <a:ext cx="446702" cy="430157"/>
                  </a:xfrm>
                  <a:prstGeom prst="rect">
                    <a:avLst/>
                  </a:prstGeom>
                </p:spPr>
              </p:pic>
              <p:pic>
                <p:nvPicPr>
                  <p:cNvPr id="188" name="그림 1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5903" y="3988033"/>
                    <a:ext cx="446702" cy="430157"/>
                  </a:xfrm>
                  <a:prstGeom prst="rect">
                    <a:avLst/>
                  </a:prstGeom>
                </p:spPr>
              </p:pic>
            </p:grpSp>
            <p:grpSp>
              <p:nvGrpSpPr>
                <p:cNvPr id="162" name="그룹 161"/>
                <p:cNvGrpSpPr/>
                <p:nvPr/>
              </p:nvGrpSpPr>
              <p:grpSpPr>
                <a:xfrm>
                  <a:off x="7733760" y="4607604"/>
                  <a:ext cx="1529169" cy="430157"/>
                  <a:chOff x="7603436" y="3988033"/>
                  <a:chExt cx="1529169" cy="430157"/>
                </a:xfrm>
              </p:grpSpPr>
              <p:pic>
                <p:nvPicPr>
                  <p:cNvPr id="183" name="그림 1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3436" y="3988033"/>
                    <a:ext cx="446702" cy="430157"/>
                  </a:xfrm>
                  <a:prstGeom prst="rect">
                    <a:avLst/>
                  </a:prstGeom>
                </p:spPr>
              </p:pic>
              <p:pic>
                <p:nvPicPr>
                  <p:cNvPr id="184" name="그림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670" y="3988033"/>
                    <a:ext cx="446702" cy="430157"/>
                  </a:xfrm>
                  <a:prstGeom prst="rect">
                    <a:avLst/>
                  </a:prstGeom>
                </p:spPr>
              </p:pic>
              <p:pic>
                <p:nvPicPr>
                  <p:cNvPr id="185" name="그림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5903" y="3988033"/>
                    <a:ext cx="446702" cy="430157"/>
                  </a:xfrm>
                  <a:prstGeom prst="rect">
                    <a:avLst/>
                  </a:prstGeom>
                </p:spPr>
              </p:pic>
            </p:grpSp>
            <p:grpSp>
              <p:nvGrpSpPr>
                <p:cNvPr id="163" name="그룹 162"/>
                <p:cNvGrpSpPr/>
                <p:nvPr/>
              </p:nvGrpSpPr>
              <p:grpSpPr>
                <a:xfrm>
                  <a:off x="7733760" y="5124625"/>
                  <a:ext cx="1529169" cy="430157"/>
                  <a:chOff x="7603436" y="3988033"/>
                  <a:chExt cx="1529169" cy="430157"/>
                </a:xfrm>
              </p:grpSpPr>
              <p:pic>
                <p:nvPicPr>
                  <p:cNvPr id="180" name="그림 1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3436" y="3988033"/>
                    <a:ext cx="446702" cy="430157"/>
                  </a:xfrm>
                  <a:prstGeom prst="rect">
                    <a:avLst/>
                  </a:prstGeom>
                </p:spPr>
              </p:pic>
              <p:pic>
                <p:nvPicPr>
                  <p:cNvPr id="181" name="그림 1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670" y="3988033"/>
                    <a:ext cx="446702" cy="430157"/>
                  </a:xfrm>
                  <a:prstGeom prst="rect">
                    <a:avLst/>
                  </a:prstGeom>
                </p:spPr>
              </p:pic>
              <p:pic>
                <p:nvPicPr>
                  <p:cNvPr id="182" name="그림 1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5903" y="3988033"/>
                    <a:ext cx="446702" cy="430157"/>
                  </a:xfrm>
                  <a:prstGeom prst="rect">
                    <a:avLst/>
                  </a:prstGeom>
                </p:spPr>
              </p:pic>
            </p:grpSp>
            <p:grpSp>
              <p:nvGrpSpPr>
                <p:cNvPr id="164" name="그룹 163"/>
                <p:cNvGrpSpPr/>
                <p:nvPr/>
              </p:nvGrpSpPr>
              <p:grpSpPr>
                <a:xfrm>
                  <a:off x="7733760" y="5641645"/>
                  <a:ext cx="1529169" cy="430157"/>
                  <a:chOff x="7603436" y="3988033"/>
                  <a:chExt cx="1529169" cy="430157"/>
                </a:xfrm>
              </p:grpSpPr>
              <p:pic>
                <p:nvPicPr>
                  <p:cNvPr id="177" name="그림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3436" y="3988033"/>
                    <a:ext cx="446702" cy="430157"/>
                  </a:xfrm>
                  <a:prstGeom prst="rect">
                    <a:avLst/>
                  </a:prstGeom>
                </p:spPr>
              </p:pic>
              <p:pic>
                <p:nvPicPr>
                  <p:cNvPr id="178" name="그림 1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670" y="3988033"/>
                    <a:ext cx="446702" cy="430157"/>
                  </a:xfrm>
                  <a:prstGeom prst="rect">
                    <a:avLst/>
                  </a:prstGeom>
                </p:spPr>
              </p:pic>
              <p:pic>
                <p:nvPicPr>
                  <p:cNvPr id="179" name="그림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5903" y="3988033"/>
                    <a:ext cx="446702" cy="430157"/>
                  </a:xfrm>
                  <a:prstGeom prst="rect">
                    <a:avLst/>
                  </a:prstGeom>
                </p:spPr>
              </p:pic>
            </p:grpSp>
            <p:sp>
              <p:nvSpPr>
                <p:cNvPr id="165" name="직사각형 164">
                  <a:extLst>
                    <a:ext uri="{FF2B5EF4-FFF2-40B4-BE49-F238E27FC236}">
                      <a16:creationId xmlns:a16="http://schemas.microsoft.com/office/drawing/2014/main" id="{A7091F64-D757-41AF-A9BA-E24EBC990014}"/>
                    </a:ext>
                  </a:extLst>
                </p:cNvPr>
                <p:cNvSpPr/>
                <p:nvPr/>
              </p:nvSpPr>
              <p:spPr>
                <a:xfrm>
                  <a:off x="7826689" y="4245727"/>
                  <a:ext cx="266153" cy="11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a:solidFill>
                        <a:schemeClr val="tx1"/>
                      </a:solidFill>
                      <a:latin typeface="Arial" panose="020B0604020202020204" pitchFamily="34" charset="0"/>
                      <a:ea typeface="SamsungOne 400" panose="020B0503030303020204" pitchFamily="34" charset="0"/>
                    </a:rPr>
                    <a:t>DMR</a:t>
                  </a:r>
                  <a:endParaRPr lang="ko-KR" altLang="en-US" sz="450" dirty="0">
                    <a:solidFill>
                      <a:schemeClr val="tx1"/>
                    </a:solidFill>
                    <a:latin typeface="Arial" panose="020B0604020202020204" pitchFamily="34" charset="0"/>
                    <a:ea typeface="SamsungOne 400" panose="020B0503030303020204" pitchFamily="34" charset="0"/>
                  </a:endParaRPr>
                </a:p>
              </p:txBody>
            </p:sp>
            <p:sp>
              <p:nvSpPr>
                <p:cNvPr id="166" name="직사각형 165">
                  <a:extLst>
                    <a:ext uri="{FF2B5EF4-FFF2-40B4-BE49-F238E27FC236}">
                      <a16:creationId xmlns:a16="http://schemas.microsoft.com/office/drawing/2014/main" id="{A7091F64-D757-41AF-A9BA-E24EBC990014}"/>
                    </a:ext>
                  </a:extLst>
                </p:cNvPr>
                <p:cNvSpPr/>
                <p:nvPr/>
              </p:nvSpPr>
              <p:spPr>
                <a:xfrm>
                  <a:off x="8352435" y="4245727"/>
                  <a:ext cx="266153" cy="11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a:solidFill>
                        <a:schemeClr val="tx1"/>
                      </a:solidFill>
                      <a:latin typeface="Arial" panose="020B0604020202020204" pitchFamily="34" charset="0"/>
                      <a:ea typeface="SamsungOne 400" panose="020B0503030303020204" pitchFamily="34" charset="0"/>
                    </a:rPr>
                    <a:t>CMDH</a:t>
                  </a:r>
                  <a:endParaRPr lang="ko-KR" altLang="en-US" sz="450" dirty="0">
                    <a:solidFill>
                      <a:schemeClr val="tx1"/>
                    </a:solidFill>
                    <a:latin typeface="Arial" panose="020B0604020202020204" pitchFamily="34" charset="0"/>
                    <a:ea typeface="SamsungOne 400" panose="020B0503030303020204" pitchFamily="34" charset="0"/>
                  </a:endParaRPr>
                </a:p>
              </p:txBody>
            </p:sp>
            <p:sp>
              <p:nvSpPr>
                <p:cNvPr id="167" name="직사각형 166">
                  <a:extLst>
                    <a:ext uri="{FF2B5EF4-FFF2-40B4-BE49-F238E27FC236}">
                      <a16:creationId xmlns:a16="http://schemas.microsoft.com/office/drawing/2014/main" id="{A7091F64-D757-41AF-A9BA-E24EBC990014}"/>
                    </a:ext>
                  </a:extLst>
                </p:cNvPr>
                <p:cNvSpPr/>
                <p:nvPr/>
              </p:nvSpPr>
              <p:spPr>
                <a:xfrm>
                  <a:off x="8852394" y="4245727"/>
                  <a:ext cx="351353" cy="11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a:solidFill>
                        <a:schemeClr val="tx1"/>
                      </a:solidFill>
                      <a:latin typeface="Arial" panose="020B0604020202020204" pitchFamily="34" charset="0"/>
                      <a:ea typeface="SamsungOne 400" panose="020B0503030303020204" pitchFamily="34" charset="0"/>
                    </a:rPr>
                    <a:t>Sub/</a:t>
                  </a:r>
                  <a:r>
                    <a:rPr lang="en-US" altLang="ko-KR" sz="450" dirty="0" err="1">
                      <a:solidFill>
                        <a:schemeClr val="tx1"/>
                      </a:solidFill>
                      <a:latin typeface="Arial" panose="020B0604020202020204" pitchFamily="34" charset="0"/>
                      <a:ea typeface="SamsungOne 400" panose="020B0503030303020204" pitchFamily="34" charset="0"/>
                    </a:rPr>
                    <a:t>Noti</a:t>
                  </a:r>
                  <a:endParaRPr lang="ko-KR" altLang="en-US" sz="450" dirty="0">
                    <a:solidFill>
                      <a:schemeClr val="tx1"/>
                    </a:solidFill>
                    <a:latin typeface="Arial" panose="020B0604020202020204" pitchFamily="34" charset="0"/>
                    <a:ea typeface="SamsungOne 400" panose="020B0503030303020204" pitchFamily="34" charset="0"/>
                  </a:endParaRPr>
                </a:p>
              </p:txBody>
            </p:sp>
            <p:sp>
              <p:nvSpPr>
                <p:cNvPr id="168" name="직사각형 167">
                  <a:extLst>
                    <a:ext uri="{FF2B5EF4-FFF2-40B4-BE49-F238E27FC236}">
                      <a16:creationId xmlns:a16="http://schemas.microsoft.com/office/drawing/2014/main" id="{A7091F64-D757-41AF-A9BA-E24EBC990014}"/>
                    </a:ext>
                  </a:extLst>
                </p:cNvPr>
                <p:cNvSpPr/>
                <p:nvPr/>
              </p:nvSpPr>
              <p:spPr>
                <a:xfrm>
                  <a:off x="7759505" y="4749149"/>
                  <a:ext cx="391160" cy="11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spc="-30">
                      <a:solidFill>
                        <a:schemeClr val="tx1"/>
                      </a:solidFill>
                      <a:latin typeface="Arial" panose="020B0604020202020204" pitchFamily="34" charset="0"/>
                      <a:ea typeface="SamsungOne 400" panose="020B0503030303020204" pitchFamily="34" charset="0"/>
                    </a:rPr>
                    <a:t>Registro</a:t>
                  </a:r>
                  <a:endParaRPr lang="ko-KR" altLang="en-US" sz="450" spc="-30" dirty="0">
                    <a:solidFill>
                      <a:schemeClr val="tx1"/>
                    </a:solidFill>
                    <a:latin typeface="Arial" panose="020B0604020202020204" pitchFamily="34" charset="0"/>
                    <a:ea typeface="SamsungOne 400" panose="020B0503030303020204" pitchFamily="34" charset="0"/>
                  </a:endParaRPr>
                </a:p>
              </p:txBody>
            </p:sp>
            <p:sp>
              <p:nvSpPr>
                <p:cNvPr id="169" name="직사각형 168">
                  <a:extLst>
                    <a:ext uri="{FF2B5EF4-FFF2-40B4-BE49-F238E27FC236}">
                      <a16:creationId xmlns:a16="http://schemas.microsoft.com/office/drawing/2014/main" id="{A7091F64-D757-41AF-A9BA-E24EBC990014}"/>
                    </a:ext>
                  </a:extLst>
                </p:cNvPr>
                <p:cNvSpPr/>
                <p:nvPr/>
              </p:nvSpPr>
              <p:spPr>
                <a:xfrm>
                  <a:off x="7759505" y="5274929"/>
                  <a:ext cx="391160" cy="11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err="1">
                      <a:solidFill>
                        <a:schemeClr val="tx1"/>
                      </a:solidFill>
                      <a:latin typeface="Arial" panose="020B0604020202020204" pitchFamily="34" charset="0"/>
                      <a:ea typeface="SamsungOne 400" panose="020B0503030303020204" pitchFamily="34" charset="0"/>
                    </a:rPr>
                    <a:t>Descubri-miento</a:t>
                  </a:r>
                  <a:endParaRPr lang="ko-KR" altLang="en-US" sz="450" dirty="0">
                    <a:solidFill>
                      <a:schemeClr val="tx1"/>
                    </a:solidFill>
                    <a:latin typeface="Arial" panose="020B0604020202020204" pitchFamily="34" charset="0"/>
                    <a:ea typeface="SamsungOne 400" panose="020B0503030303020204" pitchFamily="34" charset="0"/>
                  </a:endParaRPr>
                </a:p>
              </p:txBody>
            </p:sp>
            <p:sp>
              <p:nvSpPr>
                <p:cNvPr id="170" name="직사각형 169">
                  <a:extLst>
                    <a:ext uri="{FF2B5EF4-FFF2-40B4-BE49-F238E27FC236}">
                      <a16:creationId xmlns:a16="http://schemas.microsoft.com/office/drawing/2014/main" id="{A7091F64-D757-41AF-A9BA-E24EBC990014}"/>
                    </a:ext>
                  </a:extLst>
                </p:cNvPr>
                <p:cNvSpPr/>
                <p:nvPr/>
              </p:nvSpPr>
              <p:spPr>
                <a:xfrm>
                  <a:off x="8336371" y="4703914"/>
                  <a:ext cx="296220" cy="217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a:solidFill>
                        <a:schemeClr val="tx1"/>
                      </a:solidFill>
                      <a:latin typeface="Arial" panose="020B0604020202020204" pitchFamily="34" charset="0"/>
                      <a:ea typeface="SamsungOne 400" panose="020B0503030303020204" pitchFamily="34" charset="0"/>
                    </a:rPr>
                    <a:t>Admin de </a:t>
                  </a:r>
                  <a:r>
                    <a:rPr lang="en-US" altLang="ko-KR" sz="450" dirty="0" err="1">
                      <a:solidFill>
                        <a:schemeClr val="tx1"/>
                      </a:solidFill>
                      <a:latin typeface="Arial" panose="020B0604020202020204" pitchFamily="34" charset="0"/>
                      <a:ea typeface="SamsungOne 400" panose="020B0503030303020204" pitchFamily="34" charset="0"/>
                    </a:rPr>
                    <a:t>Grupos</a:t>
                  </a:r>
                  <a:r>
                    <a:rPr lang="en-US" altLang="ko-KR" sz="450" dirty="0">
                      <a:solidFill>
                        <a:schemeClr val="tx1"/>
                      </a:solidFill>
                      <a:latin typeface="Arial" panose="020B0604020202020204" pitchFamily="34" charset="0"/>
                      <a:ea typeface="SamsungOne 400" panose="020B0503030303020204" pitchFamily="34" charset="0"/>
                    </a:rPr>
                    <a:t>.</a:t>
                  </a:r>
                  <a:endParaRPr lang="ko-KR" altLang="en-US" sz="450" dirty="0">
                    <a:solidFill>
                      <a:schemeClr val="tx1"/>
                    </a:solidFill>
                    <a:latin typeface="Arial" panose="020B0604020202020204" pitchFamily="34" charset="0"/>
                    <a:ea typeface="SamsungOne 400" panose="020B0503030303020204" pitchFamily="34" charset="0"/>
                  </a:endParaRPr>
                </a:p>
              </p:txBody>
            </p:sp>
            <p:sp>
              <p:nvSpPr>
                <p:cNvPr id="171" name="직사각형 170">
                  <a:extLst>
                    <a:ext uri="{FF2B5EF4-FFF2-40B4-BE49-F238E27FC236}">
                      <a16:creationId xmlns:a16="http://schemas.microsoft.com/office/drawing/2014/main" id="{A7091F64-D757-41AF-A9BA-E24EBC990014}"/>
                    </a:ext>
                  </a:extLst>
                </p:cNvPr>
                <p:cNvSpPr/>
                <p:nvPr/>
              </p:nvSpPr>
              <p:spPr>
                <a:xfrm>
                  <a:off x="8856970" y="4757205"/>
                  <a:ext cx="367713" cy="164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a:solidFill>
                        <a:schemeClr val="tx1"/>
                      </a:solidFill>
                      <a:latin typeface="Arial" panose="020B0604020202020204" pitchFamily="34" charset="0"/>
                      <a:ea typeface="SamsungOne 400" panose="020B0503030303020204" pitchFamily="34" charset="0"/>
                    </a:rPr>
                    <a:t>Seguridad</a:t>
                  </a:r>
                  <a:endParaRPr lang="ko-KR" altLang="en-US" sz="450" dirty="0">
                    <a:solidFill>
                      <a:schemeClr val="tx1"/>
                    </a:solidFill>
                    <a:latin typeface="Arial" panose="020B0604020202020204" pitchFamily="34" charset="0"/>
                    <a:ea typeface="SamsungOne 400" panose="020B0503030303020204" pitchFamily="34" charset="0"/>
                  </a:endParaRPr>
                </a:p>
              </p:txBody>
            </p:sp>
            <p:sp>
              <p:nvSpPr>
                <p:cNvPr id="172" name="직사각형 171">
                  <a:extLst>
                    <a:ext uri="{FF2B5EF4-FFF2-40B4-BE49-F238E27FC236}">
                      <a16:creationId xmlns:a16="http://schemas.microsoft.com/office/drawing/2014/main" id="{A7091F64-D757-41AF-A9BA-E24EBC990014}"/>
                    </a:ext>
                  </a:extLst>
                </p:cNvPr>
                <p:cNvSpPr/>
                <p:nvPr/>
              </p:nvSpPr>
              <p:spPr>
                <a:xfrm>
                  <a:off x="8287867" y="5195209"/>
                  <a:ext cx="393227" cy="27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err="1">
                      <a:solidFill>
                        <a:schemeClr val="tx1"/>
                      </a:solidFill>
                      <a:latin typeface="Arial" panose="020B0604020202020204" pitchFamily="34" charset="0"/>
                      <a:ea typeface="SamsungOne 400" panose="020B0503030303020204" pitchFamily="34" charset="0"/>
                    </a:rPr>
                    <a:t>Interfuncio-namiento</a:t>
                  </a:r>
                  <a:r>
                    <a:rPr lang="en-US" altLang="ko-KR" sz="450" dirty="0">
                      <a:solidFill>
                        <a:schemeClr val="tx1"/>
                      </a:solidFill>
                      <a:latin typeface="Arial" panose="020B0604020202020204" pitchFamily="34" charset="0"/>
                      <a:ea typeface="SamsungOne 400" panose="020B0503030303020204" pitchFamily="34" charset="0"/>
                    </a:rPr>
                    <a:t> de red</a:t>
                  </a:r>
                  <a:endParaRPr lang="ko-KR" altLang="en-US" sz="450" spc="-30" dirty="0">
                    <a:solidFill>
                      <a:schemeClr val="tx1"/>
                    </a:solidFill>
                    <a:latin typeface="Arial" panose="020B0604020202020204" pitchFamily="34" charset="0"/>
                    <a:ea typeface="SamsungOne 400" panose="020B0503030303020204" pitchFamily="34" charset="0"/>
                  </a:endParaRPr>
                </a:p>
              </p:txBody>
            </p:sp>
            <p:sp>
              <p:nvSpPr>
                <p:cNvPr id="173" name="직사각형 172">
                  <a:extLst>
                    <a:ext uri="{FF2B5EF4-FFF2-40B4-BE49-F238E27FC236}">
                      <a16:creationId xmlns:a16="http://schemas.microsoft.com/office/drawing/2014/main" id="{A7091F64-D757-41AF-A9BA-E24EBC990014}"/>
                    </a:ext>
                  </a:extLst>
                </p:cNvPr>
                <p:cNvSpPr/>
                <p:nvPr/>
              </p:nvSpPr>
              <p:spPr>
                <a:xfrm>
                  <a:off x="8831457" y="5289039"/>
                  <a:ext cx="393227" cy="81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a:solidFill>
                        <a:schemeClr val="tx1"/>
                      </a:solidFill>
                      <a:latin typeface="Arial" panose="020B0604020202020204" pitchFamily="34" charset="0"/>
                      <a:ea typeface="SamsungOne 400" panose="020B0503030303020204" pitchFamily="34" charset="0"/>
                    </a:rPr>
                    <a:t>Ubicación</a:t>
                  </a:r>
                  <a:endParaRPr lang="ko-KR" altLang="en-US" sz="450" spc="-30" dirty="0">
                    <a:solidFill>
                      <a:schemeClr val="tx1"/>
                    </a:solidFill>
                    <a:latin typeface="Arial" panose="020B0604020202020204" pitchFamily="34" charset="0"/>
                    <a:ea typeface="SamsungOne 400" panose="020B0503030303020204" pitchFamily="34" charset="0"/>
                  </a:endParaRPr>
                </a:p>
              </p:txBody>
            </p:sp>
            <p:sp>
              <p:nvSpPr>
                <p:cNvPr id="174" name="직사각형 173">
                  <a:extLst>
                    <a:ext uri="{FF2B5EF4-FFF2-40B4-BE49-F238E27FC236}">
                      <a16:creationId xmlns:a16="http://schemas.microsoft.com/office/drawing/2014/main" id="{A7091F64-D757-41AF-A9BA-E24EBC990014}"/>
                    </a:ext>
                  </a:extLst>
                </p:cNvPr>
                <p:cNvSpPr/>
                <p:nvPr/>
              </p:nvSpPr>
              <p:spPr>
                <a:xfrm>
                  <a:off x="7757438" y="5783617"/>
                  <a:ext cx="393227" cy="134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dirty="0">
                      <a:solidFill>
                        <a:schemeClr val="tx1"/>
                      </a:solidFill>
                      <a:latin typeface="Arial" panose="020B0604020202020204" pitchFamily="34" charset="0"/>
                      <a:ea typeface="SamsungOne 400" panose="020B0503030303020204" pitchFamily="34" charset="0"/>
                    </a:rPr>
                    <a:t>Admin Dev</a:t>
                  </a:r>
                  <a:endParaRPr lang="ko-KR" altLang="en-US" sz="450" spc="-30" dirty="0">
                    <a:solidFill>
                      <a:schemeClr val="tx1"/>
                    </a:solidFill>
                    <a:latin typeface="Arial" panose="020B0604020202020204" pitchFamily="34" charset="0"/>
                    <a:ea typeface="SamsungOne 400" panose="020B0503030303020204" pitchFamily="34" charset="0"/>
                  </a:endParaRPr>
                </a:p>
              </p:txBody>
            </p:sp>
            <p:sp>
              <p:nvSpPr>
                <p:cNvPr id="175" name="직사각형 174">
                  <a:extLst>
                    <a:ext uri="{FF2B5EF4-FFF2-40B4-BE49-F238E27FC236}">
                      <a16:creationId xmlns:a16="http://schemas.microsoft.com/office/drawing/2014/main" id="{A7091F64-D757-41AF-A9BA-E24EBC990014}"/>
                    </a:ext>
                  </a:extLst>
                </p:cNvPr>
                <p:cNvSpPr/>
                <p:nvPr/>
              </p:nvSpPr>
              <p:spPr>
                <a:xfrm>
                  <a:off x="8287867" y="5787427"/>
                  <a:ext cx="393227" cy="134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50">
                      <a:solidFill>
                        <a:schemeClr val="tx1"/>
                      </a:solidFill>
                      <a:latin typeface="Arial" panose="020B0604020202020204" pitchFamily="34" charset="0"/>
                      <a:ea typeface="SamsungOne 400" panose="020B0503030303020204" pitchFamily="34" charset="0"/>
                    </a:rPr>
                    <a:t>Carga</a:t>
                  </a:r>
                  <a:endParaRPr lang="ko-KR" altLang="en-US" sz="450" spc="-30" dirty="0">
                    <a:solidFill>
                      <a:schemeClr val="tx1"/>
                    </a:solidFill>
                    <a:latin typeface="Arial" panose="020B0604020202020204" pitchFamily="34" charset="0"/>
                    <a:ea typeface="SamsungOne 400" panose="020B0503030303020204" pitchFamily="34" charset="0"/>
                  </a:endParaRPr>
                </a:p>
              </p:txBody>
            </p:sp>
            <p:graphicFrame>
              <p:nvGraphicFramePr>
                <p:cNvPr id="176" name="개체 175"/>
                <p:cNvGraphicFramePr>
                  <a:graphicFrameLocks noChangeAspect="1"/>
                </p:cNvGraphicFramePr>
                <p:nvPr/>
              </p:nvGraphicFramePr>
              <p:xfrm>
                <a:off x="8862285" y="5740119"/>
                <a:ext cx="365125" cy="231775"/>
              </p:xfrm>
              <a:graphic>
                <a:graphicData uri="http://schemas.openxmlformats.org/presentationml/2006/ole">
                  <mc:AlternateContent xmlns:mc="http://schemas.openxmlformats.org/markup-compatibility/2006">
                    <mc:Choice xmlns:v="urn:schemas-microsoft-com:vml" Requires="v">
                      <p:oleObj name="Image" r:id="rId5" imgW="365400" imgH="231480" progId="Photoshop.Image.22">
                        <p:embed/>
                      </p:oleObj>
                    </mc:Choice>
                    <mc:Fallback>
                      <p:oleObj name="Image" r:id="rId5" imgW="365400" imgH="231480" progId="Photoshop.Image.22">
                        <p:embed/>
                        <p:pic>
                          <p:nvPicPr>
                            <p:cNvPr id="0" name=""/>
                            <p:cNvPicPr/>
                            <p:nvPr/>
                          </p:nvPicPr>
                          <p:blipFill>
                            <a:blip r:embed="rId6"/>
                            <a:stretch>
                              <a:fillRect/>
                            </a:stretch>
                          </p:blipFill>
                          <p:spPr>
                            <a:xfrm>
                              <a:off x="8862285" y="5740119"/>
                              <a:ext cx="365125" cy="231775"/>
                            </a:xfrm>
                            <a:prstGeom prst="rect">
                              <a:avLst/>
                            </a:prstGeom>
                          </p:spPr>
                        </p:pic>
                      </p:oleObj>
                    </mc:Fallback>
                  </mc:AlternateContent>
                </a:graphicData>
              </a:graphic>
            </p:graphicFrame>
          </p:grpSp>
        </p:grpSp>
        <p:grpSp>
          <p:nvGrpSpPr>
            <p:cNvPr id="117" name="그룹 116"/>
            <p:cNvGrpSpPr/>
            <p:nvPr/>
          </p:nvGrpSpPr>
          <p:grpSpPr>
            <a:xfrm>
              <a:off x="586291" y="1956723"/>
              <a:ext cx="8468674" cy="1335106"/>
              <a:chOff x="586291" y="2013873"/>
              <a:chExt cx="8468674" cy="1335106"/>
            </a:xfrm>
          </p:grpSpPr>
          <p:pic>
            <p:nvPicPr>
              <p:cNvPr id="146" name="그림 1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851" y="2557969"/>
                <a:ext cx="6200774" cy="80200"/>
              </a:xfrm>
              <a:prstGeom prst="rect">
                <a:avLst/>
              </a:prstGeom>
            </p:spPr>
          </p:pic>
          <p:sp>
            <p:nvSpPr>
              <p:cNvPr id="147" name="직사각형 146">
                <a:extLst>
                  <a:ext uri="{FF2B5EF4-FFF2-40B4-BE49-F238E27FC236}">
                    <a16:creationId xmlns:a16="http://schemas.microsoft.com/office/drawing/2014/main" id="{A7091F64-D757-41AF-A9BA-E24EBC990014}"/>
                  </a:ext>
                </a:extLst>
              </p:cNvPr>
              <p:cNvSpPr/>
              <p:nvPr/>
            </p:nvSpPr>
            <p:spPr>
              <a:xfrm>
                <a:off x="586291" y="3124559"/>
                <a:ext cx="1420009"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a:solidFill>
                      <a:schemeClr val="tx1"/>
                    </a:solidFill>
                    <a:latin typeface="Arial" panose="020B0604020202020204" pitchFamily="34" charset="0"/>
                    <a:ea typeface="SamsungOne 400" panose="020B0503030303020204" pitchFamily="34" charset="0"/>
                  </a:rPr>
                  <a:t>Dispositivo IoT/M2M</a:t>
                </a:r>
                <a:endParaRPr lang="ko-KR" altLang="en-US" sz="900" dirty="0">
                  <a:solidFill>
                    <a:schemeClr val="tx1"/>
                  </a:solidFill>
                  <a:latin typeface="Arial" panose="020B0604020202020204" pitchFamily="34" charset="0"/>
                  <a:ea typeface="Arial Unicode MS" panose="020B0600000101010101" charset="-127"/>
                </a:endParaRPr>
              </a:p>
            </p:txBody>
          </p:sp>
          <p:sp>
            <p:nvSpPr>
              <p:cNvPr id="148" name="직사각형 147">
                <a:extLst>
                  <a:ext uri="{FF2B5EF4-FFF2-40B4-BE49-F238E27FC236}">
                    <a16:creationId xmlns:a16="http://schemas.microsoft.com/office/drawing/2014/main" id="{A7091F64-D757-41AF-A9BA-E24EBC990014}"/>
                  </a:ext>
                </a:extLst>
              </p:cNvPr>
              <p:cNvSpPr/>
              <p:nvPr/>
            </p:nvSpPr>
            <p:spPr>
              <a:xfrm>
                <a:off x="3328286" y="3124560"/>
                <a:ext cx="1342707" cy="20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a:solidFill>
                      <a:schemeClr val="tx1"/>
                    </a:solidFill>
                    <a:latin typeface="Arial" panose="020B0604020202020204" pitchFamily="34" charset="0"/>
                    <a:ea typeface="SamsungOne 400" panose="020B0503030303020204" pitchFamily="34" charset="0"/>
                  </a:rPr>
                  <a:t>Puerta de enlace IoT/M2M</a:t>
                </a:r>
                <a:endParaRPr lang="ko-KR" altLang="en-US" sz="900" dirty="0">
                  <a:solidFill>
                    <a:schemeClr val="tx1"/>
                  </a:solidFill>
                  <a:latin typeface="Arial" panose="020B0604020202020204" pitchFamily="34" charset="0"/>
                  <a:ea typeface="Arial Unicode MS" panose="020B0600000101010101" charset="-127"/>
                </a:endParaRPr>
              </a:p>
            </p:txBody>
          </p:sp>
          <p:sp>
            <p:nvSpPr>
              <p:cNvPr id="149" name="직사각형 148">
                <a:extLst>
                  <a:ext uri="{FF2B5EF4-FFF2-40B4-BE49-F238E27FC236}">
                    <a16:creationId xmlns:a16="http://schemas.microsoft.com/office/drawing/2014/main" id="{A7091F64-D757-41AF-A9BA-E24EBC990014}"/>
                  </a:ext>
                </a:extLst>
              </p:cNvPr>
              <p:cNvSpPr/>
              <p:nvPr/>
            </p:nvSpPr>
            <p:spPr>
              <a:xfrm>
                <a:off x="5896223" y="3124560"/>
                <a:ext cx="1276351" cy="203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a:solidFill>
                      <a:schemeClr val="tx1"/>
                    </a:solidFill>
                    <a:latin typeface="Arial" panose="020B0604020202020204" pitchFamily="34" charset="0"/>
                    <a:ea typeface="SamsungOne 400" panose="020B0503030303020204" pitchFamily="34" charset="0"/>
                  </a:rPr>
                  <a:t>Servidor IoT/M2M</a:t>
                </a:r>
                <a:endParaRPr lang="ko-KR" altLang="en-US" sz="900" dirty="0">
                  <a:solidFill>
                    <a:schemeClr val="tx1"/>
                  </a:solidFill>
                  <a:latin typeface="Arial" panose="020B0604020202020204" pitchFamily="34" charset="0"/>
                  <a:ea typeface="Arial Unicode MS" panose="020B0600000101010101" charset="-127"/>
                </a:endParaRPr>
              </a:p>
            </p:txBody>
          </p:sp>
          <p:sp>
            <p:nvSpPr>
              <p:cNvPr id="150" name="직사각형 149">
                <a:extLst>
                  <a:ext uri="{FF2B5EF4-FFF2-40B4-BE49-F238E27FC236}">
                    <a16:creationId xmlns:a16="http://schemas.microsoft.com/office/drawing/2014/main" id="{A7091F64-D757-41AF-A9BA-E24EBC990014}"/>
                  </a:ext>
                </a:extLst>
              </p:cNvPr>
              <p:cNvSpPr/>
              <p:nvPr/>
            </p:nvSpPr>
            <p:spPr>
              <a:xfrm>
                <a:off x="7807166" y="3124560"/>
                <a:ext cx="1212124" cy="205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a:solidFill>
                      <a:schemeClr val="tx1"/>
                    </a:solidFill>
                    <a:latin typeface="Arial" panose="020B0604020202020204" pitchFamily="34" charset="0"/>
                    <a:ea typeface="SamsungOne 400" panose="020B0503030303020204" pitchFamily="34" charset="0"/>
                  </a:rPr>
                  <a:t>Servicio</a:t>
                </a:r>
                <a:endParaRPr lang="ko-KR" altLang="en-US" sz="900" dirty="0">
                  <a:solidFill>
                    <a:schemeClr val="tx1"/>
                  </a:solidFill>
                  <a:latin typeface="Arial" panose="020B0604020202020204" pitchFamily="34" charset="0"/>
                  <a:ea typeface="Arial Unicode MS" panose="020B0600000101010101" charset="-127"/>
                </a:endParaRPr>
              </a:p>
            </p:txBody>
          </p:sp>
          <p:pic>
            <p:nvPicPr>
              <p:cNvPr id="151" name="그림 1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16237" y="2053465"/>
                <a:ext cx="945901" cy="971746"/>
              </a:xfrm>
              <a:prstGeom prst="rect">
                <a:avLst/>
              </a:prstGeom>
            </p:spPr>
          </p:pic>
          <p:pic>
            <p:nvPicPr>
              <p:cNvPr id="152" name="그림 1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350" y="2188490"/>
                <a:ext cx="935191" cy="793991"/>
              </a:xfrm>
              <a:prstGeom prst="rect">
                <a:avLst/>
              </a:prstGeom>
            </p:spPr>
          </p:pic>
          <p:pic>
            <p:nvPicPr>
              <p:cNvPr id="153" name="그림 1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44555" y="2120777"/>
                <a:ext cx="1210410" cy="870251"/>
              </a:xfrm>
              <a:prstGeom prst="rect">
                <a:avLst/>
              </a:prstGeom>
            </p:spPr>
          </p:pic>
          <p:pic>
            <p:nvPicPr>
              <p:cNvPr id="154" name="그림 1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06301" y="2150019"/>
                <a:ext cx="685624" cy="719176"/>
              </a:xfrm>
              <a:prstGeom prst="rect">
                <a:avLst/>
              </a:prstGeom>
            </p:spPr>
          </p:pic>
          <p:pic>
            <p:nvPicPr>
              <p:cNvPr id="155" name="그림 1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69733" y="2013873"/>
                <a:ext cx="586073" cy="997908"/>
              </a:xfrm>
              <a:prstGeom prst="rect">
                <a:avLst/>
              </a:prstGeom>
            </p:spPr>
          </p:pic>
          <p:pic>
            <p:nvPicPr>
              <p:cNvPr id="156" name="그림 1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94191" y="2119839"/>
                <a:ext cx="623843" cy="679650"/>
              </a:xfrm>
              <a:prstGeom prst="rect">
                <a:avLst/>
              </a:prstGeom>
            </p:spPr>
          </p:pic>
        </p:grpSp>
        <p:sp>
          <p:nvSpPr>
            <p:cNvPr id="118" name="직사각형 117">
              <a:extLst>
                <a:ext uri="{FF2B5EF4-FFF2-40B4-BE49-F238E27FC236}">
                  <a16:creationId xmlns:a16="http://schemas.microsoft.com/office/drawing/2014/main" id="{A7091F64-D757-41AF-A9BA-E24EBC990014}"/>
                </a:ext>
              </a:extLst>
            </p:cNvPr>
            <p:cNvSpPr/>
            <p:nvPr/>
          </p:nvSpPr>
          <p:spPr>
            <a:xfrm>
              <a:off x="1380282" y="4917386"/>
              <a:ext cx="288000" cy="144000"/>
            </a:xfrm>
            <a:prstGeom prst="rect">
              <a:avLst/>
            </a:prstGeom>
            <a:solidFill>
              <a:srgbClr val="1DB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bg1"/>
                  </a:solidFill>
                  <a:latin typeface="Arial" panose="020B0604020202020204" pitchFamily="34" charset="0"/>
                  <a:ea typeface="SamsungOne 400" panose="020B0503030303020204" pitchFamily="34" charset="0"/>
                </a:rPr>
                <a:t>CSE</a:t>
              </a:r>
              <a:endParaRPr lang="ko-KR" altLang="en-US" sz="525" dirty="0">
                <a:solidFill>
                  <a:schemeClr val="bg1"/>
                </a:solidFill>
                <a:latin typeface="Arial" panose="020B0604020202020204" pitchFamily="34" charset="0"/>
                <a:ea typeface="SamsungOne 400" panose="020B0503030303020204" pitchFamily="34" charset="0"/>
              </a:endParaRPr>
            </a:p>
          </p:txBody>
        </p:sp>
        <p:sp>
          <p:nvSpPr>
            <p:cNvPr id="119" name="직사각형 118">
              <a:extLst>
                <a:ext uri="{FF2B5EF4-FFF2-40B4-BE49-F238E27FC236}">
                  <a16:creationId xmlns:a16="http://schemas.microsoft.com/office/drawing/2014/main" id="{A7091F64-D757-41AF-A9BA-E24EBC990014}"/>
                </a:ext>
              </a:extLst>
            </p:cNvPr>
            <p:cNvSpPr/>
            <p:nvPr/>
          </p:nvSpPr>
          <p:spPr>
            <a:xfrm>
              <a:off x="1369720" y="5725958"/>
              <a:ext cx="288000" cy="144000"/>
            </a:xfrm>
            <a:prstGeom prst="rect">
              <a:avLst/>
            </a:prstGeom>
            <a:solidFill>
              <a:srgbClr val="1DB4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bg1"/>
                  </a:solidFill>
                  <a:latin typeface="Arial" panose="020B0604020202020204" pitchFamily="34" charset="0"/>
                  <a:ea typeface="SamsungOne 400" panose="020B0503030303020204" pitchFamily="34" charset="0"/>
                </a:rPr>
                <a:t>CSE</a:t>
              </a:r>
              <a:endParaRPr lang="ko-KR" altLang="en-US" sz="525" dirty="0">
                <a:solidFill>
                  <a:schemeClr val="bg1"/>
                </a:solidFill>
                <a:latin typeface="Arial" panose="020B0604020202020204" pitchFamily="34" charset="0"/>
                <a:ea typeface="SamsungOne 400" panose="020B0503030303020204" pitchFamily="34" charset="0"/>
              </a:endParaRPr>
            </a:p>
          </p:txBody>
        </p:sp>
        <p:sp>
          <p:nvSpPr>
            <p:cNvPr id="120" name="직사각형 119"/>
            <p:cNvSpPr/>
            <p:nvPr/>
          </p:nvSpPr>
          <p:spPr>
            <a:xfrm>
              <a:off x="1331537" y="4146622"/>
              <a:ext cx="360000" cy="1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121" name="직사각형 120"/>
            <p:cNvSpPr/>
            <p:nvPr/>
          </p:nvSpPr>
          <p:spPr>
            <a:xfrm>
              <a:off x="1330028" y="5707041"/>
              <a:ext cx="360000" cy="1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122" name="직사각형 121"/>
            <p:cNvSpPr/>
            <p:nvPr/>
          </p:nvSpPr>
          <p:spPr>
            <a:xfrm>
              <a:off x="3293649" y="4713668"/>
              <a:ext cx="402588" cy="19585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123" name="직사각형 122"/>
            <p:cNvSpPr/>
            <p:nvPr/>
          </p:nvSpPr>
          <p:spPr>
            <a:xfrm>
              <a:off x="6416796" y="4709906"/>
              <a:ext cx="454083" cy="1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grpSp>
          <p:nvGrpSpPr>
            <p:cNvPr id="124" name="그룹 123"/>
            <p:cNvGrpSpPr/>
            <p:nvPr/>
          </p:nvGrpSpPr>
          <p:grpSpPr>
            <a:xfrm>
              <a:off x="1322442" y="3601349"/>
              <a:ext cx="325525" cy="172336"/>
              <a:chOff x="1322442" y="3601349"/>
              <a:chExt cx="325525" cy="172336"/>
            </a:xfrm>
          </p:grpSpPr>
          <p:sp>
            <p:nvSpPr>
              <p:cNvPr id="144" name="직사각형 143">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45" name="직사각형 144">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grpSp>
          <p:nvGrpSpPr>
            <p:cNvPr id="125" name="그룹 124"/>
            <p:cNvGrpSpPr/>
            <p:nvPr/>
          </p:nvGrpSpPr>
          <p:grpSpPr>
            <a:xfrm>
              <a:off x="1336993" y="4585440"/>
              <a:ext cx="325525" cy="172336"/>
              <a:chOff x="1322442" y="3601349"/>
              <a:chExt cx="325525" cy="172336"/>
            </a:xfrm>
          </p:grpSpPr>
          <p:sp>
            <p:nvSpPr>
              <p:cNvPr id="142" name="직사각형 141">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43" name="직사각형 142">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grpSp>
          <p:nvGrpSpPr>
            <p:cNvPr id="126" name="그룹 125"/>
            <p:cNvGrpSpPr/>
            <p:nvPr/>
          </p:nvGrpSpPr>
          <p:grpSpPr>
            <a:xfrm>
              <a:off x="1337759" y="5362756"/>
              <a:ext cx="325525" cy="172336"/>
              <a:chOff x="1322442" y="3601349"/>
              <a:chExt cx="325525" cy="172336"/>
            </a:xfrm>
          </p:grpSpPr>
          <p:sp>
            <p:nvSpPr>
              <p:cNvPr id="140" name="직사각형 139">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41" name="직사각형 140">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grpSp>
          <p:nvGrpSpPr>
            <p:cNvPr id="127" name="그룹 126"/>
            <p:cNvGrpSpPr/>
            <p:nvPr/>
          </p:nvGrpSpPr>
          <p:grpSpPr>
            <a:xfrm>
              <a:off x="3367897" y="4278967"/>
              <a:ext cx="325525" cy="172336"/>
              <a:chOff x="1322442" y="3601349"/>
              <a:chExt cx="325525" cy="172336"/>
            </a:xfrm>
          </p:grpSpPr>
          <p:sp>
            <p:nvSpPr>
              <p:cNvPr id="138" name="직사각형 137">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39" name="직사각형 138">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grpSp>
          <p:nvGrpSpPr>
            <p:cNvPr id="128" name="그룹 127"/>
            <p:cNvGrpSpPr/>
            <p:nvPr/>
          </p:nvGrpSpPr>
          <p:grpSpPr>
            <a:xfrm>
              <a:off x="4918935" y="3826986"/>
              <a:ext cx="325525" cy="172336"/>
              <a:chOff x="1322442" y="3601349"/>
              <a:chExt cx="325525" cy="172336"/>
            </a:xfrm>
          </p:grpSpPr>
          <p:sp>
            <p:nvSpPr>
              <p:cNvPr id="136" name="직사각형 135">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37" name="직사각형 136">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sp>
          <p:nvSpPr>
            <p:cNvPr id="129" name="사각형 설명선 128"/>
            <p:cNvSpPr/>
            <p:nvPr/>
          </p:nvSpPr>
          <p:spPr>
            <a:xfrm>
              <a:off x="1809187" y="5756496"/>
              <a:ext cx="988334" cy="200684"/>
            </a:xfrm>
            <a:prstGeom prst="wedgeRectCallout">
              <a:avLst>
                <a:gd name="adj1" fmla="val -62581"/>
                <a:gd name="adj2" fmla="val 950"/>
              </a:avLst>
            </a:prstGeom>
            <a:solidFill>
              <a:srgbClr val="13B9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75" dirty="0">
                  <a:solidFill>
                    <a:schemeClr val="bg1"/>
                  </a:solidFill>
                  <a:latin typeface="Arial" panose="020B0604020202020204" pitchFamily="34" charset="0"/>
                  <a:ea typeface="SamsungOne 400" panose="020B0503030303020204" pitchFamily="34" charset="0"/>
                </a:rPr>
                <a:t>&amp;Cube : Lavender</a:t>
              </a: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130" name="사각형 설명선 129"/>
            <p:cNvSpPr/>
            <p:nvPr/>
          </p:nvSpPr>
          <p:spPr>
            <a:xfrm>
              <a:off x="1295601" y="3911371"/>
              <a:ext cx="887240" cy="181069"/>
            </a:xfrm>
            <a:prstGeom prst="wedgeRectCallout">
              <a:avLst>
                <a:gd name="adj1" fmla="val -29928"/>
                <a:gd name="adj2" fmla="val 95950"/>
              </a:avLst>
            </a:prstGeom>
            <a:solidFill>
              <a:srgbClr val="13B9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75" dirty="0">
                  <a:solidFill>
                    <a:schemeClr val="bg1"/>
                  </a:solidFill>
                  <a:latin typeface="Arial" panose="020B0604020202020204" pitchFamily="34" charset="0"/>
                  <a:ea typeface="SamsungOne 400" panose="020B0503030303020204" pitchFamily="34" charset="0"/>
                </a:rPr>
                <a:t>&amp;Cube : Thyme</a:t>
              </a:r>
              <a:endParaRPr lang="ko-KR" altLang="en-US" sz="675" dirty="0">
                <a:solidFill>
                  <a:schemeClr val="bg1"/>
                </a:solidFill>
                <a:latin typeface="Arial" panose="020B0604020202020204" pitchFamily="34" charset="0"/>
                <a:ea typeface="SamsungOne 400" panose="020B0503030303020204" pitchFamily="34" charset="0"/>
              </a:endParaRPr>
            </a:p>
          </p:txBody>
        </p:sp>
        <p:grpSp>
          <p:nvGrpSpPr>
            <p:cNvPr id="131" name="그룹 130"/>
            <p:cNvGrpSpPr/>
            <p:nvPr/>
          </p:nvGrpSpPr>
          <p:grpSpPr>
            <a:xfrm>
              <a:off x="6488464" y="4330359"/>
              <a:ext cx="325525" cy="172336"/>
              <a:chOff x="1322442" y="3601349"/>
              <a:chExt cx="325525" cy="172336"/>
            </a:xfrm>
          </p:grpSpPr>
          <p:sp>
            <p:nvSpPr>
              <p:cNvPr id="134" name="직사각형 133">
                <a:extLst>
                  <a:ext uri="{FF2B5EF4-FFF2-40B4-BE49-F238E27FC236}">
                    <a16:creationId xmlns:a16="http://schemas.microsoft.com/office/drawing/2014/main" id="{A7091F64-D757-41AF-A9BA-E24EBC990014}"/>
                  </a:ext>
                </a:extLst>
              </p:cNvPr>
              <p:cNvSpPr/>
              <p:nvPr/>
            </p:nvSpPr>
            <p:spPr>
              <a:xfrm>
                <a:off x="1322442" y="3601349"/>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sp>
            <p:nvSpPr>
              <p:cNvPr id="135" name="직사각형 134">
                <a:extLst>
                  <a:ext uri="{FF2B5EF4-FFF2-40B4-BE49-F238E27FC236}">
                    <a16:creationId xmlns:a16="http://schemas.microsoft.com/office/drawing/2014/main" id="{A7091F64-D757-41AF-A9BA-E24EBC990014}"/>
                  </a:ext>
                </a:extLst>
              </p:cNvPr>
              <p:cNvSpPr/>
              <p:nvPr/>
            </p:nvSpPr>
            <p:spPr>
              <a:xfrm>
                <a:off x="1359967" y="3629685"/>
                <a:ext cx="288000" cy="144000"/>
              </a:xfrm>
              <a:prstGeom prst="rect">
                <a:avLst/>
              </a:prstGeom>
              <a:solidFill>
                <a:schemeClr val="bg1">
                  <a:lumMod val="95000"/>
                </a:schemeClr>
              </a:solidFill>
              <a:ln w="381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25" dirty="0">
                    <a:solidFill>
                      <a:schemeClr val="tx1"/>
                    </a:solidFill>
                    <a:latin typeface="Arial" panose="020B0604020202020204" pitchFamily="34" charset="0"/>
                    <a:ea typeface="SamsungOne 400" panose="020B0503030303020204" pitchFamily="34" charset="0"/>
                  </a:rPr>
                  <a:t>AE</a:t>
                </a:r>
                <a:endParaRPr lang="ko-KR" altLang="en-US" sz="525" dirty="0">
                  <a:solidFill>
                    <a:schemeClr val="tx1"/>
                  </a:solidFill>
                  <a:latin typeface="Arial" panose="020B0604020202020204" pitchFamily="34" charset="0"/>
                  <a:ea typeface="SamsungOne 400" panose="020B0503030303020204" pitchFamily="34" charset="0"/>
                </a:endParaRPr>
              </a:p>
            </p:txBody>
          </p:sp>
        </p:grpSp>
        <p:sp>
          <p:nvSpPr>
            <p:cNvPr id="132" name="사각형 설명선 131"/>
            <p:cNvSpPr/>
            <p:nvPr/>
          </p:nvSpPr>
          <p:spPr>
            <a:xfrm>
              <a:off x="6887470" y="4873474"/>
              <a:ext cx="583947" cy="185594"/>
            </a:xfrm>
            <a:prstGeom prst="wedgeRectCallout">
              <a:avLst>
                <a:gd name="adj1" fmla="val -62581"/>
                <a:gd name="adj2" fmla="val 950"/>
              </a:avLst>
            </a:prstGeom>
            <a:solidFill>
              <a:srgbClr val="13B9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75" dirty="0">
                  <a:solidFill>
                    <a:schemeClr val="bg1"/>
                  </a:solidFill>
                  <a:latin typeface="Arial" panose="020B0604020202020204" pitchFamily="34" charset="0"/>
                  <a:ea typeface="SamsungOne 400" panose="020B0503030303020204" pitchFamily="34" charset="0"/>
                </a:rPr>
                <a:t>Mobius</a:t>
              </a: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133" name="사각형 설명선 132"/>
            <p:cNvSpPr/>
            <p:nvPr/>
          </p:nvSpPr>
          <p:spPr>
            <a:xfrm>
              <a:off x="3760420" y="4843012"/>
              <a:ext cx="988334" cy="200684"/>
            </a:xfrm>
            <a:prstGeom prst="wedgeRectCallout">
              <a:avLst>
                <a:gd name="adj1" fmla="val -62581"/>
                <a:gd name="adj2" fmla="val 950"/>
              </a:avLst>
            </a:prstGeom>
            <a:solidFill>
              <a:srgbClr val="13B9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75" dirty="0">
                  <a:solidFill>
                    <a:schemeClr val="bg1"/>
                  </a:solidFill>
                  <a:latin typeface="Arial" panose="020B0604020202020204" pitchFamily="34" charset="0"/>
                  <a:ea typeface="SamsungOne 400" panose="020B0503030303020204" pitchFamily="34" charset="0"/>
                </a:rPr>
                <a:t>&amp;Cube : Rosemary</a:t>
              </a:r>
              <a:endParaRPr lang="ko-KR" altLang="en-US" sz="675" dirty="0">
                <a:solidFill>
                  <a:schemeClr val="bg1"/>
                </a:solidFill>
                <a:latin typeface="Arial" panose="020B0604020202020204" pitchFamily="34" charset="0"/>
                <a:ea typeface="SamsungOne 400" panose="020B0503030303020204" pitchFamily="34" charset="0"/>
              </a:endParaRPr>
            </a:p>
          </p:txBody>
        </p:sp>
      </p:grpSp>
      <p:sp>
        <p:nvSpPr>
          <p:cNvPr id="19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9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6799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Cómo funcionan los dispositivos IoT</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32707FF-D5E7-14ED-6183-3B14FE6500D0}"/>
              </a:ext>
            </a:extLst>
          </p:cNvPr>
          <p:cNvGrpSpPr/>
          <p:nvPr/>
        </p:nvGrpSpPr>
        <p:grpSpPr>
          <a:xfrm>
            <a:off x="1303903" y="1633675"/>
            <a:ext cx="6705510" cy="2790218"/>
            <a:chOff x="1303903" y="1633675"/>
            <a:chExt cx="6705510" cy="2790218"/>
          </a:xfrm>
        </p:grpSpPr>
        <p:grpSp>
          <p:nvGrpSpPr>
            <p:cNvPr id="43" name="그룹 42"/>
            <p:cNvGrpSpPr/>
            <p:nvPr/>
          </p:nvGrpSpPr>
          <p:grpSpPr>
            <a:xfrm>
              <a:off x="1303903" y="1633675"/>
              <a:ext cx="6705510" cy="2790218"/>
              <a:chOff x="593949" y="2178233"/>
              <a:chExt cx="8940680" cy="3720290"/>
            </a:xfrm>
          </p:grpSpPr>
          <p:sp>
            <p:nvSpPr>
              <p:cNvPr id="44" name="AutoShape 15">
                <a:extLst>
                  <a:ext uri="{FF2B5EF4-FFF2-40B4-BE49-F238E27FC236}">
                    <a16:creationId xmlns:a16="http://schemas.microsoft.com/office/drawing/2014/main" id="{966DD929-9D14-4AA9-B277-5ABC2F900513}"/>
                  </a:ext>
                </a:extLst>
              </p:cNvPr>
              <p:cNvSpPr>
                <a:spLocks noChangeArrowheads="1"/>
              </p:cNvSpPr>
              <p:nvPr/>
            </p:nvSpPr>
            <p:spPr bwMode="auto">
              <a:xfrm>
                <a:off x="593949" y="2178233"/>
                <a:ext cx="1256166" cy="3099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white"/>
                    </a:solidFill>
                    <a:latin typeface="Arial" panose="020B0604020202020204" pitchFamily="34" charset="0"/>
                    <a:ea typeface="SamsungOne 700" panose="020B0803030303020204" pitchFamily="34" charset="0"/>
                  </a:rPr>
                  <a:t>Cosa</a:t>
                </a:r>
                <a:endParaRPr lang="ko-KR" altLang="en-US" sz="900" dirty="0">
                  <a:solidFill>
                    <a:prstClr val="white"/>
                  </a:solidFill>
                  <a:latin typeface="Arial" panose="020B0604020202020204" pitchFamily="34" charset="0"/>
                  <a:ea typeface="SamsungOne 400" panose="020B0503030303020204" pitchFamily="34" charset="0"/>
                </a:endParaRPr>
              </a:p>
            </p:txBody>
          </p:sp>
          <p:sp>
            <p:nvSpPr>
              <p:cNvPr id="45" name="AutoShape 15">
                <a:extLst>
                  <a:ext uri="{FF2B5EF4-FFF2-40B4-BE49-F238E27FC236}">
                    <a16:creationId xmlns:a16="http://schemas.microsoft.com/office/drawing/2014/main" id="{DF1B9ACC-A066-4B47-A330-678D53936CA9}"/>
                  </a:ext>
                </a:extLst>
              </p:cNvPr>
              <p:cNvSpPr>
                <a:spLocks noChangeArrowheads="1"/>
              </p:cNvSpPr>
              <p:nvPr/>
            </p:nvSpPr>
            <p:spPr bwMode="auto">
              <a:xfrm>
                <a:off x="7790784" y="2178233"/>
                <a:ext cx="1743845" cy="3099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white"/>
                    </a:solidFill>
                    <a:latin typeface="Arial" panose="020B0604020202020204" pitchFamily="34" charset="0"/>
                    <a:ea typeface="SamsungOne 700" panose="020B0803030303020204" pitchFamily="34" charset="0"/>
                  </a:rPr>
                  <a:t>Aplicación de IoT</a:t>
                </a:r>
                <a:endParaRPr lang="ko-KR" altLang="en-US" sz="900" dirty="0">
                  <a:solidFill>
                    <a:prstClr val="white"/>
                  </a:solidFill>
                  <a:latin typeface="Arial" panose="020B0604020202020204" pitchFamily="34" charset="0"/>
                  <a:ea typeface="SamsungOne 400" panose="020B0503030303020204" pitchFamily="34" charset="0"/>
                </a:endParaRPr>
              </a:p>
            </p:txBody>
          </p:sp>
          <p:sp>
            <p:nvSpPr>
              <p:cNvPr id="46" name="AutoShape 15">
                <a:extLst>
                  <a:ext uri="{FF2B5EF4-FFF2-40B4-BE49-F238E27FC236}">
                    <a16:creationId xmlns:a16="http://schemas.microsoft.com/office/drawing/2014/main" id="{E89D10E3-7ED4-4010-8A70-E9365CE09BE4}"/>
                  </a:ext>
                </a:extLst>
              </p:cNvPr>
              <p:cNvSpPr>
                <a:spLocks noChangeArrowheads="1"/>
              </p:cNvSpPr>
              <p:nvPr/>
            </p:nvSpPr>
            <p:spPr bwMode="auto">
              <a:xfrm>
                <a:off x="2423802" y="2178233"/>
                <a:ext cx="2364059" cy="3099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white"/>
                    </a:solidFill>
                    <a:latin typeface="Arial" panose="020B0604020202020204" pitchFamily="34" charset="0"/>
                    <a:ea typeface="SamsungOne 700" panose="020B0803030303020204" pitchFamily="34" charset="0"/>
                  </a:rPr>
                  <a:t>Plataforma de dispositivos IoT</a:t>
                </a:r>
                <a:endParaRPr lang="ko-KR" altLang="en-US" sz="900" dirty="0">
                  <a:solidFill>
                    <a:prstClr val="white"/>
                  </a:solidFill>
                  <a:latin typeface="Arial" panose="020B0604020202020204" pitchFamily="34" charset="0"/>
                  <a:ea typeface="SamsungOne 400" panose="020B0503030303020204" pitchFamily="34" charset="0"/>
                </a:endParaRPr>
              </a:p>
            </p:txBody>
          </p:sp>
          <p:sp>
            <p:nvSpPr>
              <p:cNvPr id="47" name="AutoShape 15">
                <a:extLst>
                  <a:ext uri="{FF2B5EF4-FFF2-40B4-BE49-F238E27FC236}">
                    <a16:creationId xmlns:a16="http://schemas.microsoft.com/office/drawing/2014/main" id="{55FC01F7-34FF-4B92-B66E-4D0BC77B44CC}"/>
                  </a:ext>
                </a:extLst>
              </p:cNvPr>
              <p:cNvSpPr>
                <a:spLocks noChangeArrowheads="1"/>
              </p:cNvSpPr>
              <p:nvPr/>
            </p:nvSpPr>
            <p:spPr bwMode="auto">
              <a:xfrm>
                <a:off x="5361548" y="2178233"/>
                <a:ext cx="1929584" cy="3099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white"/>
                    </a:solidFill>
                    <a:latin typeface="Arial" panose="020B0604020202020204" pitchFamily="34" charset="0"/>
                    <a:ea typeface="SamsungOne 700" panose="020B0803030303020204" pitchFamily="34" charset="0"/>
                  </a:rPr>
                  <a:t>Plataforma de servicios IoT</a:t>
                </a:r>
                <a:endParaRPr lang="ko-KR" altLang="en-US" sz="900" dirty="0">
                  <a:solidFill>
                    <a:prstClr val="white"/>
                  </a:solidFill>
                  <a:latin typeface="Arial" panose="020B0604020202020204" pitchFamily="34" charset="0"/>
                  <a:ea typeface="SamsungOne 400" panose="020B0503030303020204" pitchFamily="34" charset="0"/>
                </a:endParaRPr>
              </a:p>
            </p:txBody>
          </p:sp>
          <p:cxnSp>
            <p:nvCxnSpPr>
              <p:cNvPr id="48" name="직선 연결선 47">
                <a:extLst>
                  <a:ext uri="{FF2B5EF4-FFF2-40B4-BE49-F238E27FC236}">
                    <a16:creationId xmlns:a16="http://schemas.microsoft.com/office/drawing/2014/main" id="{0E02BA75-2DB1-42BE-A616-2D364C672C1D}"/>
                  </a:ext>
                </a:extLst>
              </p:cNvPr>
              <p:cNvCxnSpPr>
                <a:cxnSpLocks/>
                <a:stCxn id="44" idx="3"/>
                <a:endCxn id="46" idx="1"/>
              </p:cNvCxnSpPr>
              <p:nvPr/>
            </p:nvCxnSpPr>
            <p:spPr>
              <a:xfrm>
                <a:off x="1850116" y="2333218"/>
                <a:ext cx="573687" cy="0"/>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D650F303-7332-4FAE-98DA-E52B4ADB23EE}"/>
                  </a:ext>
                </a:extLst>
              </p:cNvPr>
              <p:cNvCxnSpPr>
                <a:cxnSpLocks/>
                <a:stCxn id="46" idx="3"/>
                <a:endCxn id="47" idx="1"/>
              </p:cNvCxnSpPr>
              <p:nvPr/>
            </p:nvCxnSpPr>
            <p:spPr>
              <a:xfrm>
                <a:off x="4787861" y="2333218"/>
                <a:ext cx="573687" cy="0"/>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3B912C95-6886-4AB1-AAE2-9449AB9B8874}"/>
                  </a:ext>
                </a:extLst>
              </p:cNvPr>
              <p:cNvCxnSpPr>
                <a:cxnSpLocks/>
                <a:stCxn id="47" idx="3"/>
                <a:endCxn id="45" idx="1"/>
              </p:cNvCxnSpPr>
              <p:nvPr/>
            </p:nvCxnSpPr>
            <p:spPr>
              <a:xfrm>
                <a:off x="7291132" y="2333218"/>
                <a:ext cx="499652" cy="0"/>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그림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08" y="2765235"/>
                <a:ext cx="8736014" cy="3133288"/>
              </a:xfrm>
              <a:prstGeom prst="rect">
                <a:avLst/>
              </a:prstGeom>
            </p:spPr>
          </p:pic>
        </p:grpSp>
        <p:sp>
          <p:nvSpPr>
            <p:cNvPr id="8" name="TextBox 7">
              <a:extLst>
                <a:ext uri="{FF2B5EF4-FFF2-40B4-BE49-F238E27FC236}">
                  <a16:creationId xmlns:a16="http://schemas.microsoft.com/office/drawing/2014/main" id="{BA777998-61F9-3A24-BA61-8FE58098190B}"/>
                </a:ext>
              </a:extLst>
            </p:cNvPr>
            <p:cNvSpPr txBox="1"/>
            <p:nvPr/>
          </p:nvSpPr>
          <p:spPr>
            <a:xfrm>
              <a:off x="4218420" y="2854712"/>
              <a:ext cx="892098" cy="230832"/>
            </a:xfrm>
            <a:prstGeom prst="rect">
              <a:avLst/>
            </a:prstGeom>
            <a:solidFill>
              <a:srgbClr val="9BB3DF"/>
            </a:solidFill>
          </p:spPr>
          <p:txBody>
            <a:bodyPr wrap="square" rtlCol="0">
              <a:spAutoFit/>
            </a:bodyPr>
            <a:lstStyle/>
            <a:p>
              <a:r>
                <a:rPr lang="en-US" sz="900" dirty="0"/>
                <a:t>Carga de </a:t>
              </a:r>
              <a:r>
                <a:rPr lang="en-US" sz="900" dirty="0" err="1"/>
                <a:t>datos</a:t>
              </a:r>
              <a:endParaRPr lang="en-US" sz="900" dirty="0"/>
            </a:p>
          </p:txBody>
        </p:sp>
        <p:sp>
          <p:nvSpPr>
            <p:cNvPr id="9" name="TextBox 8">
              <a:extLst>
                <a:ext uri="{FF2B5EF4-FFF2-40B4-BE49-F238E27FC236}">
                  <a16:creationId xmlns:a16="http://schemas.microsoft.com/office/drawing/2014/main" id="{89A435A7-D9F5-3123-CBE8-6D8413DBC932}"/>
                </a:ext>
              </a:extLst>
            </p:cNvPr>
            <p:cNvSpPr txBox="1"/>
            <p:nvPr/>
          </p:nvSpPr>
          <p:spPr>
            <a:xfrm>
              <a:off x="4099017" y="3635497"/>
              <a:ext cx="1063999" cy="230832"/>
            </a:xfrm>
            <a:prstGeom prst="rect">
              <a:avLst/>
            </a:prstGeom>
            <a:solidFill>
              <a:srgbClr val="9BB3DF"/>
            </a:solidFill>
          </p:spPr>
          <p:txBody>
            <a:bodyPr wrap="square" rtlCol="0">
              <a:spAutoFit/>
            </a:bodyPr>
            <a:lstStyle/>
            <a:p>
              <a:r>
                <a:rPr lang="en-US" sz="900" dirty="0" err="1"/>
                <a:t>Comando</a:t>
              </a:r>
              <a:r>
                <a:rPr lang="en-US" sz="900" dirty="0"/>
                <a:t> de </a:t>
              </a:r>
              <a:r>
                <a:rPr lang="en-US" sz="900" dirty="0" err="1"/>
                <a:t>envío</a:t>
              </a:r>
              <a:endParaRPr lang="en-US" sz="900" dirty="0"/>
            </a:p>
          </p:txBody>
        </p:sp>
        <p:sp>
          <p:nvSpPr>
            <p:cNvPr id="10" name="TextBox 9">
              <a:extLst>
                <a:ext uri="{FF2B5EF4-FFF2-40B4-BE49-F238E27FC236}">
                  <a16:creationId xmlns:a16="http://schemas.microsoft.com/office/drawing/2014/main" id="{4A7BD8F8-9C26-3003-F59D-90722F3BD428}"/>
                </a:ext>
              </a:extLst>
            </p:cNvPr>
            <p:cNvSpPr txBox="1"/>
            <p:nvPr/>
          </p:nvSpPr>
          <p:spPr>
            <a:xfrm>
              <a:off x="6255480" y="2854712"/>
              <a:ext cx="892098" cy="369332"/>
            </a:xfrm>
            <a:prstGeom prst="rect">
              <a:avLst/>
            </a:prstGeom>
            <a:solidFill>
              <a:srgbClr val="9BB3DF"/>
            </a:solidFill>
          </p:spPr>
          <p:txBody>
            <a:bodyPr wrap="square" rtlCol="0">
              <a:spAutoFit/>
            </a:bodyPr>
            <a:lstStyle/>
            <a:p>
              <a:pPr algn="ctr"/>
              <a:r>
                <a:rPr lang="en-US" sz="900" dirty="0" err="1"/>
                <a:t>Recuperación</a:t>
              </a:r>
              <a:r>
                <a:rPr lang="en-US" sz="900" dirty="0"/>
                <a:t> de </a:t>
              </a:r>
              <a:r>
                <a:rPr lang="en-US" sz="900" dirty="0" err="1"/>
                <a:t>datos</a:t>
              </a:r>
              <a:endParaRPr lang="en-US" sz="900" dirty="0"/>
            </a:p>
          </p:txBody>
        </p:sp>
        <p:sp>
          <p:nvSpPr>
            <p:cNvPr id="11" name="TextBox 10">
              <a:extLst>
                <a:ext uri="{FF2B5EF4-FFF2-40B4-BE49-F238E27FC236}">
                  <a16:creationId xmlns:a16="http://schemas.microsoft.com/office/drawing/2014/main" id="{D50B99C0-F1D3-C31E-AA59-4C280ECC7F9B}"/>
                </a:ext>
              </a:extLst>
            </p:cNvPr>
            <p:cNvSpPr txBox="1"/>
            <p:nvPr/>
          </p:nvSpPr>
          <p:spPr>
            <a:xfrm>
              <a:off x="6169529" y="3593136"/>
              <a:ext cx="1063999" cy="230832"/>
            </a:xfrm>
            <a:prstGeom prst="rect">
              <a:avLst/>
            </a:prstGeom>
            <a:solidFill>
              <a:srgbClr val="9BB3DF"/>
            </a:solidFill>
          </p:spPr>
          <p:txBody>
            <a:bodyPr wrap="square" rtlCol="0">
              <a:spAutoFit/>
            </a:bodyPr>
            <a:lstStyle/>
            <a:p>
              <a:r>
                <a:rPr lang="en-US" sz="900" dirty="0" err="1"/>
                <a:t>Petición</a:t>
              </a:r>
              <a:r>
                <a:rPr lang="en-US" sz="900" dirty="0"/>
                <a:t> de control</a:t>
              </a:r>
            </a:p>
          </p:txBody>
        </p:sp>
      </p:grpSp>
    </p:spTree>
    <p:extLst>
      <p:ext uri="{BB962C8B-B14F-4D97-AF65-F5344CB8AC3E}">
        <p14:creationId xmlns:p14="http://schemas.microsoft.com/office/powerpoint/2010/main" val="1175296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Procedimiento de desarrollo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5" name="그룹 24"/>
          <p:cNvGrpSpPr/>
          <p:nvPr/>
        </p:nvGrpSpPr>
        <p:grpSpPr>
          <a:xfrm>
            <a:off x="1673464" y="1631196"/>
            <a:ext cx="6187067" cy="3063155"/>
            <a:chOff x="1086696" y="2174927"/>
            <a:chExt cx="8249423" cy="4084207"/>
          </a:xfrm>
        </p:grpSpPr>
        <p:sp>
          <p:nvSpPr>
            <p:cNvPr id="26" name="AutoShape 15">
              <a:extLst>
                <a:ext uri="{FF2B5EF4-FFF2-40B4-BE49-F238E27FC236}">
                  <a16:creationId xmlns:a16="http://schemas.microsoft.com/office/drawing/2014/main" id="{7AE6CC7F-FC8D-4B9C-9FDE-B8628B942A7D}"/>
                </a:ext>
              </a:extLst>
            </p:cNvPr>
            <p:cNvSpPr>
              <a:spLocks noChangeArrowheads="1"/>
            </p:cNvSpPr>
            <p:nvPr/>
          </p:nvSpPr>
          <p:spPr bwMode="auto">
            <a:xfrm>
              <a:off x="5991756" y="5929763"/>
              <a:ext cx="3344363" cy="32937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r"/>
              <a:r>
                <a:rPr lang="en-US" altLang="ko-KR" sz="900">
                  <a:solidFill>
                    <a:schemeClr val="tx1"/>
                  </a:solidFill>
                  <a:latin typeface="Arial" panose="020B0604020202020204" pitchFamily="34" charset="0"/>
                  <a:ea typeface="SamsungOne 400" panose="020B0503030303020204" pitchFamily="34" charset="0"/>
                </a:rPr>
                <a:t>*TAS: Software de adaptación de cosas</a:t>
              </a:r>
              <a:endParaRPr lang="en-US" altLang="ko-KR" sz="900" dirty="0">
                <a:solidFill>
                  <a:schemeClr val="tx1"/>
                </a:solidFill>
                <a:latin typeface="Arial" panose="020B0604020202020204" pitchFamily="34" charset="0"/>
                <a:ea typeface="SamsungOne 400" panose="020B0503030303020204" pitchFamily="34" charset="0"/>
              </a:endParaRPr>
            </a:p>
          </p:txBody>
        </p:sp>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521" y="2717442"/>
              <a:ext cx="7944207" cy="3168203"/>
            </a:xfrm>
            <a:prstGeom prst="rect">
              <a:avLst/>
            </a:prstGeom>
          </p:spPr>
        </p:pic>
        <p:grpSp>
          <p:nvGrpSpPr>
            <p:cNvPr id="28" name="그룹 27"/>
            <p:cNvGrpSpPr/>
            <p:nvPr/>
          </p:nvGrpSpPr>
          <p:grpSpPr>
            <a:xfrm>
              <a:off x="1086696" y="2174927"/>
              <a:ext cx="7915636" cy="329371"/>
              <a:chOff x="1086696" y="2174927"/>
              <a:chExt cx="7915636" cy="329371"/>
            </a:xfrm>
          </p:grpSpPr>
          <p:sp>
            <p:nvSpPr>
              <p:cNvPr id="29" name="AutoShape 15">
                <a:extLst>
                  <a:ext uri="{FF2B5EF4-FFF2-40B4-BE49-F238E27FC236}">
                    <a16:creationId xmlns:a16="http://schemas.microsoft.com/office/drawing/2014/main" id="{BB4F1A2C-D64F-4479-B45D-AAF5304F21FE}"/>
                  </a:ext>
                </a:extLst>
              </p:cNvPr>
              <p:cNvSpPr>
                <a:spLocks noChangeArrowheads="1"/>
              </p:cNvSpPr>
              <p:nvPr/>
            </p:nvSpPr>
            <p:spPr bwMode="auto">
              <a:xfrm>
                <a:off x="1086696" y="2174927"/>
                <a:ext cx="1156340" cy="3293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27000" rIns="0" bIns="0" rtlCol="0" anchor="ctr" anchorCtr="0">
                <a:noAutofit/>
                <a:scene3d>
                  <a:camera prst="orthographicFront"/>
                  <a:lightRig rig="threePt" dir="t"/>
                </a:scene3d>
                <a:sp3d>
                  <a:bevelT w="0" h="6350"/>
                </a:sp3d>
              </a:bodyPr>
              <a:lstStyle/>
              <a:p>
                <a:pPr algn="ctr">
                  <a:lnSpc>
                    <a:spcPts val="900"/>
                  </a:lnSpc>
                </a:pPr>
                <a:r>
                  <a:rPr lang="en-US" altLang="ko-KR" sz="1050">
                    <a:solidFill>
                      <a:prstClr val="white"/>
                    </a:solidFill>
                    <a:latin typeface="Arial" panose="020B0604020202020204" pitchFamily="34" charset="0"/>
                    <a:ea typeface="SamsungOne 700" panose="020B0803030303020204" pitchFamily="34" charset="0"/>
                  </a:rPr>
                  <a:t>¡Idea!</a:t>
                </a:r>
                <a:br>
                  <a:rPr lang="en-US" altLang="ko-KR" sz="1050">
                    <a:solidFill>
                      <a:prstClr val="white"/>
                    </a:solidFill>
                    <a:latin typeface="Arial" panose="020B0604020202020204" pitchFamily="34" charset="0"/>
                    <a:ea typeface="SamsungOne 700" panose="020B0803030303020204" pitchFamily="34" charset="0"/>
                  </a:rPr>
                </a:br>
                <a:r>
                  <a:rPr lang="en-US" altLang="ko-KR" sz="1050">
                    <a:solidFill>
                      <a:prstClr val="white"/>
                    </a:solidFill>
                    <a:latin typeface="Arial" panose="020B0604020202020204" pitchFamily="34" charset="0"/>
                    <a:ea typeface="SamsungOne 700" panose="020B0803030303020204" pitchFamily="34" charset="0"/>
                  </a:rPr>
                  <a:t>(funciones)</a:t>
                </a:r>
                <a:endParaRPr lang="ko-KR" altLang="en-US" sz="1050" dirty="0">
                  <a:solidFill>
                    <a:prstClr val="white"/>
                  </a:solidFill>
                  <a:latin typeface="Arial" panose="020B0604020202020204" pitchFamily="34" charset="0"/>
                  <a:ea typeface="SamsungOne 700" panose="020B0803030303020204" pitchFamily="34" charset="0"/>
                </a:endParaRPr>
              </a:p>
            </p:txBody>
          </p:sp>
          <p:sp>
            <p:nvSpPr>
              <p:cNvPr id="30" name="AutoShape 15">
                <a:extLst>
                  <a:ext uri="{FF2B5EF4-FFF2-40B4-BE49-F238E27FC236}">
                    <a16:creationId xmlns:a16="http://schemas.microsoft.com/office/drawing/2014/main" id="{14145F2D-1D16-47EE-9229-D2A19641D2AE}"/>
                  </a:ext>
                </a:extLst>
              </p:cNvPr>
              <p:cNvSpPr>
                <a:spLocks noChangeArrowheads="1"/>
              </p:cNvSpPr>
              <p:nvPr/>
            </p:nvSpPr>
            <p:spPr bwMode="auto">
              <a:xfrm>
                <a:off x="2419632" y="2174927"/>
                <a:ext cx="1501836" cy="3293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27000" rIns="0" bIns="0" rtlCol="0" anchor="ctr" anchorCtr="0">
                <a:noAutofit/>
                <a:scene3d>
                  <a:camera prst="orthographicFront"/>
                  <a:lightRig rig="threePt" dir="t"/>
                </a:scene3d>
                <a:sp3d>
                  <a:bevelT w="0" h="6350"/>
                </a:sp3d>
              </a:bodyPr>
              <a:lstStyle/>
              <a:p>
                <a:pPr algn="ctr">
                  <a:lnSpc>
                    <a:spcPts val="900"/>
                  </a:lnSpc>
                </a:pPr>
                <a:r>
                  <a:rPr lang="en-US" altLang="ko-KR" sz="1050">
                    <a:solidFill>
                      <a:prstClr val="white"/>
                    </a:solidFill>
                    <a:latin typeface="Arial" panose="020B0604020202020204" pitchFamily="34" charset="0"/>
                    <a:ea typeface="SamsungOne 700" panose="020B0803030303020204" pitchFamily="34" charset="0"/>
                  </a:rPr>
                  <a:t>Cosas
(Sensor y actuadores)</a:t>
                </a:r>
                <a:endParaRPr lang="ko-KR" altLang="en-US" sz="900" dirty="0">
                  <a:solidFill>
                    <a:prstClr val="white"/>
                  </a:solidFill>
                  <a:latin typeface="Arial" panose="020B0604020202020204" pitchFamily="34" charset="0"/>
                  <a:ea typeface="SamsungOne 400" panose="020B0503030303020204" pitchFamily="34" charset="0"/>
                </a:endParaRPr>
              </a:p>
            </p:txBody>
          </p:sp>
          <p:sp>
            <p:nvSpPr>
              <p:cNvPr id="31" name="AutoShape 15">
                <a:extLst>
                  <a:ext uri="{FF2B5EF4-FFF2-40B4-BE49-F238E27FC236}">
                    <a16:creationId xmlns:a16="http://schemas.microsoft.com/office/drawing/2014/main" id="{21D6AB8A-7426-4446-86DF-6CD28DA554EB}"/>
                  </a:ext>
                </a:extLst>
              </p:cNvPr>
              <p:cNvSpPr>
                <a:spLocks noChangeArrowheads="1"/>
              </p:cNvSpPr>
              <p:nvPr/>
            </p:nvSpPr>
            <p:spPr bwMode="auto">
              <a:xfrm>
                <a:off x="4102444" y="2174927"/>
                <a:ext cx="1156340" cy="3293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dirty="0">
                    <a:solidFill>
                      <a:prstClr val="white"/>
                    </a:solidFill>
                    <a:latin typeface="Arial" panose="020B0604020202020204" pitchFamily="34" charset="0"/>
                    <a:ea typeface="SamsungOne 700" panose="020B0803030303020204" pitchFamily="34" charset="0"/>
                  </a:rPr>
                  <a:t>Hardware</a:t>
                </a:r>
              </a:p>
            </p:txBody>
          </p:sp>
          <p:sp>
            <p:nvSpPr>
              <p:cNvPr id="32" name="AutoShape 15">
                <a:extLst>
                  <a:ext uri="{FF2B5EF4-FFF2-40B4-BE49-F238E27FC236}">
                    <a16:creationId xmlns:a16="http://schemas.microsoft.com/office/drawing/2014/main" id="{BEB69F1D-CB2E-4B84-AB4E-0814B93E7B2C}"/>
                  </a:ext>
                </a:extLst>
              </p:cNvPr>
              <p:cNvSpPr>
                <a:spLocks noChangeArrowheads="1"/>
              </p:cNvSpPr>
              <p:nvPr/>
            </p:nvSpPr>
            <p:spPr bwMode="auto">
              <a:xfrm>
                <a:off x="5661833" y="2174927"/>
                <a:ext cx="1156340" cy="3293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dirty="0">
                    <a:solidFill>
                      <a:prstClr val="white"/>
                    </a:solidFill>
                    <a:latin typeface="Arial" panose="020B0604020202020204" pitchFamily="34" charset="0"/>
                    <a:ea typeface="SamsungOne 700" panose="020B0803030303020204" pitchFamily="34" charset="0"/>
                  </a:rPr>
                  <a:t>Software</a:t>
                </a:r>
              </a:p>
            </p:txBody>
          </p:sp>
          <p:sp>
            <p:nvSpPr>
              <p:cNvPr id="33" name="AutoShape 15">
                <a:extLst>
                  <a:ext uri="{FF2B5EF4-FFF2-40B4-BE49-F238E27FC236}">
                    <a16:creationId xmlns:a16="http://schemas.microsoft.com/office/drawing/2014/main" id="{6C755F5C-98EC-43CD-A4CF-F3077C60E0D3}"/>
                  </a:ext>
                </a:extLst>
              </p:cNvPr>
              <p:cNvSpPr>
                <a:spLocks noChangeArrowheads="1"/>
              </p:cNvSpPr>
              <p:nvPr/>
            </p:nvSpPr>
            <p:spPr bwMode="auto">
              <a:xfrm>
                <a:off x="7461520" y="2174927"/>
                <a:ext cx="1540812" cy="3293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a:solidFill>
                      <a:prstClr val="white"/>
                    </a:solidFill>
                    <a:latin typeface="Arial" panose="020B0604020202020204" pitchFamily="34" charset="0"/>
                    <a:ea typeface="SamsungOne 700" panose="020B0803030303020204" pitchFamily="34" charset="0"/>
                  </a:rPr>
                  <a:t>¡Producto!</a:t>
                </a:r>
                <a:endParaRPr lang="en-US" altLang="ko-KR" sz="1050" dirty="0">
                  <a:solidFill>
                    <a:prstClr val="white"/>
                  </a:solidFill>
                  <a:latin typeface="Arial" panose="020B0604020202020204" pitchFamily="34" charset="0"/>
                  <a:ea typeface="SamsungOne 700" panose="020B0803030303020204" pitchFamily="34" charset="0"/>
                </a:endParaRPr>
              </a:p>
            </p:txBody>
          </p:sp>
          <p:cxnSp>
            <p:nvCxnSpPr>
              <p:cNvPr id="34" name="직선 연결선 33">
                <a:extLst>
                  <a:ext uri="{FF2B5EF4-FFF2-40B4-BE49-F238E27FC236}">
                    <a16:creationId xmlns:a16="http://schemas.microsoft.com/office/drawing/2014/main" id="{0E02BA75-2DB1-42BE-A616-2D364C672C1D}"/>
                  </a:ext>
                </a:extLst>
              </p:cNvPr>
              <p:cNvCxnSpPr>
                <a:cxnSpLocks/>
              </p:cNvCxnSpPr>
              <p:nvPr/>
            </p:nvCxnSpPr>
            <p:spPr>
              <a:xfrm>
                <a:off x="2223603" y="2318193"/>
                <a:ext cx="196029" cy="6394"/>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E02BA75-2DB1-42BE-A616-2D364C672C1D}"/>
                  </a:ext>
                </a:extLst>
              </p:cNvPr>
              <p:cNvCxnSpPr>
                <a:cxnSpLocks/>
              </p:cNvCxnSpPr>
              <p:nvPr/>
            </p:nvCxnSpPr>
            <p:spPr>
              <a:xfrm>
                <a:off x="3921468" y="2318193"/>
                <a:ext cx="196029" cy="6394"/>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0E02BA75-2DB1-42BE-A616-2D364C672C1D}"/>
                  </a:ext>
                </a:extLst>
              </p:cNvPr>
              <p:cNvCxnSpPr>
                <a:cxnSpLocks/>
              </p:cNvCxnSpPr>
              <p:nvPr/>
            </p:nvCxnSpPr>
            <p:spPr>
              <a:xfrm>
                <a:off x="5258784" y="2318193"/>
                <a:ext cx="403049" cy="0"/>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0E02BA75-2DB1-42BE-A616-2D364C672C1D}"/>
                  </a:ext>
                </a:extLst>
              </p:cNvPr>
              <p:cNvCxnSpPr>
                <a:cxnSpLocks/>
              </p:cNvCxnSpPr>
              <p:nvPr/>
            </p:nvCxnSpPr>
            <p:spPr>
              <a:xfrm>
                <a:off x="6818173" y="2318193"/>
                <a:ext cx="643347" cy="0"/>
              </a:xfrm>
              <a:prstGeom prst="line">
                <a:avLst/>
              </a:prstGeom>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999CF39-7E20-9D56-A1C5-8203719A3187}"/>
              </a:ext>
            </a:extLst>
          </p:cNvPr>
          <p:cNvSpPr txBox="1"/>
          <p:nvPr/>
        </p:nvSpPr>
        <p:spPr>
          <a:xfrm>
            <a:off x="1782907" y="2500258"/>
            <a:ext cx="525395" cy="215444"/>
          </a:xfrm>
          <a:prstGeom prst="rect">
            <a:avLst/>
          </a:prstGeom>
          <a:solidFill>
            <a:schemeClr val="bg1"/>
          </a:solidFill>
        </p:spPr>
        <p:txBody>
          <a:bodyPr wrap="square" rtlCol="0">
            <a:spAutoFit/>
          </a:bodyPr>
          <a:lstStyle/>
          <a:p>
            <a:r>
              <a:rPr lang="en-US" sz="800" b="1" dirty="0"/>
              <a:t>¡Nuevo!</a:t>
            </a:r>
          </a:p>
        </p:txBody>
      </p:sp>
      <p:sp>
        <p:nvSpPr>
          <p:cNvPr id="3" name="TextBox 2">
            <a:extLst>
              <a:ext uri="{FF2B5EF4-FFF2-40B4-BE49-F238E27FC236}">
                <a16:creationId xmlns:a16="http://schemas.microsoft.com/office/drawing/2014/main" id="{FE21B997-FF8B-156C-B6BD-00838EA92146}"/>
              </a:ext>
            </a:extLst>
          </p:cNvPr>
          <p:cNvSpPr txBox="1"/>
          <p:nvPr/>
        </p:nvSpPr>
        <p:spPr>
          <a:xfrm>
            <a:off x="1711583" y="3118436"/>
            <a:ext cx="711377" cy="215444"/>
          </a:xfrm>
          <a:prstGeom prst="rect">
            <a:avLst/>
          </a:prstGeom>
          <a:solidFill>
            <a:schemeClr val="bg1"/>
          </a:solidFill>
        </p:spPr>
        <p:txBody>
          <a:bodyPr wrap="square" rtlCol="0">
            <a:spAutoFit/>
          </a:bodyPr>
          <a:lstStyle/>
          <a:p>
            <a:r>
              <a:rPr lang="en-US" sz="800" b="1" dirty="0"/>
              <a:t>¡</a:t>
            </a:r>
            <a:r>
              <a:rPr lang="en-US" sz="800" b="1" dirty="0" err="1"/>
              <a:t>Inteligente</a:t>
            </a:r>
            <a:r>
              <a:rPr lang="en-US" sz="800" b="1" dirty="0"/>
              <a:t>!</a:t>
            </a:r>
          </a:p>
        </p:txBody>
      </p:sp>
      <p:sp>
        <p:nvSpPr>
          <p:cNvPr id="4" name="TextBox 3">
            <a:extLst>
              <a:ext uri="{FF2B5EF4-FFF2-40B4-BE49-F238E27FC236}">
                <a16:creationId xmlns:a16="http://schemas.microsoft.com/office/drawing/2014/main" id="{99F0FCEC-6208-D984-5509-5FA31DD9AE97}"/>
              </a:ext>
            </a:extLst>
          </p:cNvPr>
          <p:cNvSpPr txBox="1"/>
          <p:nvPr/>
        </p:nvSpPr>
        <p:spPr>
          <a:xfrm>
            <a:off x="1711583" y="3688334"/>
            <a:ext cx="711377" cy="215444"/>
          </a:xfrm>
          <a:prstGeom prst="rect">
            <a:avLst/>
          </a:prstGeom>
          <a:solidFill>
            <a:schemeClr val="bg1"/>
          </a:solidFill>
        </p:spPr>
        <p:txBody>
          <a:bodyPr wrap="square" rtlCol="0">
            <a:spAutoFit/>
          </a:bodyPr>
          <a:lstStyle/>
          <a:p>
            <a:r>
              <a:rPr lang="en-US" sz="800" b="1" dirty="0"/>
              <a:t>¡</a:t>
            </a:r>
            <a:r>
              <a:rPr lang="en-US" sz="800" b="1" dirty="0" err="1"/>
              <a:t>Creativo</a:t>
            </a:r>
            <a:r>
              <a:rPr lang="en-US" sz="800" b="1" dirty="0"/>
              <a:t>!</a:t>
            </a:r>
          </a:p>
        </p:txBody>
      </p:sp>
    </p:spTree>
    <p:extLst>
      <p:ext uri="{BB962C8B-B14F-4D97-AF65-F5344CB8AC3E}">
        <p14:creationId xmlns:p14="http://schemas.microsoft.com/office/powerpoint/2010/main" val="2118943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Método de desarrollo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1" name="그룹 20"/>
          <p:cNvGrpSpPr/>
          <p:nvPr/>
        </p:nvGrpSpPr>
        <p:grpSpPr>
          <a:xfrm>
            <a:off x="1309378" y="1547025"/>
            <a:ext cx="6480918" cy="3050845"/>
            <a:chOff x="601249" y="2062700"/>
            <a:chExt cx="8641224" cy="4067793"/>
          </a:xfrm>
        </p:grpSpPr>
        <p:sp>
          <p:nvSpPr>
            <p:cNvPr id="22" name="AutoShape 15">
              <a:extLst>
                <a:ext uri="{FF2B5EF4-FFF2-40B4-BE49-F238E27FC236}">
                  <a16:creationId xmlns:a16="http://schemas.microsoft.com/office/drawing/2014/main" id="{93DFE41A-C2DE-4220-91D8-565C46F7D92D}"/>
                </a:ext>
              </a:extLst>
            </p:cNvPr>
            <p:cNvSpPr>
              <a:spLocks noChangeArrowheads="1"/>
            </p:cNvSpPr>
            <p:nvPr/>
          </p:nvSpPr>
          <p:spPr bwMode="auto">
            <a:xfrm>
              <a:off x="601249" y="2063722"/>
              <a:ext cx="5423769" cy="3099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dirty="0" err="1">
                  <a:solidFill>
                    <a:prstClr val="white"/>
                  </a:solidFill>
                  <a:latin typeface="Arial" panose="020B0604020202020204" pitchFamily="34" charset="0"/>
                  <a:ea typeface="SamsungOne 700" panose="020B0803030303020204" pitchFamily="34" charset="0"/>
                </a:rPr>
                <a:t>Producto</a:t>
              </a:r>
              <a:r>
                <a:rPr lang="en-US" altLang="ko-KR" sz="1050" dirty="0">
                  <a:solidFill>
                    <a:prstClr val="white"/>
                  </a:solidFill>
                  <a:latin typeface="Arial" panose="020B0604020202020204" pitchFamily="34" charset="0"/>
                  <a:ea typeface="SamsungOne 700" panose="020B0803030303020204" pitchFamily="34" charset="0"/>
                </a:rPr>
                <a:t>=Idea + H/W &amp;CUBE + TAS</a:t>
              </a:r>
              <a:endParaRPr lang="ko-KR" altLang="en-US" sz="1050" dirty="0">
                <a:solidFill>
                  <a:prstClr val="white"/>
                </a:solidFill>
                <a:latin typeface="Arial" panose="020B0604020202020204" pitchFamily="34" charset="0"/>
                <a:ea typeface="SamsungOne 400" panose="020B0503030303020204" pitchFamily="34" charset="0"/>
              </a:endParaRPr>
            </a:p>
          </p:txBody>
        </p:sp>
        <p:sp>
          <p:nvSpPr>
            <p:cNvPr id="23" name="AutoShape 15">
              <a:extLst>
                <a:ext uri="{FF2B5EF4-FFF2-40B4-BE49-F238E27FC236}">
                  <a16:creationId xmlns:a16="http://schemas.microsoft.com/office/drawing/2014/main" id="{FD64A581-07BC-479F-923E-BFE186D950BE}"/>
                </a:ext>
              </a:extLst>
            </p:cNvPr>
            <p:cNvSpPr>
              <a:spLocks noChangeArrowheads="1"/>
            </p:cNvSpPr>
            <p:nvPr/>
          </p:nvSpPr>
          <p:spPr bwMode="auto">
            <a:xfrm>
              <a:off x="6432218" y="2086632"/>
              <a:ext cx="2532516" cy="30997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a:solidFill>
                    <a:prstClr val="white"/>
                  </a:solidFill>
                  <a:latin typeface="Arial" panose="020B0604020202020204" pitchFamily="34" charset="0"/>
                  <a:ea typeface="SamsungOne 700" panose="020B0803030303020204" pitchFamily="34" charset="0"/>
                </a:rPr>
                <a:t>Servidor IoT (H/W) + Mobius</a:t>
              </a:r>
              <a:endParaRPr lang="ko-KR" altLang="en-US" sz="1050" dirty="0">
                <a:solidFill>
                  <a:prstClr val="white"/>
                </a:solidFill>
                <a:latin typeface="Arial" panose="020B0604020202020204" pitchFamily="34" charset="0"/>
                <a:ea typeface="SamsungOne 400" panose="020B0503030303020204" pitchFamily="34" charset="0"/>
              </a:endParaRPr>
            </a:p>
          </p:txBody>
        </p:sp>
        <p:cxnSp>
          <p:nvCxnSpPr>
            <p:cNvPr id="24" name="직선 연결선 23">
              <a:extLst>
                <a:ext uri="{FF2B5EF4-FFF2-40B4-BE49-F238E27FC236}">
                  <a16:creationId xmlns:a16="http://schemas.microsoft.com/office/drawing/2014/main" id="{339248FD-6841-4FC0-9533-A9BBD5498F95}"/>
                </a:ext>
              </a:extLst>
            </p:cNvPr>
            <p:cNvCxnSpPr>
              <a:cxnSpLocks/>
            </p:cNvCxnSpPr>
            <p:nvPr/>
          </p:nvCxnSpPr>
          <p:spPr>
            <a:xfrm>
              <a:off x="6254779" y="2062700"/>
              <a:ext cx="0" cy="3975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924" y="3034235"/>
              <a:ext cx="1139669" cy="1151514"/>
            </a:xfrm>
            <a:prstGeom prst="rect">
              <a:avLst/>
            </a:prstGeom>
          </p:spPr>
        </p:pic>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580" y="4402537"/>
              <a:ext cx="1606047" cy="632925"/>
            </a:xfrm>
            <a:prstGeom prst="rect">
              <a:avLst/>
            </a:prstGeom>
          </p:spPr>
        </p:pic>
        <p:pic>
          <p:nvPicPr>
            <p:cNvPr id="27" name="그림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19" y="4668790"/>
              <a:ext cx="1041454" cy="952549"/>
            </a:xfrm>
            <a:prstGeom prst="rect">
              <a:avLst/>
            </a:prstGeom>
          </p:spPr>
        </p:pic>
        <p:grpSp>
          <p:nvGrpSpPr>
            <p:cNvPr id="28" name="그룹 27"/>
            <p:cNvGrpSpPr/>
            <p:nvPr/>
          </p:nvGrpSpPr>
          <p:grpSpPr>
            <a:xfrm>
              <a:off x="723271" y="2473782"/>
              <a:ext cx="5099312" cy="3656711"/>
              <a:chOff x="723271" y="2473782"/>
              <a:chExt cx="5099312" cy="3656711"/>
            </a:xfrm>
          </p:grpSpPr>
          <p:pic>
            <p:nvPicPr>
              <p:cNvPr id="29" name="그림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271" y="2631463"/>
                <a:ext cx="5099312" cy="3499030"/>
              </a:xfrm>
              <a:prstGeom prst="rect">
                <a:avLst/>
              </a:prstGeom>
            </p:spPr>
          </p:pic>
          <p:sp>
            <p:nvSpPr>
              <p:cNvPr id="30" name="아래쪽 화살표 37">
                <a:extLst>
                  <a:ext uri="{FF2B5EF4-FFF2-40B4-BE49-F238E27FC236}">
                    <a16:creationId xmlns:a16="http://schemas.microsoft.com/office/drawing/2014/main" id="{A0FB2EB8-02E1-42D9-A098-2778484334E7}"/>
                  </a:ext>
                </a:extLst>
              </p:cNvPr>
              <p:cNvSpPr/>
              <p:nvPr/>
            </p:nvSpPr>
            <p:spPr>
              <a:xfrm rot="16200000" flipH="1">
                <a:off x="4076974" y="3840802"/>
                <a:ext cx="325768" cy="934526"/>
              </a:xfrm>
              <a:prstGeom prst="downArrow">
                <a:avLst>
                  <a:gd name="adj1" fmla="val 52347"/>
                  <a:gd name="adj2" fmla="val 44306"/>
                </a:avLst>
              </a:prstGeom>
              <a:gradFill>
                <a:gsLst>
                  <a:gs pos="62000">
                    <a:srgbClr val="193EB0"/>
                  </a:gs>
                  <a:gs pos="0">
                    <a:srgbClr val="193EB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prstClr val="white"/>
                  </a:solidFill>
                  <a:latin typeface="Arial" panose="020B0604020202020204" pitchFamily="34" charset="0"/>
                  <a:ea typeface="Arial Unicode MS" panose="020B0600000101010101" charset="-127"/>
                </a:endParaRPr>
              </a:p>
            </p:txBody>
          </p:sp>
          <p:pic>
            <p:nvPicPr>
              <p:cNvPr id="31" name="그림 30"/>
              <p:cNvPicPr>
                <a:picLocks noChangeAspect="1"/>
              </p:cNvPicPr>
              <p:nvPr/>
            </p:nvPicPr>
            <p:blipFill>
              <a:blip r:embed="rId7"/>
              <a:stretch>
                <a:fillRect/>
              </a:stretch>
            </p:blipFill>
            <p:spPr>
              <a:xfrm>
                <a:off x="4269227" y="2473782"/>
                <a:ext cx="446807" cy="507414"/>
              </a:xfrm>
              <a:prstGeom prst="rect">
                <a:avLst/>
              </a:prstGeom>
            </p:spPr>
          </p:pic>
        </p:grpSp>
      </p:grpSp>
      <p:sp>
        <p:nvSpPr>
          <p:cNvPr id="1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CCDEEE0-D020-1CDF-DBF3-21D1E0377CAF}"/>
              </a:ext>
            </a:extLst>
          </p:cNvPr>
          <p:cNvSpPr txBox="1"/>
          <p:nvPr/>
        </p:nvSpPr>
        <p:spPr>
          <a:xfrm>
            <a:off x="2083990" y="2297236"/>
            <a:ext cx="893386" cy="215444"/>
          </a:xfrm>
          <a:prstGeom prst="rect">
            <a:avLst/>
          </a:prstGeom>
          <a:solidFill>
            <a:schemeClr val="bg1"/>
          </a:solidFill>
        </p:spPr>
        <p:txBody>
          <a:bodyPr wrap="square" rtlCol="0">
            <a:spAutoFit/>
          </a:bodyPr>
          <a:lstStyle/>
          <a:p>
            <a:r>
              <a:rPr lang="en-US" sz="800" dirty="0" err="1"/>
              <a:t>Bomba</a:t>
            </a:r>
            <a:r>
              <a:rPr lang="en-US" sz="800" dirty="0"/>
              <a:t> de </a:t>
            </a:r>
            <a:r>
              <a:rPr lang="en-US" sz="800" dirty="0" err="1"/>
              <a:t>agua</a:t>
            </a:r>
            <a:endParaRPr lang="en-US" sz="800" dirty="0"/>
          </a:p>
        </p:txBody>
      </p:sp>
      <p:sp>
        <p:nvSpPr>
          <p:cNvPr id="3" name="TextBox 2">
            <a:extLst>
              <a:ext uri="{FF2B5EF4-FFF2-40B4-BE49-F238E27FC236}">
                <a16:creationId xmlns:a16="http://schemas.microsoft.com/office/drawing/2014/main" id="{2A4A1743-235D-3ED2-42FC-AFE50504D955}"/>
              </a:ext>
            </a:extLst>
          </p:cNvPr>
          <p:cNvSpPr txBox="1"/>
          <p:nvPr/>
        </p:nvSpPr>
        <p:spPr>
          <a:xfrm>
            <a:off x="2083989" y="2705141"/>
            <a:ext cx="767301" cy="338554"/>
          </a:xfrm>
          <a:prstGeom prst="rect">
            <a:avLst/>
          </a:prstGeom>
          <a:solidFill>
            <a:schemeClr val="bg1"/>
          </a:solidFill>
        </p:spPr>
        <p:txBody>
          <a:bodyPr wrap="square" rtlCol="0">
            <a:spAutoFit/>
          </a:bodyPr>
          <a:lstStyle/>
          <a:p>
            <a:r>
              <a:rPr lang="en-US" sz="800" dirty="0"/>
              <a:t>Sensor de </a:t>
            </a:r>
          </a:p>
          <a:p>
            <a:r>
              <a:rPr lang="en-US" sz="800" dirty="0" err="1"/>
              <a:t>temperatura</a:t>
            </a:r>
            <a:endParaRPr lang="en-US" sz="800" dirty="0"/>
          </a:p>
        </p:txBody>
      </p:sp>
      <p:sp>
        <p:nvSpPr>
          <p:cNvPr id="4" name="TextBox 3">
            <a:extLst>
              <a:ext uri="{FF2B5EF4-FFF2-40B4-BE49-F238E27FC236}">
                <a16:creationId xmlns:a16="http://schemas.microsoft.com/office/drawing/2014/main" id="{C0C93A48-6E4F-9BD3-CE7B-156032FB935C}"/>
              </a:ext>
            </a:extLst>
          </p:cNvPr>
          <p:cNvSpPr txBox="1"/>
          <p:nvPr/>
        </p:nvSpPr>
        <p:spPr>
          <a:xfrm>
            <a:off x="2178697" y="3353213"/>
            <a:ext cx="586804" cy="215444"/>
          </a:xfrm>
          <a:prstGeom prst="rect">
            <a:avLst/>
          </a:prstGeom>
          <a:solidFill>
            <a:schemeClr val="bg1"/>
          </a:solidFill>
        </p:spPr>
        <p:txBody>
          <a:bodyPr wrap="square" rtlCol="0">
            <a:spAutoFit/>
          </a:bodyPr>
          <a:lstStyle/>
          <a:p>
            <a:r>
              <a:rPr lang="en-US" sz="800" dirty="0"/>
              <a:t>Luz LED</a:t>
            </a:r>
          </a:p>
        </p:txBody>
      </p:sp>
      <p:sp>
        <p:nvSpPr>
          <p:cNvPr id="5" name="TextBox 4">
            <a:extLst>
              <a:ext uri="{FF2B5EF4-FFF2-40B4-BE49-F238E27FC236}">
                <a16:creationId xmlns:a16="http://schemas.microsoft.com/office/drawing/2014/main" id="{533EFFAB-C07E-7D22-7C41-A28E406DE601}"/>
              </a:ext>
            </a:extLst>
          </p:cNvPr>
          <p:cNvSpPr txBox="1"/>
          <p:nvPr/>
        </p:nvSpPr>
        <p:spPr>
          <a:xfrm>
            <a:off x="2090004" y="3878175"/>
            <a:ext cx="767301" cy="338554"/>
          </a:xfrm>
          <a:prstGeom prst="rect">
            <a:avLst/>
          </a:prstGeom>
          <a:solidFill>
            <a:schemeClr val="bg1"/>
          </a:solidFill>
        </p:spPr>
        <p:txBody>
          <a:bodyPr wrap="square" rtlCol="0">
            <a:spAutoFit/>
          </a:bodyPr>
          <a:lstStyle/>
          <a:p>
            <a:r>
              <a:rPr lang="en-US" sz="800" dirty="0"/>
              <a:t>Sensor de </a:t>
            </a:r>
          </a:p>
          <a:p>
            <a:r>
              <a:rPr lang="en-US" sz="800" dirty="0" err="1"/>
              <a:t>humedad</a:t>
            </a:r>
            <a:endParaRPr lang="en-US" sz="800" dirty="0"/>
          </a:p>
        </p:txBody>
      </p:sp>
      <p:sp>
        <p:nvSpPr>
          <p:cNvPr id="6" name="TextBox 5">
            <a:extLst>
              <a:ext uri="{FF2B5EF4-FFF2-40B4-BE49-F238E27FC236}">
                <a16:creationId xmlns:a16="http://schemas.microsoft.com/office/drawing/2014/main" id="{C80F9AE6-BC76-4E0C-C0B8-40ABA055E309}"/>
              </a:ext>
            </a:extLst>
          </p:cNvPr>
          <p:cNvSpPr txBox="1"/>
          <p:nvPr/>
        </p:nvSpPr>
        <p:spPr>
          <a:xfrm>
            <a:off x="1973766" y="4403137"/>
            <a:ext cx="1003609" cy="215444"/>
          </a:xfrm>
          <a:prstGeom prst="rect">
            <a:avLst/>
          </a:prstGeom>
          <a:solidFill>
            <a:schemeClr val="bg1"/>
          </a:solidFill>
        </p:spPr>
        <p:txBody>
          <a:bodyPr wrap="square" rtlCol="0">
            <a:spAutoFit/>
          </a:bodyPr>
          <a:lstStyle/>
          <a:p>
            <a:r>
              <a:rPr lang="en-US" sz="800" dirty="0" err="1"/>
              <a:t>Diseño</a:t>
            </a:r>
            <a:r>
              <a:rPr lang="en-US" sz="800" dirty="0"/>
              <a:t> de </a:t>
            </a:r>
            <a:r>
              <a:rPr lang="en-US" sz="800" dirty="0" err="1"/>
              <a:t>producto</a:t>
            </a:r>
            <a:endParaRPr lang="en-US" sz="800" dirty="0"/>
          </a:p>
        </p:txBody>
      </p:sp>
      <p:sp>
        <p:nvSpPr>
          <p:cNvPr id="7" name="TextBox 6">
            <a:extLst>
              <a:ext uri="{FF2B5EF4-FFF2-40B4-BE49-F238E27FC236}">
                <a16:creationId xmlns:a16="http://schemas.microsoft.com/office/drawing/2014/main" id="{A7B17254-4653-95A6-A4B9-0741013B79F9}"/>
              </a:ext>
            </a:extLst>
          </p:cNvPr>
          <p:cNvSpPr txBox="1"/>
          <p:nvPr/>
        </p:nvSpPr>
        <p:spPr>
          <a:xfrm>
            <a:off x="2885720" y="3425636"/>
            <a:ext cx="1109720" cy="338554"/>
          </a:xfrm>
          <a:prstGeom prst="rect">
            <a:avLst/>
          </a:prstGeom>
          <a:solidFill>
            <a:schemeClr val="bg1"/>
          </a:solidFill>
        </p:spPr>
        <p:txBody>
          <a:bodyPr wrap="square" rtlCol="0">
            <a:spAutoFit/>
          </a:bodyPr>
          <a:lstStyle/>
          <a:p>
            <a:pPr algn="ctr"/>
            <a:r>
              <a:rPr lang="en-US" sz="800" b="1" dirty="0"/>
              <a:t>H/W</a:t>
            </a:r>
          </a:p>
          <a:p>
            <a:pPr algn="ctr"/>
            <a:r>
              <a:rPr lang="en-US" sz="800" b="1" dirty="0"/>
              <a:t>(Plataforma </a:t>
            </a:r>
            <a:r>
              <a:rPr lang="en-US" sz="800" b="1" dirty="0" err="1"/>
              <a:t>Abierta</a:t>
            </a:r>
            <a:r>
              <a:rPr lang="en-US" sz="800" b="1" dirty="0"/>
              <a:t>)</a:t>
            </a:r>
          </a:p>
        </p:txBody>
      </p:sp>
      <p:sp>
        <p:nvSpPr>
          <p:cNvPr id="8" name="TextBox 7">
            <a:extLst>
              <a:ext uri="{FF2B5EF4-FFF2-40B4-BE49-F238E27FC236}">
                <a16:creationId xmlns:a16="http://schemas.microsoft.com/office/drawing/2014/main" id="{36A4DECD-C117-0DA0-3D6D-5F46D79CD42C}"/>
              </a:ext>
            </a:extLst>
          </p:cNvPr>
          <p:cNvSpPr txBox="1"/>
          <p:nvPr/>
        </p:nvSpPr>
        <p:spPr>
          <a:xfrm>
            <a:off x="4644310" y="3727454"/>
            <a:ext cx="729632" cy="215444"/>
          </a:xfrm>
          <a:prstGeom prst="rect">
            <a:avLst/>
          </a:prstGeom>
          <a:solidFill>
            <a:schemeClr val="bg1"/>
          </a:solidFill>
        </p:spPr>
        <p:txBody>
          <a:bodyPr wrap="square" rtlCol="0">
            <a:spAutoFit/>
          </a:bodyPr>
          <a:lstStyle/>
          <a:p>
            <a:r>
              <a:rPr lang="en-US" sz="800" b="1" dirty="0" err="1"/>
              <a:t>Producto</a:t>
            </a:r>
            <a:endParaRPr lang="en-US" sz="800" b="1" dirty="0"/>
          </a:p>
        </p:txBody>
      </p:sp>
    </p:spTree>
    <p:extLst>
      <p:ext uri="{BB962C8B-B14F-4D97-AF65-F5344CB8AC3E}">
        <p14:creationId xmlns:p14="http://schemas.microsoft.com/office/powerpoint/2010/main" val="4266556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직사각형 13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Control de cosa (sensor)</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41" name="그룹 140"/>
          <p:cNvGrpSpPr/>
          <p:nvPr/>
        </p:nvGrpSpPr>
        <p:grpSpPr>
          <a:xfrm>
            <a:off x="1451993" y="1444649"/>
            <a:ext cx="6241633" cy="3247640"/>
            <a:chOff x="1056068" y="1983346"/>
            <a:chExt cx="8322177" cy="4330187"/>
          </a:xfrm>
        </p:grpSpPr>
        <p:sp>
          <p:nvSpPr>
            <p:cNvPr id="143"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144" name="그림 143"/>
            <p:cNvPicPr>
              <a:picLocks noChangeAspect="1"/>
            </p:cNvPicPr>
            <p:nvPr/>
          </p:nvPicPr>
          <p:blipFill>
            <a:blip r:embed="rId3"/>
            <a:stretch>
              <a:fillRect/>
            </a:stretch>
          </p:blipFill>
          <p:spPr>
            <a:xfrm>
              <a:off x="1390618" y="2185682"/>
              <a:ext cx="895368" cy="1016821"/>
            </a:xfrm>
            <a:prstGeom prst="rect">
              <a:avLst/>
            </a:prstGeom>
          </p:spPr>
        </p:pic>
        <p:sp>
          <p:nvSpPr>
            <p:cNvPr id="145" name="TextBox 15"/>
            <p:cNvSpPr txBox="1"/>
            <p:nvPr/>
          </p:nvSpPr>
          <p:spPr>
            <a:xfrm>
              <a:off x="1498251"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146" name="TextBox 16"/>
            <p:cNvSpPr txBox="1"/>
            <p:nvPr/>
          </p:nvSpPr>
          <p:spPr>
            <a:xfrm>
              <a:off x="3946353"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cxnSp>
          <p:nvCxnSpPr>
            <p:cNvPr id="147" name="직선 화살표 연결선 146"/>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8" name="TextBox 36"/>
            <p:cNvSpPr txBox="1"/>
            <p:nvPr/>
          </p:nvSpPr>
          <p:spPr>
            <a:xfrm>
              <a:off x="1823787" y="3848893"/>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49" name="TextBox 38"/>
            <p:cNvSpPr txBox="1"/>
            <p:nvPr/>
          </p:nvSpPr>
          <p:spPr>
            <a:xfrm>
              <a:off x="1143659" y="4962248"/>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50"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153"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154" name="모서리가 둥근 직사각형 153"/>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55" name="직선 화살표 연결선 154"/>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extBox 54"/>
            <p:cNvSpPr txBox="1"/>
            <p:nvPr/>
          </p:nvSpPr>
          <p:spPr>
            <a:xfrm>
              <a:off x="4936901" y="2388167"/>
              <a:ext cx="506839"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157" name="모서리가 둥근 직사각형 156"/>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58" name="모서리가 둥근 직사각형 157"/>
            <p:cNvSpPr/>
            <p:nvPr/>
          </p:nvSpPr>
          <p:spPr>
            <a:xfrm>
              <a:off x="6153577" y="2941118"/>
              <a:ext cx="870386"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59" name="꺾인 연결선 158"/>
            <p:cNvCxnSpPr>
              <a:stCxn id="157" idx="2"/>
              <a:endCxn id="158"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모서리가 둥근 직사각형 159"/>
            <p:cNvSpPr/>
            <p:nvPr/>
          </p:nvSpPr>
          <p:spPr>
            <a:xfrm>
              <a:off x="6686489" y="3362592"/>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contenedor
Temperatura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61" name="꺾인 연결선 160"/>
            <p:cNvCxnSpPr>
              <a:stCxn id="158" idx="2"/>
              <a:endCxn id="160" idx="1"/>
            </p:cNvCxnSpPr>
            <p:nvPr/>
          </p:nvCxnSpPr>
          <p:spPr>
            <a:xfrm rot="16200000" flipH="1">
              <a:off x="6503736" y="3333525"/>
              <a:ext cx="267789"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2" name="모서리가 둥근 직사각형 161"/>
            <p:cNvSpPr/>
            <p:nvPr/>
          </p:nvSpPr>
          <p:spPr>
            <a:xfrm>
              <a:off x="6686489" y="3787386"/>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container-light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63" name="꺾인 연결선 162"/>
            <p:cNvCxnSpPr>
              <a:stCxn id="158" idx="2"/>
            </p:cNvCxnSpPr>
            <p:nvPr/>
          </p:nvCxnSpPr>
          <p:spPr>
            <a:xfrm rot="16200000" flipH="1">
              <a:off x="6291338" y="3545922"/>
              <a:ext cx="692582"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4" name="모서리가 둥근 직사각형 163"/>
            <p:cNvSpPr/>
            <p:nvPr/>
          </p:nvSpPr>
          <p:spPr>
            <a:xfrm>
              <a:off x="7314894" y="4212179"/>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suscripción
light_sub</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65" name="꺾인 연결선 164"/>
            <p:cNvCxnSpPr>
              <a:stCxn id="162" idx="2"/>
              <a:endCxn id="164" idx="1"/>
            </p:cNvCxnSpPr>
            <p:nvPr/>
          </p:nvCxnSpPr>
          <p:spPr>
            <a:xfrm rot="16200000" flipH="1">
              <a:off x="7144775" y="4195746"/>
              <a:ext cx="271107" cy="69130"/>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모서리가 둥근 직사각형 165"/>
            <p:cNvSpPr/>
            <p:nvPr/>
          </p:nvSpPr>
          <p:spPr>
            <a:xfrm>
              <a:off x="7941440" y="3364518"/>
              <a:ext cx="694164" cy="30310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CIN-1</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67" name="직선 연결선 166"/>
            <p:cNvCxnSpPr>
              <a:stCxn id="160" idx="3"/>
              <a:endCxn id="166" idx="1"/>
            </p:cNvCxnSpPr>
            <p:nvPr/>
          </p:nvCxnSpPr>
          <p:spPr>
            <a:xfrm flipV="1">
              <a:off x="7805039" y="3516069"/>
              <a:ext cx="136401" cy="2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8"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69"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170" name="모서리가 둥근 직사각형 169"/>
            <p:cNvSpPr/>
            <p:nvPr/>
          </p:nvSpPr>
          <p:spPr>
            <a:xfrm>
              <a:off x="7936240" y="3786762"/>
              <a:ext cx="694164" cy="30310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chemeClr val="bg1"/>
                  </a:solidFill>
                  <a:latin typeface="Arial" panose="020B0604020202020204" pitchFamily="34" charset="0"/>
                  <a:ea typeface="SamsungOne 700" panose="020B0803030303020204" pitchFamily="34" charset="0"/>
                </a:rPr>
                <a:t>CIN-ON</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71" name="직선 연결선 170"/>
            <p:cNvCxnSpPr/>
            <p:nvPr/>
          </p:nvCxnSpPr>
          <p:spPr>
            <a:xfrm flipV="1">
              <a:off x="7799840" y="3944925"/>
              <a:ext cx="136401" cy="2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2" name="왼쪽 화살표 171"/>
            <p:cNvSpPr/>
            <p:nvPr/>
          </p:nvSpPr>
          <p:spPr>
            <a:xfrm>
              <a:off x="3447915" y="3025783"/>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73" name="TextBox 67"/>
            <p:cNvSpPr txBox="1"/>
            <p:nvPr/>
          </p:nvSpPr>
          <p:spPr>
            <a:xfrm>
              <a:off x="5439534"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74" name="TextBox 68">
              <a:extLst>
                <a:ext uri="{FF2B5EF4-FFF2-40B4-BE49-F238E27FC236}">
                  <a16:creationId xmlns:a16="http://schemas.microsoft.com/office/drawing/2014/main" id="{13401FC3-3FD4-4A8A-A6DD-0AFDDE708295}"/>
                </a:ext>
              </a:extLst>
            </p:cNvPr>
            <p:cNvSpPr txBox="1"/>
            <p:nvPr/>
          </p:nvSpPr>
          <p:spPr>
            <a:xfrm>
              <a:off x="5484282" y="4687840"/>
              <a:ext cx="1268560"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Crear</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contentInstance</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t>
              </a:r>
            </a:p>
          </p:txBody>
        </p:sp>
        <p:sp>
          <p:nvSpPr>
            <p:cNvPr id="175" name="TextBox 68">
              <a:extLst>
                <a:ext uri="{FF2B5EF4-FFF2-40B4-BE49-F238E27FC236}">
                  <a16:creationId xmlns:a16="http://schemas.microsoft.com/office/drawing/2014/main" id="{E82B527F-8070-415E-9E3B-0C9F02BE683A}"/>
                </a:ext>
              </a:extLst>
            </p:cNvPr>
            <p:cNvSpPr txBox="1"/>
            <p:nvPr/>
          </p:nvSpPr>
          <p:spPr>
            <a:xfrm>
              <a:off x="3694048" y="4285724"/>
              <a:ext cx="875255"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Actuator control</a:t>
              </a:r>
            </a:p>
          </p:txBody>
        </p:sp>
        <p:sp>
          <p:nvSpPr>
            <p:cNvPr id="176" name="TextBox 68">
              <a:extLst>
                <a:ext uri="{FF2B5EF4-FFF2-40B4-BE49-F238E27FC236}">
                  <a16:creationId xmlns:a16="http://schemas.microsoft.com/office/drawing/2014/main" id="{8999FE7A-5A30-46B9-909B-02FD2C82A0AF}"/>
                </a:ext>
              </a:extLst>
            </p:cNvPr>
            <p:cNvSpPr txBox="1"/>
            <p:nvPr/>
          </p:nvSpPr>
          <p:spPr>
            <a:xfrm>
              <a:off x="3940788" y="3211007"/>
              <a:ext cx="1354800" cy="29238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Notificación</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 nu</a:t>
              </a:r>
            </a:p>
          </p:txBody>
        </p:sp>
        <p:sp>
          <p:nvSpPr>
            <p:cNvPr id="177" name="왼쪽 화살표 125">
              <a:extLst>
                <a:ext uri="{FF2B5EF4-FFF2-40B4-BE49-F238E27FC236}">
                  <a16:creationId xmlns:a16="http://schemas.microsoft.com/office/drawing/2014/main" id="{E23247DA-87F5-4D0E-A18E-7294DE7C6161}"/>
                </a:ext>
              </a:extLst>
            </p:cNvPr>
            <p:cNvSpPr/>
            <p:nvPr/>
          </p:nvSpPr>
          <p:spPr>
            <a:xfrm rot="16200000">
              <a:off x="2543674" y="4318583"/>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78" name="왼쪽 화살표 125">
              <a:extLst>
                <a:ext uri="{FF2B5EF4-FFF2-40B4-BE49-F238E27FC236}">
                  <a16:creationId xmlns:a16="http://schemas.microsoft.com/office/drawing/2014/main" id="{23F9BE46-B827-4B09-800D-E1BBEAC4873C}"/>
                </a:ext>
              </a:extLst>
            </p:cNvPr>
            <p:cNvSpPr/>
            <p:nvPr/>
          </p:nvSpPr>
          <p:spPr>
            <a:xfrm rot="5400000">
              <a:off x="5879027" y="5026469"/>
              <a:ext cx="1795881"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grpSp>
          <p:nvGrpSpPr>
            <p:cNvPr id="179" name="그룹 178"/>
            <p:cNvGrpSpPr/>
            <p:nvPr/>
          </p:nvGrpSpPr>
          <p:grpSpPr>
            <a:xfrm>
              <a:off x="8178085" y="4851528"/>
              <a:ext cx="746974" cy="1139233"/>
              <a:chOff x="7907629" y="4953908"/>
              <a:chExt cx="772731" cy="1178516"/>
            </a:xfrm>
          </p:grpSpPr>
          <p:pic>
            <p:nvPicPr>
              <p:cNvPr id="183" name="그림 1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84" name="그림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cxnSp>
          <p:nvCxnSpPr>
            <p:cNvPr id="180" name="직선 화살표 연결선 179"/>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TextBox 68"/>
            <p:cNvSpPr txBox="1"/>
            <p:nvPr/>
          </p:nvSpPr>
          <p:spPr>
            <a:xfrm>
              <a:off x="7476869" y="4885340"/>
              <a:ext cx="627671" cy="29238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pic>
          <p:nvPicPr>
            <p:cNvPr id="182" name="그림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grpSp>
      <p:sp>
        <p:nvSpPr>
          <p:cNvPr id="4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4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F3CC92F-360B-3291-4F32-224A253E01F5}"/>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t>Interfaces de </a:t>
            </a:r>
            <a:r>
              <a:rPr lang="en-US" sz="800" dirty="0" err="1"/>
              <a:t>cosas</a:t>
            </a:r>
            <a:endParaRPr lang="en-US" sz="800" dirty="0"/>
          </a:p>
        </p:txBody>
      </p:sp>
      <p:sp>
        <p:nvSpPr>
          <p:cNvPr id="3" name="TextBox 2">
            <a:extLst>
              <a:ext uri="{FF2B5EF4-FFF2-40B4-BE49-F238E27FC236}">
                <a16:creationId xmlns:a16="http://schemas.microsoft.com/office/drawing/2014/main" id="{5233EF96-5D5B-3B6D-5031-F1D85826C19C}"/>
              </a:ext>
            </a:extLst>
          </p:cNvPr>
          <p:cNvSpPr txBox="1"/>
          <p:nvPr/>
        </p:nvSpPr>
        <p:spPr>
          <a:xfrm>
            <a:off x="3504116" y="3123816"/>
            <a:ext cx="656442" cy="338554"/>
          </a:xfrm>
          <a:prstGeom prst="rect">
            <a:avLst/>
          </a:prstGeom>
          <a:solidFill>
            <a:schemeClr val="bg1"/>
          </a:solidFill>
        </p:spPr>
        <p:txBody>
          <a:bodyPr wrap="square" rtlCol="0">
            <a:spAutoFit/>
          </a:bodyPr>
          <a:lstStyle/>
          <a:p>
            <a:r>
              <a:rPr lang="en-US" sz="800" dirty="0"/>
              <a:t>Control de </a:t>
            </a:r>
            <a:r>
              <a:rPr lang="en-US" sz="800" dirty="0" err="1"/>
              <a:t>actuador</a:t>
            </a:r>
            <a:endParaRPr lang="en-US" sz="800" dirty="0"/>
          </a:p>
        </p:txBody>
      </p:sp>
    </p:spTree>
    <p:extLst>
      <p:ext uri="{BB962C8B-B14F-4D97-AF65-F5344CB8AC3E}">
        <p14:creationId xmlns:p14="http://schemas.microsoft.com/office/powerpoint/2010/main" val="4034751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Registro de dispositivos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94" name="그룹 93"/>
          <p:cNvGrpSpPr/>
          <p:nvPr/>
        </p:nvGrpSpPr>
        <p:grpSpPr>
          <a:xfrm>
            <a:off x="1432768" y="1444649"/>
            <a:ext cx="6329066" cy="3293771"/>
            <a:chOff x="1030922" y="1983346"/>
            <a:chExt cx="8438754" cy="4391695"/>
          </a:xfrm>
        </p:grpSpPr>
        <p:pic>
          <p:nvPicPr>
            <p:cNvPr id="95" name="그림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cxnSp>
          <p:nvCxnSpPr>
            <p:cNvPr id="96" name="직선 화살표 연결선 95"/>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68"/>
            <p:cNvSpPr txBox="1"/>
            <p:nvPr/>
          </p:nvSpPr>
          <p:spPr>
            <a:xfrm>
              <a:off x="7476869" y="4885340"/>
              <a:ext cx="506839"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98" name="그룹 97"/>
            <p:cNvGrpSpPr/>
            <p:nvPr/>
          </p:nvGrpSpPr>
          <p:grpSpPr>
            <a:xfrm>
              <a:off x="5456632" y="4851528"/>
              <a:ext cx="3921613" cy="1229362"/>
              <a:chOff x="5456632" y="4851528"/>
              <a:chExt cx="3921613" cy="1229362"/>
            </a:xfrm>
          </p:grpSpPr>
          <p:sp>
            <p:nvSpPr>
              <p:cNvPr id="119"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20"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grpSp>
            <p:nvGrpSpPr>
              <p:cNvPr id="121" name="그룹 120"/>
              <p:cNvGrpSpPr/>
              <p:nvPr/>
            </p:nvGrpSpPr>
            <p:grpSpPr>
              <a:xfrm>
                <a:off x="8178085" y="4851528"/>
                <a:ext cx="746974" cy="1139233"/>
                <a:chOff x="7907629" y="4953908"/>
                <a:chExt cx="772731" cy="1178516"/>
              </a:xfrm>
            </p:grpSpPr>
            <p:pic>
              <p:nvPicPr>
                <p:cNvPr id="122" name="그림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23" name="그림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grpSp>
        <p:cxnSp>
          <p:nvCxnSpPr>
            <p:cNvPr id="99" name="직선 화살표 연결선 98"/>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36"/>
            <p:cNvSpPr txBox="1"/>
            <p:nvPr/>
          </p:nvSpPr>
          <p:spPr>
            <a:xfrm>
              <a:off x="1823786" y="3848893"/>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1" name="TextBox 38"/>
            <p:cNvSpPr txBox="1"/>
            <p:nvPr/>
          </p:nvSpPr>
          <p:spPr>
            <a:xfrm>
              <a:off x="1143658" y="4962248"/>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2" name="직사각형 101">
              <a:extLst>
                <a:ext uri="{FF2B5EF4-FFF2-40B4-BE49-F238E27FC236}">
                  <a16:creationId xmlns:a16="http://schemas.microsoft.com/office/drawing/2014/main" id="{A2C998A7-53AB-401C-A636-7B621DE566B7}"/>
                </a:ext>
              </a:extLst>
            </p:cNvPr>
            <p:cNvSpPr/>
            <p:nvPr/>
          </p:nvSpPr>
          <p:spPr>
            <a:xfrm>
              <a:off x="1030922" y="3548128"/>
              <a:ext cx="8438754" cy="28269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03"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04"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105" name="그림 104"/>
            <p:cNvPicPr>
              <a:picLocks noChangeAspect="1"/>
            </p:cNvPicPr>
            <p:nvPr/>
          </p:nvPicPr>
          <p:blipFill>
            <a:blip r:embed="rId6"/>
            <a:stretch>
              <a:fillRect/>
            </a:stretch>
          </p:blipFill>
          <p:spPr>
            <a:xfrm>
              <a:off x="1390618" y="2185682"/>
              <a:ext cx="895368" cy="1016821"/>
            </a:xfrm>
            <a:prstGeom prst="rect">
              <a:avLst/>
            </a:prstGeom>
          </p:spPr>
        </p:pic>
        <p:sp>
          <p:nvSpPr>
            <p:cNvPr id="106" name="TextBox 15"/>
            <p:cNvSpPr txBox="1"/>
            <p:nvPr/>
          </p:nvSpPr>
          <p:spPr>
            <a:xfrm>
              <a:off x="1498250"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107" name="TextBox 16"/>
            <p:cNvSpPr txBox="1"/>
            <p:nvPr/>
          </p:nvSpPr>
          <p:spPr>
            <a:xfrm>
              <a:off x="3946352"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pic>
          <p:nvPicPr>
            <p:cNvPr id="108"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109" name="모서리가 둥근 직사각형 108"/>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10" name="직선 화살표 연결선 109"/>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54"/>
            <p:cNvSpPr txBox="1"/>
            <p:nvPr/>
          </p:nvSpPr>
          <p:spPr>
            <a:xfrm>
              <a:off x="4936900" y="2388167"/>
              <a:ext cx="506839"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113" name="모서리가 둥근 직사각형 112"/>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14" name="모서리가 둥근 직사각형 113"/>
            <p:cNvSpPr/>
            <p:nvPr/>
          </p:nvSpPr>
          <p:spPr>
            <a:xfrm>
              <a:off x="6153577" y="2941118"/>
              <a:ext cx="870386" cy="30737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chemeClr val="bg1"/>
                  </a:solidFill>
                  <a:latin typeface="Arial" panose="020B0604020202020204" pitchFamily="34" charset="0"/>
                  <a:ea typeface="SamsungOne 700" panose="020B0803030303020204" pitchFamily="34" charset="0"/>
                </a:rPr>
                <a:t>AE-</a:t>
              </a:r>
              <a:r>
                <a:rPr kumimoji="1" lang="en-US" altLang="ko-KR" sz="825" dirty="0" err="1">
                  <a:solidFill>
                    <a:schemeClr val="bg1"/>
                  </a:solidFill>
                  <a:latin typeface="Arial" panose="020B0604020202020204" pitchFamily="34" charset="0"/>
                  <a:ea typeface="SamsungOne 700" panose="020B0803030303020204" pitchFamily="34" charset="0"/>
                </a:rPr>
                <a:t>SmartPot</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15" name="꺾인 연결선 114"/>
            <p:cNvCxnSpPr>
              <a:stCxn id="113" idx="2"/>
              <a:endCxn id="114"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6" name="TextBox 67"/>
            <p:cNvSpPr txBox="1"/>
            <p:nvPr/>
          </p:nvSpPr>
          <p:spPr>
            <a:xfrm>
              <a:off x="5439535"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17" name="왼쪽 화살표 125">
              <a:extLst>
                <a:ext uri="{FF2B5EF4-FFF2-40B4-BE49-F238E27FC236}">
                  <a16:creationId xmlns:a16="http://schemas.microsoft.com/office/drawing/2014/main" id="{5797F73B-2228-4579-876A-9D8181FACF0E}"/>
                </a:ext>
              </a:extLst>
            </p:cNvPr>
            <p:cNvSpPr/>
            <p:nvPr/>
          </p:nvSpPr>
          <p:spPr>
            <a:xfrm rot="10800000">
              <a:off x="3447915" y="3079426"/>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18" name="TextBox 68">
              <a:extLst>
                <a:ext uri="{FF2B5EF4-FFF2-40B4-BE49-F238E27FC236}">
                  <a16:creationId xmlns:a16="http://schemas.microsoft.com/office/drawing/2014/main" id="{8B38FE65-AFA0-41BA-8E19-64C0F31893A8}"/>
                </a:ext>
              </a:extLst>
            </p:cNvPr>
            <p:cNvSpPr txBox="1"/>
            <p:nvPr/>
          </p:nvSpPr>
          <p:spPr>
            <a:xfrm>
              <a:off x="3940788" y="3226013"/>
              <a:ext cx="1354800" cy="29238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Creación de AE</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grpSp>
      <p:sp>
        <p:nvSpPr>
          <p:cNvPr id="3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3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96E5419-15A9-B4C1-E665-B3643A664D8A}"/>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solidFill>
                  <a:schemeClr val="bg1">
                    <a:lumMod val="75000"/>
                  </a:schemeClr>
                </a:solidFill>
              </a:rPr>
              <a:t>Interfaces de </a:t>
            </a:r>
            <a:r>
              <a:rPr lang="en-US" sz="800" dirty="0" err="1">
                <a:solidFill>
                  <a:schemeClr val="bg1">
                    <a:lumMod val="75000"/>
                  </a:schemeClr>
                </a:solidFill>
              </a:rPr>
              <a:t>cosas</a:t>
            </a:r>
            <a:endParaRPr lang="en-US" sz="800" dirty="0">
              <a:solidFill>
                <a:schemeClr val="bg1">
                  <a:lumMod val="75000"/>
                </a:schemeClr>
              </a:solidFill>
            </a:endParaRPr>
          </a:p>
        </p:txBody>
      </p:sp>
    </p:spTree>
    <p:extLst>
      <p:ext uri="{BB962C8B-B14F-4D97-AF65-F5344CB8AC3E}">
        <p14:creationId xmlns:p14="http://schemas.microsoft.com/office/powerpoint/2010/main" val="3035545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46459D14-4DA6-48BD-B3C0-1DC5C6DD3841}"/>
              </a:ext>
            </a:extLst>
          </p:cNvPr>
          <p:cNvGrpSpPr/>
          <p:nvPr/>
        </p:nvGrpSpPr>
        <p:grpSpPr>
          <a:xfrm>
            <a:off x="1277541" y="1435038"/>
            <a:ext cx="6588919" cy="161583"/>
            <a:chOff x="1027113" y="2045625"/>
            <a:chExt cx="8785225" cy="215443"/>
          </a:xfrm>
        </p:grpSpPr>
        <p:sp>
          <p:nvSpPr>
            <p:cNvPr id="18" name="직사각형 17">
              <a:extLst>
                <a:ext uri="{FF2B5EF4-FFF2-40B4-BE49-F238E27FC236}">
                  <a16:creationId xmlns:a16="http://schemas.microsoft.com/office/drawing/2014/main" id="{855B36C0-7B70-4EC7-9C55-30D0AF07AE9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96C8CAC0-0713-4B51-A729-7DBEF69C1A9C}"/>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 plataforma proporciona funciones comunes necesarias para las aplicaciones de IoT</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0" name="그룹 29">
            <a:extLst>
              <a:ext uri="{FF2B5EF4-FFF2-40B4-BE49-F238E27FC236}">
                <a16:creationId xmlns:a16="http://schemas.microsoft.com/office/drawing/2014/main" id="{E5E60509-E934-4159-AC5B-431A59C559DF}"/>
              </a:ext>
            </a:extLst>
          </p:cNvPr>
          <p:cNvGrpSpPr/>
          <p:nvPr/>
        </p:nvGrpSpPr>
        <p:grpSpPr>
          <a:xfrm>
            <a:off x="1277541" y="1676981"/>
            <a:ext cx="6224824" cy="161583"/>
            <a:chOff x="1027113" y="2045625"/>
            <a:chExt cx="8299765" cy="215443"/>
          </a:xfrm>
        </p:grpSpPr>
        <p:sp>
          <p:nvSpPr>
            <p:cNvPr id="31" name="직사각형 30">
              <a:extLst>
                <a:ext uri="{FF2B5EF4-FFF2-40B4-BE49-F238E27FC236}">
                  <a16:creationId xmlns:a16="http://schemas.microsoft.com/office/drawing/2014/main" id="{1ACF6A6D-69B3-4BDA-9F9B-D22D70F7582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2" name="직사각형 31">
              <a:extLst>
                <a:ext uri="{FF2B5EF4-FFF2-40B4-BE49-F238E27FC236}">
                  <a16:creationId xmlns:a16="http://schemas.microsoft.com/office/drawing/2014/main" id="{DFB1DF63-01DC-4A23-9671-A4EB647024B0}"/>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Los desarrolladores de aplicaciones no necesitan implementar API de servicios de red por sí mismos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4" name="그룹 3"/>
          <p:cNvGrpSpPr/>
          <p:nvPr/>
        </p:nvGrpSpPr>
        <p:grpSpPr>
          <a:xfrm>
            <a:off x="3495228" y="2271175"/>
            <a:ext cx="2155163" cy="1984579"/>
            <a:chOff x="3348106" y="3192892"/>
            <a:chExt cx="2873551" cy="2646105"/>
          </a:xfrm>
        </p:grpSpPr>
        <p:grpSp>
          <p:nvGrpSpPr>
            <p:cNvPr id="3" name="그룹 2"/>
            <p:cNvGrpSpPr/>
            <p:nvPr/>
          </p:nvGrpSpPr>
          <p:grpSpPr>
            <a:xfrm>
              <a:off x="3348106" y="3192892"/>
              <a:ext cx="2873551" cy="2153067"/>
              <a:chOff x="3689809" y="3425911"/>
              <a:chExt cx="2873551" cy="2153067"/>
            </a:xfrm>
          </p:grpSpPr>
          <p:sp>
            <p:nvSpPr>
              <p:cNvPr id="2" name="사각형: 둥근 모서리 1">
                <a:extLst>
                  <a:ext uri="{FF2B5EF4-FFF2-40B4-BE49-F238E27FC236}">
                    <a16:creationId xmlns:a16="http://schemas.microsoft.com/office/drawing/2014/main" id="{451BAF10-D3AC-4690-AFEF-6AC6BFCA1E5F}"/>
                  </a:ext>
                </a:extLst>
              </p:cNvPr>
              <p:cNvSpPr/>
              <p:nvPr/>
            </p:nvSpPr>
            <p:spPr>
              <a:xfrm>
                <a:off x="3689809" y="3425911"/>
                <a:ext cx="2873551" cy="550899"/>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a:solidFill>
                      <a:srgbClr val="193EB0"/>
                    </a:solidFill>
                    <a:latin typeface="Arial" panose="020B0604020202020204" pitchFamily="34" charset="0"/>
                    <a:ea typeface="SamsungOne 700" panose="020B0803030303020204" pitchFamily="34" charset="0"/>
                  </a:rPr>
                  <a:t>Capa de aplicación</a:t>
                </a:r>
                <a:endParaRPr lang="ko-KR" altLang="en-US" sz="1050" dirty="0">
                  <a:solidFill>
                    <a:srgbClr val="193EB0"/>
                  </a:solidFill>
                  <a:latin typeface="Arial" panose="020B0604020202020204" pitchFamily="34" charset="0"/>
                  <a:ea typeface="Arial Unicode MS" panose="020B0600000101010101" charset="-127"/>
                </a:endParaRPr>
              </a:p>
            </p:txBody>
          </p:sp>
          <p:sp>
            <p:nvSpPr>
              <p:cNvPr id="34" name="사각형: 둥근 모서리 33">
                <a:extLst>
                  <a:ext uri="{FF2B5EF4-FFF2-40B4-BE49-F238E27FC236}">
                    <a16:creationId xmlns:a16="http://schemas.microsoft.com/office/drawing/2014/main" id="{D27E69C0-3C1D-439A-A1A8-F1B7E152FDCD}"/>
                  </a:ext>
                </a:extLst>
              </p:cNvPr>
              <p:cNvSpPr/>
              <p:nvPr/>
            </p:nvSpPr>
            <p:spPr>
              <a:xfrm>
                <a:off x="3689809" y="4238872"/>
                <a:ext cx="2873551" cy="550899"/>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a:solidFill>
                      <a:srgbClr val="193EB0"/>
                    </a:solidFill>
                    <a:latin typeface="Arial" panose="020B0604020202020204" pitchFamily="34" charset="0"/>
                    <a:ea typeface="SamsungOne 700" panose="020B0803030303020204" pitchFamily="34" charset="0"/>
                  </a:rPr>
                  <a:t>Capa de servicios comunes</a:t>
                </a:r>
                <a:endParaRPr lang="ko-KR" altLang="en-US" sz="1050" dirty="0">
                  <a:solidFill>
                    <a:srgbClr val="193EB0"/>
                  </a:solidFill>
                  <a:latin typeface="Arial" panose="020B0604020202020204" pitchFamily="34" charset="0"/>
                  <a:ea typeface="Arial Unicode MS" panose="020B0600000101010101" charset="-127"/>
                </a:endParaRPr>
              </a:p>
            </p:txBody>
          </p:sp>
          <p:sp>
            <p:nvSpPr>
              <p:cNvPr id="35" name="사각형: 둥근 모서리 34">
                <a:extLst>
                  <a:ext uri="{FF2B5EF4-FFF2-40B4-BE49-F238E27FC236}">
                    <a16:creationId xmlns:a16="http://schemas.microsoft.com/office/drawing/2014/main" id="{03FAC6AC-B7CC-4D9F-A747-725303E40014}"/>
                  </a:ext>
                </a:extLst>
              </p:cNvPr>
              <p:cNvSpPr/>
              <p:nvPr/>
            </p:nvSpPr>
            <p:spPr>
              <a:xfrm>
                <a:off x="3689809" y="5028079"/>
                <a:ext cx="2873551" cy="550899"/>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a:solidFill>
                      <a:srgbClr val="193EB0"/>
                    </a:solidFill>
                    <a:latin typeface="Arial" panose="020B0604020202020204" pitchFamily="34" charset="0"/>
                    <a:ea typeface="SamsungOne 700" panose="020B0803030303020204" pitchFamily="34" charset="0"/>
                  </a:rPr>
                  <a:t>Capa de servicios de red</a:t>
                </a:r>
                <a:endParaRPr lang="ko-KR" altLang="en-US" sz="1050" dirty="0">
                  <a:solidFill>
                    <a:srgbClr val="193EB0"/>
                  </a:solidFill>
                  <a:latin typeface="Arial" panose="020B0604020202020204" pitchFamily="34" charset="0"/>
                  <a:ea typeface="Arial Unicode MS" panose="020B0600000101010101" charset="-127"/>
                </a:endParaRPr>
              </a:p>
            </p:txBody>
          </p:sp>
        </p:grpSp>
        <p:sp>
          <p:nvSpPr>
            <p:cNvPr id="36" name="직사각형 35">
              <a:extLst>
                <a:ext uri="{FF2B5EF4-FFF2-40B4-BE49-F238E27FC236}">
                  <a16:creationId xmlns:a16="http://schemas.microsoft.com/office/drawing/2014/main" id="{0481A829-2369-4C18-B4CB-7B1009B8CC55}"/>
                </a:ext>
              </a:extLst>
            </p:cNvPr>
            <p:cNvSpPr/>
            <p:nvPr/>
          </p:nvSpPr>
          <p:spPr>
            <a:xfrm>
              <a:off x="3460682" y="5584267"/>
              <a:ext cx="2655637" cy="254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50">
                  <a:solidFill>
                    <a:prstClr val="black">
                      <a:lumMod val="75000"/>
                      <a:lumOff val="25000"/>
                    </a:prstClr>
                  </a:solidFill>
                  <a:latin typeface="Arial" panose="020B0604020202020204" pitchFamily="34" charset="0"/>
                  <a:ea typeface="SamsungOne 700" panose="020B0803030303020204" pitchFamily="34" charset="0"/>
                </a:rPr>
                <a:t>Modelo en capas oneM2M</a:t>
              </a:r>
              <a:endParaRPr lang="en-US" altLang="ko-KR" sz="1050" dirty="0">
                <a:solidFill>
                  <a:prstClr val="black">
                    <a:lumMod val="75000"/>
                    <a:lumOff val="25000"/>
                  </a:prstClr>
                </a:solidFill>
                <a:latin typeface="Arial" panose="020B0604020202020204" pitchFamily="34" charset="0"/>
                <a:ea typeface="SamsungOne 700" panose="020B0803030303020204" pitchFamily="34" charset="0"/>
              </a:endParaRP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oneM2M como capa de servicios comunes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6954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직사각형 7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Registro de cosa (sensor)</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73" name="그룹 72"/>
          <p:cNvGrpSpPr/>
          <p:nvPr/>
        </p:nvGrpSpPr>
        <p:grpSpPr>
          <a:xfrm>
            <a:off x="1452598" y="1444649"/>
            <a:ext cx="6338390" cy="3293771"/>
            <a:chOff x="1056068" y="1983346"/>
            <a:chExt cx="8451186" cy="4391695"/>
          </a:xfrm>
        </p:grpSpPr>
        <p:pic>
          <p:nvPicPr>
            <p:cNvPr id="80" name="그림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cxnSp>
          <p:nvCxnSpPr>
            <p:cNvPr id="81" name="직선 화살표 연결선 80"/>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68"/>
            <p:cNvSpPr txBox="1"/>
            <p:nvPr/>
          </p:nvSpPr>
          <p:spPr>
            <a:xfrm>
              <a:off x="7476869" y="4885340"/>
              <a:ext cx="506839"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86" name="그룹 85"/>
            <p:cNvGrpSpPr/>
            <p:nvPr/>
          </p:nvGrpSpPr>
          <p:grpSpPr>
            <a:xfrm>
              <a:off x="5456632" y="4851528"/>
              <a:ext cx="3921613" cy="1229362"/>
              <a:chOff x="5456632" y="4851528"/>
              <a:chExt cx="3921613" cy="1229362"/>
            </a:xfrm>
          </p:grpSpPr>
          <p:sp>
            <p:nvSpPr>
              <p:cNvPr id="111"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12"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grpSp>
            <p:nvGrpSpPr>
              <p:cNvPr id="113" name="그룹 112"/>
              <p:cNvGrpSpPr/>
              <p:nvPr/>
            </p:nvGrpSpPr>
            <p:grpSpPr>
              <a:xfrm>
                <a:off x="8178085" y="4851528"/>
                <a:ext cx="746974" cy="1139233"/>
                <a:chOff x="7907629" y="4953908"/>
                <a:chExt cx="772731" cy="1178516"/>
              </a:xfrm>
            </p:grpSpPr>
            <p:pic>
              <p:nvPicPr>
                <p:cNvPr id="114" name="그림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15" name="그림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grpSp>
        <p:cxnSp>
          <p:nvCxnSpPr>
            <p:cNvPr id="87" name="직선 화살표 연결선 86"/>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xtBox 36"/>
            <p:cNvSpPr txBox="1"/>
            <p:nvPr/>
          </p:nvSpPr>
          <p:spPr>
            <a:xfrm>
              <a:off x="1823787" y="3848893"/>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1" name="TextBox 38"/>
            <p:cNvSpPr txBox="1"/>
            <p:nvPr/>
          </p:nvSpPr>
          <p:spPr>
            <a:xfrm>
              <a:off x="1143659" y="4962248"/>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3" name="직사각형 92">
              <a:extLst>
                <a:ext uri="{FF2B5EF4-FFF2-40B4-BE49-F238E27FC236}">
                  <a16:creationId xmlns:a16="http://schemas.microsoft.com/office/drawing/2014/main" id="{A2C998A7-53AB-401C-A636-7B621DE566B7}"/>
                </a:ext>
              </a:extLst>
            </p:cNvPr>
            <p:cNvSpPr/>
            <p:nvPr/>
          </p:nvSpPr>
          <p:spPr>
            <a:xfrm>
              <a:off x="1131131" y="3548128"/>
              <a:ext cx="8376123" cy="28269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4"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95"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96" name="그림 95"/>
            <p:cNvPicPr>
              <a:picLocks noChangeAspect="1"/>
            </p:cNvPicPr>
            <p:nvPr/>
          </p:nvPicPr>
          <p:blipFill>
            <a:blip r:embed="rId6"/>
            <a:stretch>
              <a:fillRect/>
            </a:stretch>
          </p:blipFill>
          <p:spPr>
            <a:xfrm>
              <a:off x="1390618" y="2185682"/>
              <a:ext cx="895368" cy="1016821"/>
            </a:xfrm>
            <a:prstGeom prst="rect">
              <a:avLst/>
            </a:prstGeom>
          </p:spPr>
        </p:pic>
        <p:sp>
          <p:nvSpPr>
            <p:cNvPr id="97" name="TextBox 15"/>
            <p:cNvSpPr txBox="1"/>
            <p:nvPr/>
          </p:nvSpPr>
          <p:spPr>
            <a:xfrm>
              <a:off x="1498251"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98" name="TextBox 16"/>
            <p:cNvSpPr txBox="1"/>
            <p:nvPr/>
          </p:nvSpPr>
          <p:spPr>
            <a:xfrm>
              <a:off x="3946353"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pic>
          <p:nvPicPr>
            <p:cNvPr id="99"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100" name="모서리가 둥근 직사각형 99"/>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1" name="직선 화살표 연결선 100"/>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54"/>
            <p:cNvSpPr txBox="1"/>
            <p:nvPr/>
          </p:nvSpPr>
          <p:spPr>
            <a:xfrm>
              <a:off x="4936901" y="2388167"/>
              <a:ext cx="506839"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103" name="TextBox 67"/>
            <p:cNvSpPr txBox="1"/>
            <p:nvPr/>
          </p:nvSpPr>
          <p:spPr>
            <a:xfrm>
              <a:off x="5439536"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04" name="왼쪽 화살표 125">
              <a:extLst>
                <a:ext uri="{FF2B5EF4-FFF2-40B4-BE49-F238E27FC236}">
                  <a16:creationId xmlns:a16="http://schemas.microsoft.com/office/drawing/2014/main" id="{5797F73B-2228-4579-876A-9D8181FACF0E}"/>
                </a:ext>
              </a:extLst>
            </p:cNvPr>
            <p:cNvSpPr/>
            <p:nvPr/>
          </p:nvSpPr>
          <p:spPr>
            <a:xfrm rot="10800000">
              <a:off x="3447915" y="3079426"/>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05" name="TextBox 68">
              <a:extLst>
                <a:ext uri="{FF2B5EF4-FFF2-40B4-BE49-F238E27FC236}">
                  <a16:creationId xmlns:a16="http://schemas.microsoft.com/office/drawing/2014/main" id="{8B38FE65-AFA0-41BA-8E19-64C0F31893A8}"/>
                </a:ext>
              </a:extLst>
            </p:cNvPr>
            <p:cNvSpPr txBox="1"/>
            <p:nvPr/>
          </p:nvSpPr>
          <p:spPr>
            <a:xfrm>
              <a:off x="3940788" y="3226013"/>
              <a:ext cx="1354800"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Creación de contenedores</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06" name="모서리가 둥근 직사각형 105"/>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7" name="모서리가 둥근 직사각형 106"/>
            <p:cNvSpPr/>
            <p:nvPr/>
          </p:nvSpPr>
          <p:spPr>
            <a:xfrm>
              <a:off x="6153577" y="2941118"/>
              <a:ext cx="870386"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8" name="꺾인 연결선 107"/>
            <p:cNvCxnSpPr>
              <a:stCxn id="106" idx="2"/>
              <a:endCxn id="107"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모서리가 둥근 직사각형 108"/>
            <p:cNvSpPr/>
            <p:nvPr/>
          </p:nvSpPr>
          <p:spPr>
            <a:xfrm>
              <a:off x="6686489" y="3362592"/>
              <a:ext cx="1118551" cy="30737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schemeClr val="bg1"/>
                  </a:solidFill>
                  <a:latin typeface="Arial" panose="020B0604020202020204" pitchFamily="34" charset="0"/>
                  <a:ea typeface="SamsungOne 700" panose="020B0803030303020204" pitchFamily="34" charset="0"/>
                </a:rPr>
                <a:t>contenedor
Temperatura</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10" name="꺾인 연결선 109"/>
            <p:cNvCxnSpPr/>
            <p:nvPr/>
          </p:nvCxnSpPr>
          <p:spPr>
            <a:xfrm rot="16200000" flipH="1">
              <a:off x="6503736" y="3333525"/>
              <a:ext cx="267789"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3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C1D31E5-9481-3A18-7CE9-AF1D83BB645F}"/>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solidFill>
                  <a:schemeClr val="bg1">
                    <a:lumMod val="75000"/>
                  </a:schemeClr>
                </a:solidFill>
              </a:rPr>
              <a:t>Interfaces de </a:t>
            </a:r>
            <a:r>
              <a:rPr lang="en-US" sz="800" dirty="0" err="1">
                <a:solidFill>
                  <a:schemeClr val="bg1">
                    <a:lumMod val="75000"/>
                  </a:schemeClr>
                </a:solidFill>
              </a:rPr>
              <a:t>cosas</a:t>
            </a:r>
            <a:endParaRPr lang="en-US" sz="800" dirty="0">
              <a:solidFill>
                <a:schemeClr val="bg1">
                  <a:lumMod val="75000"/>
                </a:schemeClr>
              </a:solidFill>
            </a:endParaRPr>
          </a:p>
        </p:txBody>
      </p:sp>
    </p:spTree>
    <p:extLst>
      <p:ext uri="{BB962C8B-B14F-4D97-AF65-F5344CB8AC3E}">
        <p14:creationId xmlns:p14="http://schemas.microsoft.com/office/powerpoint/2010/main" val="4187686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직사각형 7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Registro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Cosa(</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actuador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t>
            </a:r>
          </a:p>
        </p:txBody>
      </p:sp>
      <p:grpSp>
        <p:nvGrpSpPr>
          <p:cNvPr id="84" name="그룹 83"/>
          <p:cNvGrpSpPr/>
          <p:nvPr/>
        </p:nvGrpSpPr>
        <p:grpSpPr>
          <a:xfrm>
            <a:off x="1454482" y="1444649"/>
            <a:ext cx="6319670" cy="3350138"/>
            <a:chOff x="1055975" y="1983346"/>
            <a:chExt cx="8426227" cy="4466851"/>
          </a:xfrm>
        </p:grpSpPr>
        <p:pic>
          <p:nvPicPr>
            <p:cNvPr id="88" name="그림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cxnSp>
          <p:nvCxnSpPr>
            <p:cNvPr id="89" name="직선 화살표 연결선 88"/>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68"/>
            <p:cNvSpPr txBox="1"/>
            <p:nvPr/>
          </p:nvSpPr>
          <p:spPr>
            <a:xfrm>
              <a:off x="7476869" y="4885340"/>
              <a:ext cx="506837"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91" name="그룹 90"/>
            <p:cNvGrpSpPr/>
            <p:nvPr/>
          </p:nvGrpSpPr>
          <p:grpSpPr>
            <a:xfrm>
              <a:off x="5456632" y="4851528"/>
              <a:ext cx="3921613" cy="1229362"/>
              <a:chOff x="5456632" y="4851528"/>
              <a:chExt cx="3921613" cy="1229362"/>
            </a:xfrm>
          </p:grpSpPr>
          <p:sp>
            <p:nvSpPr>
              <p:cNvPr id="119"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22"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grpSp>
            <p:nvGrpSpPr>
              <p:cNvPr id="123" name="그룹 122"/>
              <p:cNvGrpSpPr/>
              <p:nvPr/>
            </p:nvGrpSpPr>
            <p:grpSpPr>
              <a:xfrm>
                <a:off x="8178085" y="4851528"/>
                <a:ext cx="746974" cy="1139233"/>
                <a:chOff x="7907629" y="4953908"/>
                <a:chExt cx="772731" cy="1178516"/>
              </a:xfrm>
            </p:grpSpPr>
            <p:pic>
              <p:nvPicPr>
                <p:cNvPr id="125" name="그림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28" name="그림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grpSp>
        <p:cxnSp>
          <p:nvCxnSpPr>
            <p:cNvPr id="92" name="직선 화살표 연결선 91"/>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TextBox 36"/>
            <p:cNvSpPr txBox="1"/>
            <p:nvPr/>
          </p:nvSpPr>
          <p:spPr>
            <a:xfrm>
              <a:off x="1823786" y="3848893"/>
              <a:ext cx="1357389"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4" name="TextBox 38"/>
            <p:cNvSpPr txBox="1"/>
            <p:nvPr/>
          </p:nvSpPr>
          <p:spPr>
            <a:xfrm>
              <a:off x="1143658" y="4962248"/>
              <a:ext cx="1357389"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5" name="직사각형 94">
              <a:extLst>
                <a:ext uri="{FF2B5EF4-FFF2-40B4-BE49-F238E27FC236}">
                  <a16:creationId xmlns:a16="http://schemas.microsoft.com/office/drawing/2014/main" id="{A2C998A7-53AB-401C-A636-7B621DE566B7}"/>
                </a:ext>
              </a:extLst>
            </p:cNvPr>
            <p:cNvSpPr/>
            <p:nvPr/>
          </p:nvSpPr>
          <p:spPr>
            <a:xfrm>
              <a:off x="1055975" y="3623284"/>
              <a:ext cx="8426227" cy="28269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6"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97" name="그림 96"/>
            <p:cNvPicPr>
              <a:picLocks noChangeAspect="1"/>
            </p:cNvPicPr>
            <p:nvPr/>
          </p:nvPicPr>
          <p:blipFill>
            <a:blip r:embed="rId6"/>
            <a:stretch>
              <a:fillRect/>
            </a:stretch>
          </p:blipFill>
          <p:spPr>
            <a:xfrm>
              <a:off x="1390618" y="2185682"/>
              <a:ext cx="895368" cy="1016821"/>
            </a:xfrm>
            <a:prstGeom prst="rect">
              <a:avLst/>
            </a:prstGeom>
          </p:spPr>
        </p:pic>
        <p:sp>
          <p:nvSpPr>
            <p:cNvPr id="98" name="TextBox 15"/>
            <p:cNvSpPr txBox="1"/>
            <p:nvPr/>
          </p:nvSpPr>
          <p:spPr>
            <a:xfrm>
              <a:off x="1498250"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99" name="TextBox 16"/>
            <p:cNvSpPr txBox="1"/>
            <p:nvPr/>
          </p:nvSpPr>
          <p:spPr>
            <a:xfrm>
              <a:off x="3946352"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100"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101"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102" name="모서리가 둥근 직사각형 101"/>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3" name="직선 화살표 연결선 102"/>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54"/>
            <p:cNvSpPr txBox="1"/>
            <p:nvPr/>
          </p:nvSpPr>
          <p:spPr>
            <a:xfrm>
              <a:off x="4936900" y="2388167"/>
              <a:ext cx="506837"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105" name="모서리가 둥근 직사각형 104"/>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6" name="모서리가 둥근 직사각형 105"/>
            <p:cNvSpPr/>
            <p:nvPr/>
          </p:nvSpPr>
          <p:spPr>
            <a:xfrm>
              <a:off x="6153577" y="2941118"/>
              <a:ext cx="870386"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7" name="꺾인 연결선 106"/>
            <p:cNvCxnSpPr>
              <a:stCxn id="105" idx="2"/>
              <a:endCxn id="106"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8" name="모서리가 둥근 직사각형 107"/>
            <p:cNvSpPr/>
            <p:nvPr/>
          </p:nvSpPr>
          <p:spPr>
            <a:xfrm>
              <a:off x="6686489" y="3362592"/>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contenedor
Temperatura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9" name="꺾인 연결선 108"/>
            <p:cNvCxnSpPr>
              <a:stCxn id="106" idx="2"/>
              <a:endCxn id="108" idx="1"/>
            </p:cNvCxnSpPr>
            <p:nvPr/>
          </p:nvCxnSpPr>
          <p:spPr>
            <a:xfrm rot="16200000" flipH="1">
              <a:off x="6503736" y="3333525"/>
              <a:ext cx="267789"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모서리가 둥근 직사각형 109"/>
            <p:cNvSpPr/>
            <p:nvPr/>
          </p:nvSpPr>
          <p:spPr>
            <a:xfrm>
              <a:off x="6686489" y="3787386"/>
              <a:ext cx="1118551" cy="30737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chemeClr val="bg1"/>
                  </a:solidFill>
                  <a:latin typeface="Arial" panose="020B0604020202020204" pitchFamily="34" charset="0"/>
                  <a:ea typeface="SamsungOne 700" panose="020B0803030303020204" pitchFamily="34" charset="0"/>
                </a:rPr>
                <a:t>container-light</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11" name="꺾인 연결선 110"/>
            <p:cNvCxnSpPr>
              <a:stCxn id="106" idx="2"/>
            </p:cNvCxnSpPr>
            <p:nvPr/>
          </p:nvCxnSpPr>
          <p:spPr>
            <a:xfrm rot="16200000" flipH="1">
              <a:off x="6291338" y="3545922"/>
              <a:ext cx="692582"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꺾인 연결선 111"/>
            <p:cNvCxnSpPr>
              <a:stCxn id="110" idx="2"/>
            </p:cNvCxnSpPr>
            <p:nvPr/>
          </p:nvCxnSpPr>
          <p:spPr>
            <a:xfrm rot="16200000" flipH="1">
              <a:off x="7144775" y="4195746"/>
              <a:ext cx="271107" cy="69130"/>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TextBox 67"/>
            <p:cNvSpPr txBox="1"/>
            <p:nvPr/>
          </p:nvSpPr>
          <p:spPr>
            <a:xfrm>
              <a:off x="5439535"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14" name="왼쪽 화살표 125">
              <a:extLst>
                <a:ext uri="{FF2B5EF4-FFF2-40B4-BE49-F238E27FC236}">
                  <a16:creationId xmlns:a16="http://schemas.microsoft.com/office/drawing/2014/main" id="{84BA345F-163A-49E1-91BF-2AC2107C40A4}"/>
                </a:ext>
              </a:extLst>
            </p:cNvPr>
            <p:cNvSpPr/>
            <p:nvPr/>
          </p:nvSpPr>
          <p:spPr>
            <a:xfrm rot="10800000">
              <a:off x="3453805" y="3081841"/>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15" name="TextBox 68">
              <a:extLst>
                <a:ext uri="{FF2B5EF4-FFF2-40B4-BE49-F238E27FC236}">
                  <a16:creationId xmlns:a16="http://schemas.microsoft.com/office/drawing/2014/main" id="{5DDCC964-1E8F-448A-BEFD-FBC269F2F8DD}"/>
                </a:ext>
              </a:extLst>
            </p:cNvPr>
            <p:cNvSpPr txBox="1"/>
            <p:nvPr/>
          </p:nvSpPr>
          <p:spPr>
            <a:xfrm>
              <a:off x="3618452" y="3228427"/>
              <a:ext cx="2242828" cy="29238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Creación de contenedores</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16" name="왼쪽 화살표 125">
              <a:extLst>
                <a:ext uri="{FF2B5EF4-FFF2-40B4-BE49-F238E27FC236}">
                  <a16:creationId xmlns:a16="http://schemas.microsoft.com/office/drawing/2014/main" id="{9017CE18-7D0A-4A65-9B27-67CB34283D3A}"/>
                </a:ext>
              </a:extLst>
            </p:cNvPr>
            <p:cNvSpPr/>
            <p:nvPr/>
          </p:nvSpPr>
          <p:spPr>
            <a:xfrm rot="10800000">
              <a:off x="3453805" y="3473161"/>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17" name="TextBox 68">
              <a:extLst>
                <a:ext uri="{FF2B5EF4-FFF2-40B4-BE49-F238E27FC236}">
                  <a16:creationId xmlns:a16="http://schemas.microsoft.com/office/drawing/2014/main" id="{505F697C-381B-4F73-823A-FB8F0B14FC3A}"/>
                </a:ext>
              </a:extLst>
            </p:cNvPr>
            <p:cNvSpPr txBox="1"/>
            <p:nvPr/>
          </p:nvSpPr>
          <p:spPr>
            <a:xfrm>
              <a:off x="3946678" y="3619747"/>
              <a:ext cx="1354800"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Creación de suscripción (nu*)</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18" name="모서리가 둥근 직사각형 117"/>
            <p:cNvSpPr/>
            <p:nvPr/>
          </p:nvSpPr>
          <p:spPr>
            <a:xfrm>
              <a:off x="7314894" y="4212179"/>
              <a:ext cx="1515955" cy="30737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schemeClr val="bg1"/>
                  </a:solidFill>
                  <a:latin typeface="Arial" panose="020B0604020202020204" pitchFamily="34" charset="0"/>
                  <a:ea typeface="SamsungOne 700" panose="020B0803030303020204" pitchFamily="34" charset="0"/>
                </a:rPr>
                <a:t>subscriptionlight_sub</a:t>
              </a:r>
              <a:endParaRPr kumimoji="1" lang="ko-KR" altLang="en-US" sz="825" dirty="0">
                <a:solidFill>
                  <a:schemeClr val="bg1"/>
                </a:solidFill>
                <a:latin typeface="Arial" panose="020B0604020202020204" pitchFamily="34" charset="0"/>
                <a:ea typeface="Arial Unicode MS" panose="020B0600000101010101" charset="-127"/>
              </a:endParaRPr>
            </a:p>
          </p:txBody>
        </p:sp>
      </p:grpSp>
      <p:sp>
        <p:nvSpPr>
          <p:cNvPr id="4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4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0525FB0-2048-FD3A-6B93-B65CD03F6146}"/>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solidFill>
                  <a:schemeClr val="bg1">
                    <a:lumMod val="75000"/>
                  </a:schemeClr>
                </a:solidFill>
              </a:rPr>
              <a:t>Interfaces de </a:t>
            </a:r>
            <a:r>
              <a:rPr lang="en-US" sz="800" dirty="0" err="1">
                <a:solidFill>
                  <a:schemeClr val="bg1">
                    <a:lumMod val="75000"/>
                  </a:schemeClr>
                </a:solidFill>
              </a:rPr>
              <a:t>cosas</a:t>
            </a:r>
            <a:endParaRPr lang="en-US" sz="800" dirty="0">
              <a:solidFill>
                <a:schemeClr val="bg1">
                  <a:lumMod val="75000"/>
                </a:schemeClr>
              </a:solidFill>
            </a:endParaRPr>
          </a:p>
        </p:txBody>
      </p:sp>
    </p:spTree>
    <p:extLst>
      <p:ext uri="{BB962C8B-B14F-4D97-AF65-F5344CB8AC3E}">
        <p14:creationId xmlns:p14="http://schemas.microsoft.com/office/powerpoint/2010/main" val="384215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직사각형 111">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Carga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datos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Cosa(sensor)</a:t>
            </a:r>
          </a:p>
        </p:txBody>
      </p:sp>
      <p:grpSp>
        <p:nvGrpSpPr>
          <p:cNvPr id="79" name="그룹 78"/>
          <p:cNvGrpSpPr/>
          <p:nvPr/>
        </p:nvGrpSpPr>
        <p:grpSpPr>
          <a:xfrm>
            <a:off x="1454523" y="1444649"/>
            <a:ext cx="6366574" cy="3293771"/>
            <a:chOff x="1056068" y="1983346"/>
            <a:chExt cx="8488765" cy="4391695"/>
          </a:xfrm>
        </p:grpSpPr>
        <p:cxnSp>
          <p:nvCxnSpPr>
            <p:cNvPr id="80" name="직선 화살표 연결선 79"/>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68"/>
            <p:cNvSpPr txBox="1"/>
            <p:nvPr/>
          </p:nvSpPr>
          <p:spPr>
            <a:xfrm>
              <a:off x="7476869" y="4885340"/>
              <a:ext cx="506839"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82" name="직선 화살표 연결선 81"/>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36"/>
            <p:cNvSpPr txBox="1"/>
            <p:nvPr/>
          </p:nvSpPr>
          <p:spPr>
            <a:xfrm>
              <a:off x="1823787" y="3848893"/>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84" name="TextBox 38"/>
            <p:cNvSpPr txBox="1"/>
            <p:nvPr/>
          </p:nvSpPr>
          <p:spPr>
            <a:xfrm>
              <a:off x="1143659" y="4962248"/>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85" name="그룹 84"/>
            <p:cNvGrpSpPr/>
            <p:nvPr/>
          </p:nvGrpSpPr>
          <p:grpSpPr>
            <a:xfrm>
              <a:off x="5456632" y="4851528"/>
              <a:ext cx="3921613" cy="1229362"/>
              <a:chOff x="5456632" y="4851528"/>
              <a:chExt cx="3921613" cy="1229362"/>
            </a:xfrm>
          </p:grpSpPr>
          <p:sp>
            <p:nvSpPr>
              <p:cNvPr id="132"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35"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grpSp>
            <p:nvGrpSpPr>
              <p:cNvPr id="136" name="그룹 135"/>
              <p:cNvGrpSpPr/>
              <p:nvPr/>
            </p:nvGrpSpPr>
            <p:grpSpPr>
              <a:xfrm>
                <a:off x="8178085" y="4851528"/>
                <a:ext cx="746974" cy="1139233"/>
                <a:chOff x="7907629" y="4953908"/>
                <a:chExt cx="772731" cy="1178516"/>
              </a:xfrm>
            </p:grpSpPr>
            <p:pic>
              <p:nvPicPr>
                <p:cNvPr id="137" name="그림 1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39" name="그림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grpSp>
        <p:sp>
          <p:nvSpPr>
            <p:cNvPr id="86" name="직사각형 85">
              <a:extLst>
                <a:ext uri="{FF2B5EF4-FFF2-40B4-BE49-F238E27FC236}">
                  <a16:creationId xmlns:a16="http://schemas.microsoft.com/office/drawing/2014/main" id="{A2C998A7-53AB-401C-A636-7B621DE566B7}"/>
                </a:ext>
              </a:extLst>
            </p:cNvPr>
            <p:cNvSpPr/>
            <p:nvPr/>
          </p:nvSpPr>
          <p:spPr>
            <a:xfrm>
              <a:off x="5260932" y="3548128"/>
              <a:ext cx="4283901" cy="28269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87"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88" name="그림 87"/>
            <p:cNvPicPr>
              <a:picLocks noChangeAspect="1"/>
            </p:cNvPicPr>
            <p:nvPr/>
          </p:nvPicPr>
          <p:blipFill>
            <a:blip r:embed="rId5"/>
            <a:stretch>
              <a:fillRect/>
            </a:stretch>
          </p:blipFill>
          <p:spPr>
            <a:xfrm>
              <a:off x="1390618" y="2185682"/>
              <a:ext cx="895368" cy="1016821"/>
            </a:xfrm>
            <a:prstGeom prst="rect">
              <a:avLst/>
            </a:prstGeom>
          </p:spPr>
        </p:pic>
        <p:sp>
          <p:nvSpPr>
            <p:cNvPr id="89" name="TextBox 15"/>
            <p:cNvSpPr txBox="1"/>
            <p:nvPr/>
          </p:nvSpPr>
          <p:spPr>
            <a:xfrm>
              <a:off x="1498251"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90" name="TextBox 16"/>
            <p:cNvSpPr txBox="1"/>
            <p:nvPr/>
          </p:nvSpPr>
          <p:spPr>
            <a:xfrm>
              <a:off x="3946353"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91"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92"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93" name="모서리가 둥근 직사각형 92"/>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4" name="직선 화살표 연결선 93"/>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54"/>
            <p:cNvSpPr txBox="1"/>
            <p:nvPr/>
          </p:nvSpPr>
          <p:spPr>
            <a:xfrm>
              <a:off x="4936901" y="2388167"/>
              <a:ext cx="506839"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96" name="모서리가 둥근 직사각형 95"/>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7" name="모서리가 둥근 직사각형 96"/>
            <p:cNvSpPr/>
            <p:nvPr/>
          </p:nvSpPr>
          <p:spPr>
            <a:xfrm>
              <a:off x="6153577" y="2941118"/>
              <a:ext cx="870386"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8" name="꺾인 연결선 97"/>
            <p:cNvCxnSpPr>
              <a:stCxn id="96" idx="2"/>
              <a:endCxn id="97"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모서리가 둥근 직사각형 98"/>
            <p:cNvSpPr/>
            <p:nvPr/>
          </p:nvSpPr>
          <p:spPr>
            <a:xfrm>
              <a:off x="6686489" y="3362592"/>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contenedor
Temperatura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0" name="꺾인 연결선 99"/>
            <p:cNvCxnSpPr>
              <a:stCxn id="97" idx="2"/>
              <a:endCxn id="99" idx="1"/>
            </p:cNvCxnSpPr>
            <p:nvPr/>
          </p:nvCxnSpPr>
          <p:spPr>
            <a:xfrm rot="16200000" flipH="1">
              <a:off x="6503736" y="3333525"/>
              <a:ext cx="267789"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모서리가 둥근 직사각형 100"/>
            <p:cNvSpPr/>
            <p:nvPr/>
          </p:nvSpPr>
          <p:spPr>
            <a:xfrm>
              <a:off x="6686489" y="3787386"/>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rgbClr val="404040"/>
                  </a:solidFill>
                  <a:latin typeface="Arial" panose="020B0604020202020204" pitchFamily="34" charset="0"/>
                  <a:ea typeface="SamsungOne 700" panose="020B0803030303020204" pitchFamily="34" charset="0"/>
                </a:rPr>
                <a:t>container-light</a:t>
              </a:r>
              <a:endParaRPr kumimoji="1" lang="ko-KR" altLang="en-US" sz="825" dirty="0">
                <a:solidFill>
                  <a:srgbClr val="404040"/>
                </a:solidFill>
                <a:latin typeface="Arial" panose="020B0604020202020204" pitchFamily="34" charset="0"/>
                <a:ea typeface="Arial Unicode MS" panose="020B0600000101010101" charset="-127"/>
              </a:endParaRPr>
            </a:p>
          </p:txBody>
        </p:sp>
        <p:cxnSp>
          <p:nvCxnSpPr>
            <p:cNvPr id="102" name="꺾인 연결선 101"/>
            <p:cNvCxnSpPr>
              <a:stCxn id="97" idx="2"/>
            </p:cNvCxnSpPr>
            <p:nvPr/>
          </p:nvCxnSpPr>
          <p:spPr>
            <a:xfrm rot="16200000" flipH="1">
              <a:off x="6291338" y="3545922"/>
              <a:ext cx="692582"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꺾인 연결선 102"/>
            <p:cNvCxnSpPr>
              <a:stCxn id="101" idx="2"/>
            </p:cNvCxnSpPr>
            <p:nvPr/>
          </p:nvCxnSpPr>
          <p:spPr>
            <a:xfrm rot="16200000" flipH="1">
              <a:off x="7144775" y="4195746"/>
              <a:ext cx="271107" cy="69130"/>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TextBox 67"/>
            <p:cNvSpPr txBox="1"/>
            <p:nvPr/>
          </p:nvSpPr>
          <p:spPr>
            <a:xfrm>
              <a:off x="5439534"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05" name="왼쪽 화살표 125">
              <a:extLst>
                <a:ext uri="{FF2B5EF4-FFF2-40B4-BE49-F238E27FC236}">
                  <a16:creationId xmlns:a16="http://schemas.microsoft.com/office/drawing/2014/main" id="{84BA345F-163A-49E1-91BF-2AC2107C40A4}"/>
                </a:ext>
              </a:extLst>
            </p:cNvPr>
            <p:cNvSpPr/>
            <p:nvPr/>
          </p:nvSpPr>
          <p:spPr>
            <a:xfrm rot="10800000">
              <a:off x="3453805" y="3081841"/>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06" name="TextBox 68">
              <a:extLst>
                <a:ext uri="{FF2B5EF4-FFF2-40B4-BE49-F238E27FC236}">
                  <a16:creationId xmlns:a16="http://schemas.microsoft.com/office/drawing/2014/main" id="{5DDCC964-1E8F-448A-BEFD-FBC269F2F8DD}"/>
                </a:ext>
              </a:extLst>
            </p:cNvPr>
            <p:cNvSpPr txBox="1"/>
            <p:nvPr/>
          </p:nvSpPr>
          <p:spPr>
            <a:xfrm>
              <a:off x="3946679" y="3228427"/>
              <a:ext cx="1354800"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Crear</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contentInstance</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07" name="TextBox 68">
              <a:extLst>
                <a:ext uri="{FF2B5EF4-FFF2-40B4-BE49-F238E27FC236}">
                  <a16:creationId xmlns:a16="http://schemas.microsoft.com/office/drawing/2014/main" id="{1E0B4BFD-3847-4C5F-97B0-5CF360743F11}"/>
                </a:ext>
              </a:extLst>
            </p:cNvPr>
            <p:cNvSpPr txBox="1"/>
            <p:nvPr/>
          </p:nvSpPr>
          <p:spPr>
            <a:xfrm>
              <a:off x="3800147" y="4303145"/>
              <a:ext cx="875255"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Sensor data</a:t>
              </a:r>
            </a:p>
          </p:txBody>
        </p:sp>
        <p:sp>
          <p:nvSpPr>
            <p:cNvPr id="108" name="왼쪽 화살표 125">
              <a:extLst>
                <a:ext uri="{FF2B5EF4-FFF2-40B4-BE49-F238E27FC236}">
                  <a16:creationId xmlns:a16="http://schemas.microsoft.com/office/drawing/2014/main" id="{C99100B2-59BA-4D10-98CD-B601E99DBB4E}"/>
                </a:ext>
              </a:extLst>
            </p:cNvPr>
            <p:cNvSpPr/>
            <p:nvPr/>
          </p:nvSpPr>
          <p:spPr>
            <a:xfrm rot="5400000">
              <a:off x="2553434" y="4432341"/>
              <a:ext cx="2577165" cy="282519"/>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27" name="모서리가 둥근 직사각형 126"/>
            <p:cNvSpPr/>
            <p:nvPr/>
          </p:nvSpPr>
          <p:spPr>
            <a:xfrm>
              <a:off x="7941440" y="3364518"/>
              <a:ext cx="694164" cy="30310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chemeClr val="bg1"/>
                  </a:solidFill>
                  <a:latin typeface="Arial" panose="020B0604020202020204" pitchFamily="34" charset="0"/>
                  <a:ea typeface="SamsungOne 700" panose="020B0803030303020204" pitchFamily="34" charset="0"/>
                </a:rPr>
                <a:t>CIN-1</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28" name="직선 연결선 127"/>
            <p:cNvCxnSpPr>
              <a:endCxn id="127" idx="1"/>
            </p:cNvCxnSpPr>
            <p:nvPr/>
          </p:nvCxnSpPr>
          <p:spPr>
            <a:xfrm flipV="1">
              <a:off x="7805039" y="3516069"/>
              <a:ext cx="136401" cy="2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모서리가 둥근 직사각형 128"/>
            <p:cNvSpPr/>
            <p:nvPr/>
          </p:nvSpPr>
          <p:spPr>
            <a:xfrm>
              <a:off x="7314894" y="4212179"/>
              <a:ext cx="151595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srgbClr val="404040"/>
                  </a:solidFill>
                  <a:latin typeface="Arial" panose="020B0604020202020204" pitchFamily="34" charset="0"/>
                  <a:ea typeface="SamsungOne 700" panose="020B0803030303020204" pitchFamily="34" charset="0"/>
                </a:rPr>
                <a:t>subscriptionlight_sub</a:t>
              </a:r>
              <a:endParaRPr kumimoji="1" lang="ko-KR" altLang="en-US" sz="825" dirty="0">
                <a:solidFill>
                  <a:srgbClr val="404040"/>
                </a:solidFill>
                <a:latin typeface="Arial" panose="020B0604020202020204" pitchFamily="34" charset="0"/>
                <a:ea typeface="Arial Unicode MS" panose="020B0600000101010101" charset="-127"/>
              </a:endParaRPr>
            </a:p>
          </p:txBody>
        </p:sp>
        <p:pic>
          <p:nvPicPr>
            <p:cNvPr id="130" name="그림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grpSp>
      <p:sp>
        <p:nvSpPr>
          <p:cNvPr id="4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4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5EB3823-349D-5692-E748-19E10354F58E}"/>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t>Interfaces de </a:t>
            </a:r>
            <a:r>
              <a:rPr lang="en-US" sz="800" dirty="0" err="1"/>
              <a:t>cosas</a:t>
            </a:r>
            <a:endParaRPr lang="en-US" sz="800" dirty="0"/>
          </a:p>
        </p:txBody>
      </p:sp>
      <p:sp>
        <p:nvSpPr>
          <p:cNvPr id="3" name="TextBox 2">
            <a:extLst>
              <a:ext uri="{FF2B5EF4-FFF2-40B4-BE49-F238E27FC236}">
                <a16:creationId xmlns:a16="http://schemas.microsoft.com/office/drawing/2014/main" id="{BE77AB65-1C76-226B-37D9-396A636DA0DD}"/>
              </a:ext>
            </a:extLst>
          </p:cNvPr>
          <p:cNvSpPr txBox="1"/>
          <p:nvPr/>
        </p:nvSpPr>
        <p:spPr>
          <a:xfrm>
            <a:off x="3652327" y="3188883"/>
            <a:ext cx="554781" cy="338554"/>
          </a:xfrm>
          <a:prstGeom prst="rect">
            <a:avLst/>
          </a:prstGeom>
          <a:solidFill>
            <a:schemeClr val="bg1"/>
          </a:solidFill>
        </p:spPr>
        <p:txBody>
          <a:bodyPr wrap="square" rtlCol="0">
            <a:spAutoFit/>
          </a:bodyPr>
          <a:lstStyle/>
          <a:p>
            <a:r>
              <a:rPr lang="en-US" sz="800" dirty="0" err="1"/>
              <a:t>Datos</a:t>
            </a:r>
            <a:r>
              <a:rPr lang="en-US" sz="800" dirty="0"/>
              <a:t> de sensor</a:t>
            </a:r>
          </a:p>
        </p:txBody>
      </p:sp>
    </p:spTree>
    <p:extLst>
      <p:ext uri="{BB962C8B-B14F-4D97-AF65-F5344CB8AC3E}">
        <p14:creationId xmlns:p14="http://schemas.microsoft.com/office/powerpoint/2010/main" val="2012153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직사각형 7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Recuperación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datos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Cosa(sensor)</a:t>
            </a:r>
          </a:p>
        </p:txBody>
      </p:sp>
      <p:grpSp>
        <p:nvGrpSpPr>
          <p:cNvPr id="84" name="그룹 83"/>
          <p:cNvGrpSpPr/>
          <p:nvPr/>
        </p:nvGrpSpPr>
        <p:grpSpPr>
          <a:xfrm>
            <a:off x="1306603" y="1444649"/>
            <a:ext cx="6385461" cy="3293771"/>
            <a:chOff x="864297" y="1983346"/>
            <a:chExt cx="8513948" cy="4391695"/>
          </a:xfrm>
        </p:grpSpPr>
        <p:pic>
          <p:nvPicPr>
            <p:cNvPr id="89" name="그림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grpSp>
          <p:nvGrpSpPr>
            <p:cNvPr id="90" name="그룹 89"/>
            <p:cNvGrpSpPr/>
            <p:nvPr/>
          </p:nvGrpSpPr>
          <p:grpSpPr>
            <a:xfrm>
              <a:off x="5456632" y="4752304"/>
              <a:ext cx="3921613" cy="1328586"/>
              <a:chOff x="5456632" y="4752304"/>
              <a:chExt cx="3921613" cy="1328586"/>
            </a:xfrm>
          </p:grpSpPr>
          <p:cxnSp>
            <p:nvCxnSpPr>
              <p:cNvPr id="120" name="직선 화살표 연결선 119"/>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22"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123" name="TextBox 68"/>
              <p:cNvSpPr txBox="1"/>
              <p:nvPr/>
            </p:nvSpPr>
            <p:spPr>
              <a:xfrm>
                <a:off x="7476869" y="4885339"/>
                <a:ext cx="506839" cy="461666"/>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124" name="그룹 123"/>
              <p:cNvGrpSpPr/>
              <p:nvPr/>
            </p:nvGrpSpPr>
            <p:grpSpPr>
              <a:xfrm>
                <a:off x="8178085" y="4851528"/>
                <a:ext cx="746974" cy="1139233"/>
                <a:chOff x="7907629" y="4953908"/>
                <a:chExt cx="772731" cy="1178516"/>
              </a:xfrm>
            </p:grpSpPr>
            <p:pic>
              <p:nvPicPr>
                <p:cNvPr id="125" name="그림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34" name="그림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grpSp>
        <p:cxnSp>
          <p:nvCxnSpPr>
            <p:cNvPr id="91" name="직선 화살표 연결선 90"/>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TextBox 36"/>
            <p:cNvSpPr txBox="1"/>
            <p:nvPr/>
          </p:nvSpPr>
          <p:spPr>
            <a:xfrm>
              <a:off x="1823786" y="3848893"/>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3" name="TextBox 38"/>
            <p:cNvSpPr txBox="1"/>
            <p:nvPr/>
          </p:nvSpPr>
          <p:spPr>
            <a:xfrm>
              <a:off x="1143658" y="4962248"/>
              <a:ext cx="1357391"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4" name="직사각형 93">
              <a:extLst>
                <a:ext uri="{FF2B5EF4-FFF2-40B4-BE49-F238E27FC236}">
                  <a16:creationId xmlns:a16="http://schemas.microsoft.com/office/drawing/2014/main" id="{A2C998A7-53AB-401C-A636-7B621DE566B7}"/>
                </a:ext>
              </a:extLst>
            </p:cNvPr>
            <p:cNvSpPr/>
            <p:nvPr/>
          </p:nvSpPr>
          <p:spPr>
            <a:xfrm>
              <a:off x="864297" y="3548128"/>
              <a:ext cx="4334004" cy="282691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95"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96" name="그림 95"/>
            <p:cNvPicPr>
              <a:picLocks noChangeAspect="1"/>
            </p:cNvPicPr>
            <p:nvPr/>
          </p:nvPicPr>
          <p:blipFill>
            <a:blip r:embed="rId6"/>
            <a:stretch>
              <a:fillRect/>
            </a:stretch>
          </p:blipFill>
          <p:spPr>
            <a:xfrm>
              <a:off x="1390618" y="2185682"/>
              <a:ext cx="895368" cy="1016821"/>
            </a:xfrm>
            <a:prstGeom prst="rect">
              <a:avLst/>
            </a:prstGeom>
          </p:spPr>
        </p:pic>
        <p:sp>
          <p:nvSpPr>
            <p:cNvPr id="97" name="TextBox 15"/>
            <p:cNvSpPr txBox="1"/>
            <p:nvPr/>
          </p:nvSpPr>
          <p:spPr>
            <a:xfrm>
              <a:off x="1498250"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98" name="TextBox 16"/>
            <p:cNvSpPr txBox="1"/>
            <p:nvPr/>
          </p:nvSpPr>
          <p:spPr>
            <a:xfrm>
              <a:off x="3946353"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99"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100"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101" name="모서리가 둥근 직사각형 100"/>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2" name="직선 화살표 연결선 101"/>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TextBox 54"/>
            <p:cNvSpPr txBox="1"/>
            <p:nvPr/>
          </p:nvSpPr>
          <p:spPr>
            <a:xfrm>
              <a:off x="4936901" y="2388167"/>
              <a:ext cx="506839"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104" name="모서리가 둥근 직사각형 103"/>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5" name="모서리가 둥근 직사각형 104"/>
            <p:cNvSpPr/>
            <p:nvPr/>
          </p:nvSpPr>
          <p:spPr>
            <a:xfrm>
              <a:off x="6153577" y="2941118"/>
              <a:ext cx="870386"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6" name="꺾인 연결선 105"/>
            <p:cNvCxnSpPr>
              <a:stCxn id="104" idx="2"/>
              <a:endCxn id="105"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모서리가 둥근 직사각형 106"/>
            <p:cNvSpPr/>
            <p:nvPr/>
          </p:nvSpPr>
          <p:spPr>
            <a:xfrm>
              <a:off x="6686489" y="3362592"/>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contenedor
Temperatura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8" name="꺾인 연결선 107"/>
            <p:cNvCxnSpPr>
              <a:stCxn id="105" idx="2"/>
              <a:endCxn id="107" idx="1"/>
            </p:cNvCxnSpPr>
            <p:nvPr/>
          </p:nvCxnSpPr>
          <p:spPr>
            <a:xfrm rot="16200000" flipH="1">
              <a:off x="6503736" y="3333525"/>
              <a:ext cx="267789"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모서리가 둥근 직사각형 108"/>
            <p:cNvSpPr/>
            <p:nvPr/>
          </p:nvSpPr>
          <p:spPr>
            <a:xfrm>
              <a:off x="6686489" y="3787386"/>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rgbClr val="404040"/>
                  </a:solidFill>
                  <a:latin typeface="Arial" panose="020B0604020202020204" pitchFamily="34" charset="0"/>
                  <a:ea typeface="SamsungOne 700" panose="020B0803030303020204" pitchFamily="34" charset="0"/>
                </a:rPr>
                <a:t>container-light</a:t>
              </a:r>
              <a:endParaRPr kumimoji="1" lang="ko-KR" altLang="en-US" sz="825" dirty="0">
                <a:solidFill>
                  <a:srgbClr val="404040"/>
                </a:solidFill>
                <a:latin typeface="Arial" panose="020B0604020202020204" pitchFamily="34" charset="0"/>
                <a:ea typeface="Arial Unicode MS" panose="020B0600000101010101" charset="-127"/>
              </a:endParaRPr>
            </a:p>
          </p:txBody>
        </p:sp>
        <p:cxnSp>
          <p:nvCxnSpPr>
            <p:cNvPr id="110" name="꺾인 연결선 109"/>
            <p:cNvCxnSpPr>
              <a:stCxn id="105" idx="2"/>
            </p:cNvCxnSpPr>
            <p:nvPr/>
          </p:nvCxnSpPr>
          <p:spPr>
            <a:xfrm rot="16200000" flipH="1">
              <a:off x="6291338" y="3545922"/>
              <a:ext cx="692582"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꺾인 연결선 110"/>
            <p:cNvCxnSpPr>
              <a:stCxn id="109" idx="2"/>
            </p:cNvCxnSpPr>
            <p:nvPr/>
          </p:nvCxnSpPr>
          <p:spPr>
            <a:xfrm rot="16200000" flipH="1">
              <a:off x="7144775" y="4195746"/>
              <a:ext cx="271107" cy="69130"/>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TextBox 67"/>
            <p:cNvSpPr txBox="1"/>
            <p:nvPr/>
          </p:nvSpPr>
          <p:spPr>
            <a:xfrm>
              <a:off x="5439536"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13" name="모서리가 둥근 직사각형 112"/>
            <p:cNvSpPr/>
            <p:nvPr/>
          </p:nvSpPr>
          <p:spPr>
            <a:xfrm>
              <a:off x="7941440" y="3364518"/>
              <a:ext cx="694164" cy="30310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chemeClr val="bg1"/>
                  </a:solidFill>
                  <a:latin typeface="Arial" panose="020B0604020202020204" pitchFamily="34" charset="0"/>
                  <a:ea typeface="SamsungOne 700" panose="020B0803030303020204" pitchFamily="34" charset="0"/>
                </a:rPr>
                <a:t>CIN-1</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14" name="직선 연결선 113"/>
            <p:cNvCxnSpPr>
              <a:endCxn id="113" idx="1"/>
            </p:cNvCxnSpPr>
            <p:nvPr/>
          </p:nvCxnSpPr>
          <p:spPr>
            <a:xfrm flipV="1">
              <a:off x="7805039" y="3516069"/>
              <a:ext cx="136401" cy="2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68">
              <a:extLst>
                <a:ext uri="{FF2B5EF4-FFF2-40B4-BE49-F238E27FC236}">
                  <a16:creationId xmlns:a16="http://schemas.microsoft.com/office/drawing/2014/main" id="{905DBABD-F085-4CCC-B0DE-A80B14966446}"/>
                </a:ext>
              </a:extLst>
            </p:cNvPr>
            <p:cNvSpPr txBox="1"/>
            <p:nvPr/>
          </p:nvSpPr>
          <p:spPr>
            <a:xfrm>
              <a:off x="4889326" y="4705260"/>
              <a:ext cx="1323140"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Crear</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contentInstance</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16" name="왼쪽 화살표 125">
              <a:extLst>
                <a:ext uri="{FF2B5EF4-FFF2-40B4-BE49-F238E27FC236}">
                  <a16:creationId xmlns:a16="http://schemas.microsoft.com/office/drawing/2014/main" id="{DABFEAFA-6465-45C7-B5E8-5C1B335FCC29}"/>
                </a:ext>
              </a:extLst>
            </p:cNvPr>
            <p:cNvSpPr/>
            <p:nvPr/>
          </p:nvSpPr>
          <p:spPr>
            <a:xfrm rot="5400000">
              <a:off x="5338650" y="4915101"/>
              <a:ext cx="1795881"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17" name="왼쪽 화살표 125">
              <a:extLst>
                <a:ext uri="{FF2B5EF4-FFF2-40B4-BE49-F238E27FC236}">
                  <a16:creationId xmlns:a16="http://schemas.microsoft.com/office/drawing/2014/main" id="{351DDE0A-4B51-465A-97C3-FE175EFF6CBA}"/>
                </a:ext>
              </a:extLst>
            </p:cNvPr>
            <p:cNvSpPr/>
            <p:nvPr/>
          </p:nvSpPr>
          <p:spPr>
            <a:xfrm rot="16200000">
              <a:off x="5556037" y="4915101"/>
              <a:ext cx="1795881"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18" name="TextBox 68">
              <a:extLst>
                <a:ext uri="{FF2B5EF4-FFF2-40B4-BE49-F238E27FC236}">
                  <a16:creationId xmlns:a16="http://schemas.microsoft.com/office/drawing/2014/main" id="{F3E81595-3752-41FA-831F-AC3978BE29DE}"/>
                </a:ext>
              </a:extLst>
            </p:cNvPr>
            <p:cNvSpPr txBox="1"/>
            <p:nvPr/>
          </p:nvSpPr>
          <p:spPr>
            <a:xfrm>
              <a:off x="6450544" y="4785732"/>
              <a:ext cx="973128" cy="29238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Respuesta</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19" name="모서리가 둥근 직사각형 118"/>
            <p:cNvSpPr/>
            <p:nvPr/>
          </p:nvSpPr>
          <p:spPr>
            <a:xfrm>
              <a:off x="7314894" y="4212179"/>
              <a:ext cx="151595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srgbClr val="404040"/>
                  </a:solidFill>
                  <a:latin typeface="Arial" panose="020B0604020202020204" pitchFamily="34" charset="0"/>
                  <a:ea typeface="SamsungOne 700" panose="020B0803030303020204" pitchFamily="34" charset="0"/>
                </a:rPr>
                <a:t>subscriptionlight_sub</a:t>
              </a:r>
              <a:endParaRPr kumimoji="1" lang="ko-KR" altLang="en-US" sz="825" dirty="0">
                <a:solidFill>
                  <a:srgbClr val="404040"/>
                </a:solidFill>
                <a:latin typeface="Arial" panose="020B0604020202020204" pitchFamily="34" charset="0"/>
                <a:ea typeface="Arial Unicode MS" panose="020B0600000101010101" charset="-127"/>
              </a:endParaRPr>
            </a:p>
          </p:txBody>
        </p:sp>
      </p:grpSp>
      <p:sp>
        <p:nvSpPr>
          <p:cNvPr id="4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4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18BDE3C-01A2-FF87-85B1-95E6A6093168}"/>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solidFill>
                  <a:schemeClr val="bg1">
                    <a:lumMod val="75000"/>
                  </a:schemeClr>
                </a:solidFill>
              </a:rPr>
              <a:t>Interfaces de </a:t>
            </a:r>
            <a:r>
              <a:rPr lang="en-US" sz="800" dirty="0" err="1">
                <a:solidFill>
                  <a:schemeClr val="bg1">
                    <a:lumMod val="75000"/>
                  </a:schemeClr>
                </a:solidFill>
              </a:rPr>
              <a:t>cosas</a:t>
            </a:r>
            <a:endParaRPr lang="en-US" sz="800" dirty="0">
              <a:solidFill>
                <a:schemeClr val="bg1">
                  <a:lumMod val="75000"/>
                </a:schemeClr>
              </a:solidFill>
            </a:endParaRPr>
          </a:p>
        </p:txBody>
      </p:sp>
    </p:spTree>
    <p:extLst>
      <p:ext uri="{BB962C8B-B14F-4D97-AF65-F5344CB8AC3E}">
        <p14:creationId xmlns:p14="http://schemas.microsoft.com/office/powerpoint/2010/main" val="395815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직사각형 11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Control de cosa (sensor)</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83" name="그룹 82"/>
          <p:cNvGrpSpPr/>
          <p:nvPr/>
        </p:nvGrpSpPr>
        <p:grpSpPr>
          <a:xfrm>
            <a:off x="1451993" y="1444649"/>
            <a:ext cx="6241633" cy="3247640"/>
            <a:chOff x="1056068" y="1983346"/>
            <a:chExt cx="8322177" cy="4330187"/>
          </a:xfrm>
        </p:grpSpPr>
        <p:pic>
          <p:nvPicPr>
            <p:cNvPr id="85" name="그림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179" y="4263791"/>
              <a:ext cx="3487498" cy="2049742"/>
            </a:xfrm>
            <a:prstGeom prst="rect">
              <a:avLst/>
            </a:prstGeom>
          </p:spPr>
        </p:pic>
        <p:grpSp>
          <p:nvGrpSpPr>
            <p:cNvPr id="86" name="그룹 85"/>
            <p:cNvGrpSpPr/>
            <p:nvPr/>
          </p:nvGrpSpPr>
          <p:grpSpPr>
            <a:xfrm>
              <a:off x="1143658" y="3678260"/>
              <a:ext cx="2037609" cy="1576375"/>
              <a:chOff x="1143658" y="3678260"/>
              <a:chExt cx="2037609" cy="1576375"/>
            </a:xfrm>
          </p:grpSpPr>
          <p:cxnSp>
            <p:nvCxnSpPr>
              <p:cNvPr id="144" name="직선 화살표 연결선 143"/>
              <p:cNvCxnSpPr/>
              <p:nvPr/>
            </p:nvCxnSpPr>
            <p:spPr>
              <a:xfrm>
                <a:off x="3181176" y="3678260"/>
                <a:ext cx="91" cy="538654"/>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TextBox 36"/>
              <p:cNvSpPr txBox="1"/>
              <p:nvPr/>
            </p:nvSpPr>
            <p:spPr>
              <a:xfrm>
                <a:off x="1823786" y="3848893"/>
                <a:ext cx="1357390"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&amp;Cube Interface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46" name="TextBox 38"/>
              <p:cNvSpPr txBox="1"/>
              <p:nvPr/>
            </p:nvSpPr>
            <p:spPr>
              <a:xfrm>
                <a:off x="1143658" y="4962247"/>
                <a:ext cx="1357390"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Thing Interfaces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grpSp>
          <p:nvGrpSpPr>
            <p:cNvPr id="87" name="그룹 86"/>
            <p:cNvGrpSpPr/>
            <p:nvPr/>
          </p:nvGrpSpPr>
          <p:grpSpPr>
            <a:xfrm>
              <a:off x="5456632" y="4752304"/>
              <a:ext cx="3921613" cy="1328586"/>
              <a:chOff x="5456632" y="4752304"/>
              <a:chExt cx="3921613" cy="1328586"/>
            </a:xfrm>
          </p:grpSpPr>
          <p:cxnSp>
            <p:nvCxnSpPr>
              <p:cNvPr id="133" name="직선 화살표 연결선 132"/>
              <p:cNvCxnSpPr>
                <a:cxnSpLocks/>
              </p:cNvCxnSpPr>
              <p:nvPr/>
            </p:nvCxnSpPr>
            <p:spPr>
              <a:xfrm>
                <a:off x="7452743" y="4752304"/>
                <a:ext cx="1" cy="476519"/>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54"/>
              <p:cNvSpPr/>
              <p:nvPr/>
            </p:nvSpPr>
            <p:spPr>
              <a:xfrm>
                <a:off x="5473251" y="5269322"/>
                <a:ext cx="3904994" cy="811568"/>
              </a:xfrm>
              <a:prstGeom prst="roundRect">
                <a:avLst>
                  <a:gd name="adj" fmla="val 137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sp>
            <p:nvSpPr>
              <p:cNvPr id="139" name="TextBox 59"/>
              <p:cNvSpPr txBox="1"/>
              <p:nvPr/>
            </p:nvSpPr>
            <p:spPr>
              <a:xfrm>
                <a:off x="5456632" y="539031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140" name="TextBox 68"/>
              <p:cNvSpPr txBox="1"/>
              <p:nvPr/>
            </p:nvSpPr>
            <p:spPr>
              <a:xfrm>
                <a:off x="7476869" y="4885339"/>
                <a:ext cx="506839" cy="461666"/>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mca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141" name="그룹 140"/>
              <p:cNvGrpSpPr/>
              <p:nvPr/>
            </p:nvGrpSpPr>
            <p:grpSpPr>
              <a:xfrm>
                <a:off x="8178085" y="4851528"/>
                <a:ext cx="746974" cy="1139233"/>
                <a:chOff x="7907629" y="4953908"/>
                <a:chExt cx="772731" cy="1178516"/>
              </a:xfrm>
            </p:grpSpPr>
            <p:pic>
              <p:nvPicPr>
                <p:cNvPr id="142" name="그림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681" y="5525716"/>
                  <a:ext cx="749679" cy="606708"/>
                </a:xfrm>
                <a:prstGeom prst="rect">
                  <a:avLst/>
                </a:prstGeom>
              </p:spPr>
            </p:pic>
            <p:pic>
              <p:nvPicPr>
                <p:cNvPr id="143" name="그림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629" y="4953908"/>
                  <a:ext cx="720760" cy="517921"/>
                </a:xfrm>
                <a:prstGeom prst="rect">
                  <a:avLst/>
                </a:prstGeom>
              </p:spPr>
            </p:pic>
          </p:grpSp>
        </p:grpSp>
        <p:sp>
          <p:nvSpPr>
            <p:cNvPr id="88" name="Rounded Rectangle 54"/>
            <p:cNvSpPr/>
            <p:nvPr/>
          </p:nvSpPr>
          <p:spPr>
            <a:xfrm>
              <a:off x="1056068" y="2017999"/>
              <a:ext cx="3840290" cy="1660262"/>
            </a:xfrm>
            <a:prstGeom prst="roundRect">
              <a:avLst>
                <a:gd name="adj" fmla="val 101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89" name="그림 88"/>
            <p:cNvPicPr>
              <a:picLocks noChangeAspect="1"/>
            </p:cNvPicPr>
            <p:nvPr/>
          </p:nvPicPr>
          <p:blipFill>
            <a:blip r:embed="rId6"/>
            <a:stretch>
              <a:fillRect/>
            </a:stretch>
          </p:blipFill>
          <p:spPr>
            <a:xfrm>
              <a:off x="1390618" y="2185682"/>
              <a:ext cx="895368" cy="1016821"/>
            </a:xfrm>
            <a:prstGeom prst="rect">
              <a:avLst/>
            </a:prstGeom>
          </p:spPr>
        </p:pic>
        <p:sp>
          <p:nvSpPr>
            <p:cNvPr id="90" name="TextBox 15"/>
            <p:cNvSpPr txBox="1"/>
            <p:nvPr/>
          </p:nvSpPr>
          <p:spPr>
            <a:xfrm>
              <a:off x="1498251" y="3143003"/>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91" name="TextBox 16"/>
            <p:cNvSpPr txBox="1"/>
            <p:nvPr/>
          </p:nvSpPr>
          <p:spPr>
            <a:xfrm>
              <a:off x="3946353" y="2172397"/>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92" name="Rounded Rectangle 54"/>
            <p:cNvSpPr/>
            <p:nvPr/>
          </p:nvSpPr>
          <p:spPr>
            <a:xfrm>
              <a:off x="5484282" y="1983346"/>
              <a:ext cx="3891538" cy="2704563"/>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93"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4540" y="2220044"/>
              <a:ext cx="890634" cy="899891"/>
            </a:xfrm>
            <a:prstGeom prst="rect">
              <a:avLst/>
            </a:prstGeom>
          </p:spPr>
        </p:pic>
        <p:sp>
          <p:nvSpPr>
            <p:cNvPr id="94" name="모서리가 둥근 직사각형 93"/>
            <p:cNvSpPr/>
            <p:nvPr/>
          </p:nvSpPr>
          <p:spPr>
            <a:xfrm>
              <a:off x="2411909" y="2505080"/>
              <a:ext cx="2340639"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Configuración de AE-SmartPot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5" name="직선 화살표 연결선 94"/>
            <p:cNvCxnSpPr/>
            <p:nvPr/>
          </p:nvCxnSpPr>
          <p:spPr>
            <a:xfrm>
              <a:off x="4896358" y="2670123"/>
              <a:ext cx="58792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54"/>
            <p:cNvSpPr txBox="1"/>
            <p:nvPr/>
          </p:nvSpPr>
          <p:spPr>
            <a:xfrm>
              <a:off x="4936901" y="2388167"/>
              <a:ext cx="506839" cy="28478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788" dirty="0" err="1">
                  <a:solidFill>
                    <a:srgbClr val="000000"/>
                  </a:solidFill>
                  <a:latin typeface="Arial" panose="020B0604020202020204" pitchFamily="34" charset="0"/>
                  <a:ea typeface="SamsungOne 400" panose="020B0503030303020204" pitchFamily="34" charset="0"/>
                </a:rPr>
                <a:t>mca</a:t>
              </a:r>
              <a:endParaRPr lang="ko-KR" altLang="en-US" sz="788" dirty="0">
                <a:solidFill>
                  <a:srgbClr val="000000"/>
                </a:solidFill>
                <a:latin typeface="Arial" panose="020B0604020202020204" pitchFamily="34" charset="0"/>
                <a:ea typeface="SamsungOne 400" panose="02020603020101020101" pitchFamily="18" charset="-127"/>
              </a:endParaRPr>
            </a:p>
          </p:txBody>
        </p:sp>
        <p:sp>
          <p:nvSpPr>
            <p:cNvPr id="97" name="모서리가 둥근 직사각형 96"/>
            <p:cNvSpPr/>
            <p:nvPr/>
          </p:nvSpPr>
          <p:spPr>
            <a:xfrm>
              <a:off x="5564412" y="2503424"/>
              <a:ext cx="104446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98" name="모서리가 둥근 직사각형 97"/>
            <p:cNvSpPr/>
            <p:nvPr/>
          </p:nvSpPr>
          <p:spPr>
            <a:xfrm>
              <a:off x="6153577" y="2941118"/>
              <a:ext cx="870386"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SmartPot</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99" name="꺾인 연결선 98"/>
            <p:cNvCxnSpPr>
              <a:stCxn id="97" idx="2"/>
              <a:endCxn id="98" idx="1"/>
            </p:cNvCxnSpPr>
            <p:nvPr/>
          </p:nvCxnSpPr>
          <p:spPr>
            <a:xfrm rot="16200000" flipH="1">
              <a:off x="5978108" y="2919333"/>
              <a:ext cx="284008" cy="66932"/>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모서리가 둥근 직사각형 99"/>
            <p:cNvSpPr/>
            <p:nvPr/>
          </p:nvSpPr>
          <p:spPr>
            <a:xfrm>
              <a:off x="6686489" y="3362592"/>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a:solidFill>
                    <a:prstClr val="black">
                      <a:lumMod val="75000"/>
                      <a:lumOff val="25000"/>
                    </a:prstClr>
                  </a:solidFill>
                  <a:latin typeface="Arial" panose="020B0604020202020204" pitchFamily="34" charset="0"/>
                  <a:ea typeface="SamsungOne 700" panose="020B0803030303020204" pitchFamily="34" charset="0"/>
                </a:rPr>
                <a:t>contenedor
Temperatura</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1" name="꺾인 연결선 100"/>
            <p:cNvCxnSpPr>
              <a:stCxn id="98" idx="2"/>
              <a:endCxn id="100" idx="1"/>
            </p:cNvCxnSpPr>
            <p:nvPr/>
          </p:nvCxnSpPr>
          <p:spPr>
            <a:xfrm rot="16200000" flipH="1">
              <a:off x="6503736" y="3333525"/>
              <a:ext cx="267789"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모서리가 둥근 직사각형 101"/>
            <p:cNvSpPr/>
            <p:nvPr/>
          </p:nvSpPr>
          <p:spPr>
            <a:xfrm>
              <a:off x="6686489" y="3787386"/>
              <a:ext cx="1118551"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rgbClr val="404040"/>
                  </a:solidFill>
                  <a:latin typeface="Arial" panose="020B0604020202020204" pitchFamily="34" charset="0"/>
                  <a:ea typeface="SamsungOne 700" panose="020B0803030303020204" pitchFamily="34" charset="0"/>
                </a:rPr>
                <a:t>container-light</a:t>
              </a:r>
              <a:endParaRPr kumimoji="1" lang="ko-KR" altLang="en-US" sz="825" dirty="0">
                <a:solidFill>
                  <a:srgbClr val="404040"/>
                </a:solidFill>
                <a:latin typeface="Arial" panose="020B0604020202020204" pitchFamily="34" charset="0"/>
                <a:ea typeface="Arial Unicode MS" panose="020B0600000101010101" charset="-127"/>
              </a:endParaRPr>
            </a:p>
          </p:txBody>
        </p:sp>
        <p:cxnSp>
          <p:nvCxnSpPr>
            <p:cNvPr id="103" name="꺾인 연결선 102"/>
            <p:cNvCxnSpPr>
              <a:stCxn id="98" idx="2"/>
            </p:cNvCxnSpPr>
            <p:nvPr/>
          </p:nvCxnSpPr>
          <p:spPr>
            <a:xfrm rot="16200000" flipH="1">
              <a:off x="6291338" y="3545922"/>
              <a:ext cx="692582" cy="9771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모서리가 둥근 직사각형 103"/>
            <p:cNvSpPr/>
            <p:nvPr/>
          </p:nvSpPr>
          <p:spPr>
            <a:xfrm>
              <a:off x="7314894" y="4212179"/>
              <a:ext cx="1515955" cy="30737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err="1">
                  <a:solidFill>
                    <a:srgbClr val="404040"/>
                  </a:solidFill>
                  <a:latin typeface="Arial" panose="020B0604020202020204" pitchFamily="34" charset="0"/>
                  <a:ea typeface="SamsungOne 700" panose="020B0803030303020204" pitchFamily="34" charset="0"/>
                </a:rPr>
                <a:t>subscriptionlight_sub</a:t>
              </a:r>
              <a:endParaRPr kumimoji="1" lang="ko-KR" altLang="en-US" sz="825" dirty="0">
                <a:solidFill>
                  <a:srgbClr val="404040"/>
                </a:solidFill>
                <a:latin typeface="Arial" panose="020B0604020202020204" pitchFamily="34" charset="0"/>
                <a:ea typeface="Arial Unicode MS" panose="020B0600000101010101" charset="-127"/>
              </a:endParaRPr>
            </a:p>
          </p:txBody>
        </p:sp>
        <p:cxnSp>
          <p:nvCxnSpPr>
            <p:cNvPr id="105" name="꺾인 연결선 104"/>
            <p:cNvCxnSpPr>
              <a:stCxn id="102" idx="2"/>
              <a:endCxn id="104" idx="1"/>
            </p:cNvCxnSpPr>
            <p:nvPr/>
          </p:nvCxnSpPr>
          <p:spPr>
            <a:xfrm rot="16200000" flipH="1">
              <a:off x="7144776" y="4195746"/>
              <a:ext cx="271107" cy="69129"/>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TextBox 67"/>
            <p:cNvSpPr txBox="1"/>
            <p:nvPr/>
          </p:nvSpPr>
          <p:spPr>
            <a:xfrm>
              <a:off x="5439534" y="2170675"/>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sp>
          <p:nvSpPr>
            <p:cNvPr id="107" name="모서리가 둥근 직사각형 116">
              <a:extLst>
                <a:ext uri="{FF2B5EF4-FFF2-40B4-BE49-F238E27FC236}">
                  <a16:creationId xmlns:a16="http://schemas.microsoft.com/office/drawing/2014/main" id="{6AB68BFE-9C86-41BA-BC29-AA564F5A2F9F}"/>
                </a:ext>
              </a:extLst>
            </p:cNvPr>
            <p:cNvSpPr/>
            <p:nvPr/>
          </p:nvSpPr>
          <p:spPr>
            <a:xfrm>
              <a:off x="7947330" y="3398947"/>
              <a:ext cx="694164" cy="303102"/>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CIN-1</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108" name="직선 연결선 107">
              <a:extLst>
                <a:ext uri="{FF2B5EF4-FFF2-40B4-BE49-F238E27FC236}">
                  <a16:creationId xmlns:a16="http://schemas.microsoft.com/office/drawing/2014/main" id="{7E53F70D-D0BD-4C0A-B9F0-5173B12463C7}"/>
                </a:ext>
              </a:extLst>
            </p:cNvPr>
            <p:cNvCxnSpPr>
              <a:endCxn id="107" idx="1"/>
            </p:cNvCxnSpPr>
            <p:nvPr/>
          </p:nvCxnSpPr>
          <p:spPr>
            <a:xfrm flipV="1">
              <a:off x="7810929" y="3550498"/>
              <a:ext cx="136401" cy="2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모서리가 둥근 직사각형 123">
              <a:extLst>
                <a:ext uri="{FF2B5EF4-FFF2-40B4-BE49-F238E27FC236}">
                  <a16:creationId xmlns:a16="http://schemas.microsoft.com/office/drawing/2014/main" id="{C2A67DF8-17F5-4351-9805-98EC0F80B6BA}"/>
                </a:ext>
              </a:extLst>
            </p:cNvPr>
            <p:cNvSpPr/>
            <p:nvPr/>
          </p:nvSpPr>
          <p:spPr>
            <a:xfrm>
              <a:off x="7942130" y="3821191"/>
              <a:ext cx="694164" cy="303102"/>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pPr>
              <a:r>
                <a:rPr kumimoji="1" lang="en-US" altLang="ko-KR" sz="825" dirty="0">
                  <a:solidFill>
                    <a:schemeClr val="bg1"/>
                  </a:solidFill>
                  <a:latin typeface="Arial" panose="020B0604020202020204" pitchFamily="34" charset="0"/>
                  <a:ea typeface="SamsungOne 700" panose="020B0803030303020204" pitchFamily="34" charset="0"/>
                </a:rPr>
                <a:t>CIN-ON</a:t>
              </a:r>
              <a:endParaRPr kumimoji="1" lang="ko-KR" altLang="en-US" sz="825" dirty="0">
                <a:solidFill>
                  <a:schemeClr val="bg1"/>
                </a:solidFill>
                <a:latin typeface="Arial" panose="020B0604020202020204" pitchFamily="34" charset="0"/>
                <a:ea typeface="Arial Unicode MS" panose="020B0600000101010101" charset="-127"/>
              </a:endParaRPr>
            </a:p>
          </p:txBody>
        </p:sp>
        <p:cxnSp>
          <p:nvCxnSpPr>
            <p:cNvPr id="110" name="직선 연결선 109">
              <a:extLst>
                <a:ext uri="{FF2B5EF4-FFF2-40B4-BE49-F238E27FC236}">
                  <a16:creationId xmlns:a16="http://schemas.microsoft.com/office/drawing/2014/main" id="{A4F0FBB2-9212-4AF2-BA00-5CB6223039F1}"/>
                </a:ext>
              </a:extLst>
            </p:cNvPr>
            <p:cNvCxnSpPr/>
            <p:nvPr/>
          </p:nvCxnSpPr>
          <p:spPr>
            <a:xfrm flipV="1">
              <a:off x="7805730" y="3979354"/>
              <a:ext cx="136401" cy="2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7" name="왼쪽 화살표 125">
              <a:extLst>
                <a:ext uri="{FF2B5EF4-FFF2-40B4-BE49-F238E27FC236}">
                  <a16:creationId xmlns:a16="http://schemas.microsoft.com/office/drawing/2014/main" id="{1CBD3CF2-CB01-4425-A799-627D9572F831}"/>
                </a:ext>
              </a:extLst>
            </p:cNvPr>
            <p:cNvSpPr/>
            <p:nvPr/>
          </p:nvSpPr>
          <p:spPr>
            <a:xfrm>
              <a:off x="3453805" y="3098849"/>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28" name="TextBox 68">
              <a:extLst>
                <a:ext uri="{FF2B5EF4-FFF2-40B4-BE49-F238E27FC236}">
                  <a16:creationId xmlns:a16="http://schemas.microsoft.com/office/drawing/2014/main" id="{3447BB67-316B-442A-9CEF-CC3DF399E22E}"/>
                </a:ext>
              </a:extLst>
            </p:cNvPr>
            <p:cNvSpPr txBox="1"/>
            <p:nvPr/>
          </p:nvSpPr>
          <p:spPr>
            <a:xfrm>
              <a:off x="5564249" y="4722268"/>
              <a:ext cx="1337895" cy="461665"/>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Crear</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contentInstance</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29" name="TextBox 68">
              <a:extLst>
                <a:ext uri="{FF2B5EF4-FFF2-40B4-BE49-F238E27FC236}">
                  <a16:creationId xmlns:a16="http://schemas.microsoft.com/office/drawing/2014/main" id="{8C3A6A0E-BFA1-4F66-A65B-CBA4A7ECE716}"/>
                </a:ext>
              </a:extLst>
            </p:cNvPr>
            <p:cNvSpPr txBox="1"/>
            <p:nvPr/>
          </p:nvSpPr>
          <p:spPr>
            <a:xfrm>
              <a:off x="3825199" y="4320153"/>
              <a:ext cx="875255" cy="630941"/>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Control del actuador</a:t>
              </a:r>
              <a:endPar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30" name="TextBox 68">
              <a:extLst>
                <a:ext uri="{FF2B5EF4-FFF2-40B4-BE49-F238E27FC236}">
                  <a16:creationId xmlns:a16="http://schemas.microsoft.com/office/drawing/2014/main" id="{1696E310-AD3D-4583-B6D4-1845CDFD465C}"/>
                </a:ext>
              </a:extLst>
            </p:cNvPr>
            <p:cNvSpPr txBox="1"/>
            <p:nvPr/>
          </p:nvSpPr>
          <p:spPr>
            <a:xfrm>
              <a:off x="3946679" y="3245435"/>
              <a:ext cx="1354800" cy="29238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Notificación</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 nu</a:t>
              </a:r>
            </a:p>
          </p:txBody>
        </p:sp>
        <p:sp>
          <p:nvSpPr>
            <p:cNvPr id="131" name="왼쪽 화살표 125">
              <a:extLst>
                <a:ext uri="{FF2B5EF4-FFF2-40B4-BE49-F238E27FC236}">
                  <a16:creationId xmlns:a16="http://schemas.microsoft.com/office/drawing/2014/main" id="{EC6B2CF6-0F77-4096-B66B-B37E5EEE7F3E}"/>
                </a:ext>
              </a:extLst>
            </p:cNvPr>
            <p:cNvSpPr/>
            <p:nvPr/>
          </p:nvSpPr>
          <p:spPr>
            <a:xfrm rot="16200000">
              <a:off x="2612197" y="4478273"/>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132" name="왼쪽 화살표 125">
              <a:extLst>
                <a:ext uri="{FF2B5EF4-FFF2-40B4-BE49-F238E27FC236}">
                  <a16:creationId xmlns:a16="http://schemas.microsoft.com/office/drawing/2014/main" id="{9E41A90C-07B1-4CFA-A880-74652020CBA5}"/>
                </a:ext>
              </a:extLst>
            </p:cNvPr>
            <p:cNvSpPr/>
            <p:nvPr/>
          </p:nvSpPr>
          <p:spPr>
            <a:xfrm rot="5400000">
              <a:off x="5884917" y="4932109"/>
              <a:ext cx="1795881"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grpSp>
      <p:sp>
        <p:nvSpPr>
          <p:cNvPr id="4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5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24CB460-F775-7C5C-F36D-D53B3B68EFF0}"/>
              </a:ext>
            </a:extLst>
          </p:cNvPr>
          <p:cNvSpPr txBox="1"/>
          <p:nvPr/>
        </p:nvSpPr>
        <p:spPr>
          <a:xfrm>
            <a:off x="1480265" y="3687582"/>
            <a:ext cx="992355" cy="215444"/>
          </a:xfrm>
          <a:prstGeom prst="rect">
            <a:avLst/>
          </a:prstGeom>
          <a:solidFill>
            <a:schemeClr val="bg1"/>
          </a:solidFill>
        </p:spPr>
        <p:txBody>
          <a:bodyPr wrap="square" rtlCol="0">
            <a:spAutoFit/>
          </a:bodyPr>
          <a:lstStyle/>
          <a:p>
            <a:r>
              <a:rPr lang="en-US" sz="800" dirty="0"/>
              <a:t>Interfaces de </a:t>
            </a:r>
            <a:r>
              <a:rPr lang="en-US" sz="800" dirty="0" err="1"/>
              <a:t>cosas</a:t>
            </a:r>
            <a:endParaRPr lang="en-US" sz="800" dirty="0"/>
          </a:p>
        </p:txBody>
      </p:sp>
    </p:spTree>
    <p:extLst>
      <p:ext uri="{BB962C8B-B14F-4D97-AF65-F5344CB8AC3E}">
        <p14:creationId xmlns:p14="http://schemas.microsoft.com/office/powerpoint/2010/main" val="2925440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231BA63E-0B06-4FE1-8DB4-E22B5F4589A6}"/>
              </a:ext>
            </a:extLst>
          </p:cNvPr>
          <p:cNvGrpSpPr/>
          <p:nvPr/>
        </p:nvGrpSpPr>
        <p:grpSpPr>
          <a:xfrm>
            <a:off x="1277541" y="1433488"/>
            <a:ext cx="6588919" cy="323165"/>
            <a:chOff x="1027113" y="2045625"/>
            <a:chExt cx="8785225" cy="430885"/>
          </a:xfrm>
        </p:grpSpPr>
        <p:sp>
          <p:nvSpPr>
            <p:cNvPr id="13" name="직사각형 12">
              <a:extLst>
                <a:ext uri="{FF2B5EF4-FFF2-40B4-BE49-F238E27FC236}">
                  <a16:creationId xmlns:a16="http://schemas.microsoft.com/office/drawing/2014/main" id="{4D87AC75-8065-40F2-900D-0EE4D7ACBE7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9ADEC424-6202-4A2C-B524-8F4DDD8CC5DE}"/>
                </a:ext>
              </a:extLst>
            </p:cNvPr>
            <p:cNvSpPr/>
            <p:nvPr/>
          </p:nvSpPr>
          <p:spPr>
            <a:xfrm>
              <a:off x="1179514" y="2045625"/>
              <a:ext cx="8632824" cy="43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La Raspberry Pi es una serie de computadoras de placa única del tamaño de una tarjeta de crédito desarrolladas en el Reino Unido por la Fundación Raspberry Pi.</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5" name="그룹 14">
            <a:extLst>
              <a:ext uri="{FF2B5EF4-FFF2-40B4-BE49-F238E27FC236}">
                <a16:creationId xmlns:a16="http://schemas.microsoft.com/office/drawing/2014/main" id="{55FF82D5-31AD-4E14-A571-860C29063FDD}"/>
              </a:ext>
            </a:extLst>
          </p:cNvPr>
          <p:cNvGrpSpPr/>
          <p:nvPr/>
        </p:nvGrpSpPr>
        <p:grpSpPr>
          <a:xfrm>
            <a:off x="1277541" y="1813755"/>
            <a:ext cx="6588919" cy="161583"/>
            <a:chOff x="1027113" y="2045625"/>
            <a:chExt cx="8785225" cy="215443"/>
          </a:xfrm>
        </p:grpSpPr>
        <p:sp>
          <p:nvSpPr>
            <p:cNvPr id="16" name="직사각형 15">
              <a:extLst>
                <a:ext uri="{FF2B5EF4-FFF2-40B4-BE49-F238E27FC236}">
                  <a16:creationId xmlns:a16="http://schemas.microsoft.com/office/drawing/2014/main" id="{0E7E16BF-B76B-4428-AD64-F436414C4A2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94CB943D-2250-4120-9557-8D88E52D58A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sv-SE" altLang="ko-KR" sz="1050">
                  <a:solidFill>
                    <a:schemeClr val="tx1">
                      <a:lumMod val="85000"/>
                      <a:lumOff val="15000"/>
                    </a:schemeClr>
                  </a:solidFill>
                  <a:latin typeface="Arial" panose="020B0604020202020204" pitchFamily="34" charset="0"/>
                  <a:ea typeface="SamsungOne 400" panose="020B0503030303020204" pitchFamily="34" charset="0"/>
                </a:rPr>
                <a:t>Uso del sistema operativo Raspbian (Debian Linux)</a:t>
              </a:r>
              <a:endParaRPr lang="sv-SE"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8" name="그룹 17">
            <a:extLst>
              <a:ext uri="{FF2B5EF4-FFF2-40B4-BE49-F238E27FC236}">
                <a16:creationId xmlns:a16="http://schemas.microsoft.com/office/drawing/2014/main" id="{34E0981B-E416-439B-A4E4-DDC770944742}"/>
              </a:ext>
            </a:extLst>
          </p:cNvPr>
          <p:cNvGrpSpPr/>
          <p:nvPr/>
        </p:nvGrpSpPr>
        <p:grpSpPr>
          <a:xfrm>
            <a:off x="1277541" y="2055084"/>
            <a:ext cx="6588919" cy="161583"/>
            <a:chOff x="1027113" y="2045625"/>
            <a:chExt cx="8785225" cy="215443"/>
          </a:xfrm>
        </p:grpSpPr>
        <p:sp>
          <p:nvSpPr>
            <p:cNvPr id="19" name="직사각형 18">
              <a:extLst>
                <a:ext uri="{FF2B5EF4-FFF2-40B4-BE49-F238E27FC236}">
                  <a16:creationId xmlns:a16="http://schemas.microsoft.com/office/drawing/2014/main" id="{52164D2D-3E68-437C-858F-28C688DBF08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A10A8D43-A54B-45E2-8BB9-C370508BA647}"/>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Compatibilidad con otros sistemas operativos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1" name="그룹 20">
            <a:extLst>
              <a:ext uri="{FF2B5EF4-FFF2-40B4-BE49-F238E27FC236}">
                <a16:creationId xmlns:a16="http://schemas.microsoft.com/office/drawing/2014/main" id="{55B2E33F-1A24-4CA4-9F55-FA38416A04C2}"/>
              </a:ext>
            </a:extLst>
          </p:cNvPr>
          <p:cNvGrpSpPr/>
          <p:nvPr/>
        </p:nvGrpSpPr>
        <p:grpSpPr>
          <a:xfrm>
            <a:off x="1277541" y="2296414"/>
            <a:ext cx="6588919" cy="161583"/>
            <a:chOff x="1027113" y="2045625"/>
            <a:chExt cx="8785225" cy="215443"/>
          </a:xfrm>
        </p:grpSpPr>
        <p:sp>
          <p:nvSpPr>
            <p:cNvPr id="22" name="직사각형 21">
              <a:extLst>
                <a:ext uri="{FF2B5EF4-FFF2-40B4-BE49-F238E27FC236}">
                  <a16:creationId xmlns:a16="http://schemas.microsoft.com/office/drawing/2014/main" id="{CF96E402-8B29-4B23-B831-198A6BA0B83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C17AB8EC-C834-4A1F-A9C5-710D4D11284E}"/>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Referencia : http://www.raspberrypi.org/</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8" name="직사각형 2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it-IT"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Raspberry Pi 3 Modelo B (o 4 Modelo B)</a:t>
            </a:r>
            <a:endParaRPr lang="it-IT"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 name="그룹 1"/>
          <p:cNvGrpSpPr/>
          <p:nvPr/>
        </p:nvGrpSpPr>
        <p:grpSpPr>
          <a:xfrm>
            <a:off x="3195025" y="2695584"/>
            <a:ext cx="2868250" cy="1839989"/>
            <a:chOff x="2836028" y="3705429"/>
            <a:chExt cx="3824333" cy="2453318"/>
          </a:xfrm>
        </p:grpSpPr>
        <p:pic>
          <p:nvPicPr>
            <p:cNvPr id="24" name="그림 23">
              <a:extLst>
                <a:ext uri="{FF2B5EF4-FFF2-40B4-BE49-F238E27FC236}">
                  <a16:creationId xmlns:a16="http://schemas.microsoft.com/office/drawing/2014/main" id="{47DFDE3A-230B-45E7-9EC7-856EDC96E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6028" y="3705429"/>
              <a:ext cx="3824333" cy="2237874"/>
            </a:xfrm>
            <a:prstGeom prst="rect">
              <a:avLst/>
            </a:prstGeom>
          </p:spPr>
        </p:pic>
        <p:sp>
          <p:nvSpPr>
            <p:cNvPr id="29" name="직사각형 22">
              <a:extLst>
                <a:ext uri="{FF2B5EF4-FFF2-40B4-BE49-F238E27FC236}">
                  <a16:creationId xmlns:a16="http://schemas.microsoft.com/office/drawing/2014/main" id="{03B0C154-B127-3942-B1FB-62FA67770DCC}"/>
                </a:ext>
              </a:extLst>
            </p:cNvPr>
            <p:cNvSpPr/>
            <p:nvPr/>
          </p:nvSpPr>
          <p:spPr>
            <a:xfrm>
              <a:off x="3783901" y="5943303"/>
              <a:ext cx="210729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Raspberry Pi 3 Modelo B</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3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7147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6F0F0F22-EE1C-4115-A321-05A934CF3540}"/>
              </a:ext>
            </a:extLst>
          </p:cNvPr>
          <p:cNvGrpSpPr/>
          <p:nvPr/>
        </p:nvGrpSpPr>
        <p:grpSpPr>
          <a:xfrm>
            <a:off x="1277541" y="1436470"/>
            <a:ext cx="6588919" cy="161583"/>
            <a:chOff x="1027113" y="2045625"/>
            <a:chExt cx="8785225" cy="215443"/>
          </a:xfrm>
        </p:grpSpPr>
        <p:sp>
          <p:nvSpPr>
            <p:cNvPr id="13" name="직사각형 12">
              <a:extLst>
                <a:ext uri="{FF2B5EF4-FFF2-40B4-BE49-F238E27FC236}">
                  <a16:creationId xmlns:a16="http://schemas.microsoft.com/office/drawing/2014/main" id="{C067C294-88C0-4A4F-A1EC-3D08AC92655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35D1FA20-914C-4A2A-B19C-9FBE45F0AEFE}"/>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CM1106 es un módulo de sensor de CO2 infrarrojo en miniatura para detectar la concentración de CO2</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5ECE89BA-FCC4-4124-A8AA-C6AE3BE5DACF}"/>
              </a:ext>
            </a:extLst>
          </p:cNvPr>
          <p:cNvSpPr/>
          <p:nvPr/>
        </p:nvSpPr>
        <p:spPr>
          <a:xfrm>
            <a:off x="1391841" y="1615054"/>
            <a:ext cx="6474619" cy="230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a:spcAft>
                <a:spcPts val="600"/>
              </a:spcAft>
              <a:buClr>
                <a:srgbClr val="193EB0"/>
              </a:buCl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1. Rango de medición: 0-2000ppm, 0-5000ppm
2. Fuente de alimentación: DC5V±5%, Pmax0.6W
3. Dimensión: 33*19.7*8.9m m
4. Resolución: 1ppm
5. Precisión: ± (50ppm + 5% de lectura)
6. Forma de muestreo: difusión
7. Tiempo de respuesta: 60s
8. Condiciones de trabajo: 0-50°C, 0-95% RH
9. Salida de señal: UART, PWM 
10. Vida útil: 10 años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it-IT"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CM1106 CO2 Sensor</a:t>
            </a:r>
            <a:endParaRPr lang="it-IT"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 name="그룹 1"/>
          <p:cNvGrpSpPr/>
          <p:nvPr/>
        </p:nvGrpSpPr>
        <p:grpSpPr>
          <a:xfrm>
            <a:off x="5375654" y="2828217"/>
            <a:ext cx="2357793" cy="1825022"/>
            <a:chOff x="6022950" y="3770956"/>
            <a:chExt cx="3143724" cy="2433362"/>
          </a:xfrm>
        </p:grpSpPr>
        <p:pic>
          <p:nvPicPr>
            <p:cNvPr id="19" name="Picture 4" descr="http://www.gassensor.com.cn/Public/Uploads/CO2%20sensor%20CM1106(1).jpg">
              <a:extLst>
                <a:ext uri="{FF2B5EF4-FFF2-40B4-BE49-F238E27FC236}">
                  <a16:creationId xmlns:a16="http://schemas.microsoft.com/office/drawing/2014/main" id="{6283F373-9970-4A88-880C-0F5E57B5FA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6356" y="3979241"/>
              <a:ext cx="2930760" cy="221008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6022950" y="3770956"/>
              <a:ext cx="3143724" cy="24333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6254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5D3921A6-9D63-4953-86BD-EC3D772DC8CD}"/>
              </a:ext>
            </a:extLst>
          </p:cNvPr>
          <p:cNvGrpSpPr/>
          <p:nvPr/>
        </p:nvGrpSpPr>
        <p:grpSpPr>
          <a:xfrm>
            <a:off x="1277541" y="1433347"/>
            <a:ext cx="6588919" cy="484748"/>
            <a:chOff x="1027113" y="2045625"/>
            <a:chExt cx="8785225" cy="646330"/>
          </a:xfrm>
        </p:grpSpPr>
        <p:sp>
          <p:nvSpPr>
            <p:cNvPr id="13" name="직사각형 12">
              <a:extLst>
                <a:ext uri="{FF2B5EF4-FFF2-40B4-BE49-F238E27FC236}">
                  <a16:creationId xmlns:a16="http://schemas.microsoft.com/office/drawing/2014/main" id="{F9C0432C-7184-47B2-91A9-6F3622B1509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625D18A4-C47D-4C78-8ACE-CC37071253D0}"/>
                </a:ext>
              </a:extLst>
            </p:cNvPr>
            <p:cNvSpPr/>
            <p:nvPr/>
          </p:nvSpPr>
          <p:spPr>
            <a:xfrm>
              <a:off x="1179514" y="2045625"/>
              <a:ext cx="8632824" cy="64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módulo LED RGB consiste en un LED SMD a todo color hecho por R , G , B El voltaje de entrada PWM de tres pines se puede ajustar en tres colores primarios (rojo / azul / verde) para lograr un efecto de mezcla de color completo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5" name="직사각형 14">
            <a:extLst>
              <a:ext uri="{FF2B5EF4-FFF2-40B4-BE49-F238E27FC236}">
                <a16:creationId xmlns:a16="http://schemas.microsoft.com/office/drawing/2014/main" id="{12578629-4FA4-4DAE-B841-5DC2B3D5E5A2}"/>
              </a:ext>
            </a:extLst>
          </p:cNvPr>
          <p:cNvSpPr/>
          <p:nvPr/>
        </p:nvSpPr>
        <p:spPr>
          <a:xfrm>
            <a:off x="1391841" y="2013757"/>
            <a:ext cx="6474619" cy="139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a:spcAft>
                <a:spcPts val="600"/>
              </a:spcAft>
              <a:buClr>
                <a:srgbClr val="193EB0"/>
              </a:buCl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1. Utiliza 5050 LED a todo color
2. Resistencia limitadora tricolor RGB para evitar quemaduras
3. Se puede obtener mezclando los tres colores primarios en diferentes colores por el regulador PWM
4. Puede ser una interfaz con una variedad de microcontroladores 
5. Voltaje de funcionamiento: 5V
6. Modos de unidad LED: unidad de cátodo común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it-IT"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Módulo LED SMD RGB (SZH-EK045)</a:t>
            </a:r>
            <a:endParaRPr lang="it-IT"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3" name="그룹 2"/>
          <p:cNvGrpSpPr/>
          <p:nvPr/>
        </p:nvGrpSpPr>
        <p:grpSpPr>
          <a:xfrm>
            <a:off x="6106796" y="2828217"/>
            <a:ext cx="1626650" cy="1825022"/>
            <a:chOff x="6264774" y="3695386"/>
            <a:chExt cx="2168867" cy="2433362"/>
          </a:xfrm>
        </p:grpSpPr>
        <p:pic>
          <p:nvPicPr>
            <p:cNvPr id="16" name="그림 15">
              <a:extLst>
                <a:ext uri="{FF2B5EF4-FFF2-40B4-BE49-F238E27FC236}">
                  <a16:creationId xmlns:a16="http://schemas.microsoft.com/office/drawing/2014/main" id="{26A8AB05-9A1F-44AE-AE73-68325BF1E1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4409" y="3759858"/>
              <a:ext cx="2007542" cy="2304333"/>
            </a:xfrm>
            <a:prstGeom prst="rect">
              <a:avLst/>
            </a:prstGeom>
            <a:ln>
              <a:noFill/>
            </a:ln>
          </p:spPr>
        </p:pic>
        <p:sp>
          <p:nvSpPr>
            <p:cNvPr id="2" name="직사각형 1"/>
            <p:cNvSpPr/>
            <p:nvPr/>
          </p:nvSpPr>
          <p:spPr>
            <a:xfrm>
              <a:off x="6264774" y="3695386"/>
              <a:ext cx="2168867" cy="24333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23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DFAE4E18-1D8B-44FE-8E8C-5AF4C0271328}"/>
              </a:ext>
            </a:extLst>
          </p:cNvPr>
          <p:cNvGrpSpPr/>
          <p:nvPr/>
        </p:nvGrpSpPr>
        <p:grpSpPr>
          <a:xfrm>
            <a:off x="1277541" y="1432358"/>
            <a:ext cx="6588919" cy="161583"/>
            <a:chOff x="1027113" y="2045625"/>
            <a:chExt cx="8785225" cy="215443"/>
          </a:xfrm>
        </p:grpSpPr>
        <p:sp>
          <p:nvSpPr>
            <p:cNvPr id="13" name="직사각형 12">
              <a:extLst>
                <a:ext uri="{FF2B5EF4-FFF2-40B4-BE49-F238E27FC236}">
                  <a16:creationId xmlns:a16="http://schemas.microsoft.com/office/drawing/2014/main" id="{3ED27CC8-0616-481E-B238-3F44CF75EEE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C2AC46BB-8E67-4BDB-A591-F393794E2D29}"/>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Solución USB a UAR con conector USB tipo 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직사각형 15">
            <a:extLst>
              <a:ext uri="{FF2B5EF4-FFF2-40B4-BE49-F238E27FC236}">
                <a16:creationId xmlns:a16="http://schemas.microsoft.com/office/drawing/2014/main" id="{40C1375C-85B5-45D7-82B4-7B08A78D7F44}"/>
              </a:ext>
            </a:extLst>
          </p:cNvPr>
          <p:cNvSpPr/>
          <p:nvPr/>
        </p:nvSpPr>
        <p:spPr>
          <a:xfrm>
            <a:off x="1391842" y="1606070"/>
            <a:ext cx="6474619" cy="940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a:spcAft>
                <a:spcPts val="60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1. PL2303TA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último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dispositivo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compatible con PL2303HXA)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Soporta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Windows XP / 7/8 / 8.1 / 10 / ...
3. Modo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energía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salida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5V,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salida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3.3V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alimentado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placa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(3.3V-5V)
4. 3 LEDs: TXD LED, RXD LED, POWER LED</a:t>
            </a:r>
          </a:p>
        </p:txBody>
      </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Placa USB UART PL2303 (tipo 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 name="그룹 1"/>
          <p:cNvGrpSpPr/>
          <p:nvPr/>
        </p:nvGrpSpPr>
        <p:grpSpPr>
          <a:xfrm>
            <a:off x="5250962" y="2828217"/>
            <a:ext cx="2482484" cy="1825022"/>
            <a:chOff x="5856694" y="3770956"/>
            <a:chExt cx="3309979" cy="2433362"/>
          </a:xfrm>
        </p:grpSpPr>
        <p:pic>
          <p:nvPicPr>
            <p:cNvPr id="17" name="Picture 6" descr="http://g03.a.alicdn.com/kf/HTB1CMZIHpXXXXasXFXXq6xXFXXXD/202425136/HTB1CMZIHpXXXXasXFXXq6xXFXXXD.jpg">
              <a:extLst>
                <a:ext uri="{FF2B5EF4-FFF2-40B4-BE49-F238E27FC236}">
                  <a16:creationId xmlns:a16="http://schemas.microsoft.com/office/drawing/2014/main" id="{40AB4622-F761-4147-8502-48B19A62AD2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45" t="16569" r="11408" b="23664"/>
            <a:stretch/>
          </p:blipFill>
          <p:spPr bwMode="auto">
            <a:xfrm>
              <a:off x="5897130" y="4107910"/>
              <a:ext cx="3257690" cy="1958491"/>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p:cNvSpPr/>
            <p:nvPr/>
          </p:nvSpPr>
          <p:spPr>
            <a:xfrm>
              <a:off x="5856694" y="3770956"/>
              <a:ext cx="3309979" cy="24333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2969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2773951" y="1420173"/>
            <a:ext cx="3597716" cy="3253777"/>
          </a:xfrm>
          <a:prstGeom prst="rect">
            <a:avLst/>
          </a:prstGeom>
        </p:spPr>
      </p:pic>
      <p:sp>
        <p:nvSpPr>
          <p:cNvPr id="11" name="직사각형 1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del sensor CO</a:t>
            </a:r>
            <a:r>
              <a:rPr lang="en-US" altLang="ko-KR" sz="1800" baseline="-250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2</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p>
        </p:txBody>
      </p:sp>
      <p:sp>
        <p:nvSpPr>
          <p:cNvPr id="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870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18" name="직사각형 17">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Dos dominios en el sistema oneM2M</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449558B6-5DD8-4A3C-B299-B6822A326478}"/>
              </a:ext>
            </a:extLst>
          </p:cNvPr>
          <p:cNvSpPr/>
          <p:nvPr/>
        </p:nvSpPr>
        <p:spPr>
          <a:xfrm>
            <a:off x="1391841" y="1622112"/>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Dominio de infraestructura: servidor y aplicaciones oneM2M
Dominio de campo: dispositivo oneM2M, puertas de enlace y sus aplicaciones</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54" name="직사각형 5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Arquitectura Funcional</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5" name="그룹 4"/>
          <p:cNvGrpSpPr/>
          <p:nvPr/>
        </p:nvGrpSpPr>
        <p:grpSpPr>
          <a:xfrm>
            <a:off x="2308536" y="2233831"/>
            <a:ext cx="4528547" cy="2385400"/>
            <a:chOff x="2008580" y="3054012"/>
            <a:chExt cx="6038063" cy="3180533"/>
          </a:xfrm>
        </p:grpSpPr>
        <p:grpSp>
          <p:nvGrpSpPr>
            <p:cNvPr id="2" name="그룹 1"/>
            <p:cNvGrpSpPr/>
            <p:nvPr/>
          </p:nvGrpSpPr>
          <p:grpSpPr>
            <a:xfrm>
              <a:off x="2341090" y="3497256"/>
              <a:ext cx="5512889" cy="2620942"/>
              <a:chOff x="2508933" y="3126963"/>
              <a:chExt cx="5512889" cy="2620942"/>
            </a:xfrm>
          </p:grpSpPr>
          <p:sp>
            <p:nvSpPr>
              <p:cNvPr id="14" name="사각형: 둥근 모서리 13">
                <a:extLst>
                  <a:ext uri="{FF2B5EF4-FFF2-40B4-BE49-F238E27FC236}">
                    <a16:creationId xmlns:a16="http://schemas.microsoft.com/office/drawing/2014/main" id="{5C8ABD58-5CF0-461B-BCC7-6FBD48BA24FE}"/>
                  </a:ext>
                </a:extLst>
              </p:cNvPr>
              <p:cNvSpPr/>
              <p:nvPr/>
            </p:nvSpPr>
            <p:spPr>
              <a:xfrm>
                <a:off x="2508933" y="3512214"/>
                <a:ext cx="909896" cy="385619"/>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22" name="직사각형 21">
                <a:extLst>
                  <a:ext uri="{FF2B5EF4-FFF2-40B4-BE49-F238E27FC236}">
                    <a16:creationId xmlns:a16="http://schemas.microsoft.com/office/drawing/2014/main" id="{0C280C8B-D348-4A4D-BD46-5FDF92CE45E0}"/>
                  </a:ext>
                </a:extLst>
              </p:cNvPr>
              <p:cNvSpPr/>
              <p:nvPr/>
            </p:nvSpPr>
            <p:spPr>
              <a:xfrm>
                <a:off x="2515068" y="3126963"/>
                <a:ext cx="909896"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Dominio de campo</a:t>
                </a:r>
                <a:endParaRPr lang="en-US" altLang="ko-KR" sz="975"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5" name="사각형: 둥근 모서리 24">
                <a:extLst>
                  <a:ext uri="{FF2B5EF4-FFF2-40B4-BE49-F238E27FC236}">
                    <a16:creationId xmlns:a16="http://schemas.microsoft.com/office/drawing/2014/main" id="{67E5888C-32B3-418E-8647-F79E633AE38E}"/>
                  </a:ext>
                </a:extLst>
              </p:cNvPr>
              <p:cNvSpPr/>
              <p:nvPr/>
            </p:nvSpPr>
            <p:spPr>
              <a:xfrm>
                <a:off x="2515068" y="5269284"/>
                <a:ext cx="909896" cy="385619"/>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NSE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3" name="직선 연결선 2">
                <a:extLst>
                  <a:ext uri="{FF2B5EF4-FFF2-40B4-BE49-F238E27FC236}">
                    <a16:creationId xmlns:a16="http://schemas.microsoft.com/office/drawing/2014/main" id="{5D46573D-EC34-4C61-B0A8-769879771217}"/>
                  </a:ext>
                </a:extLst>
              </p:cNvPr>
              <p:cNvCxnSpPr/>
              <p:nvPr/>
            </p:nvCxnSpPr>
            <p:spPr>
              <a:xfrm>
                <a:off x="4181536" y="3470364"/>
                <a:ext cx="0" cy="2277541"/>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2E00EB08-DA69-447E-A0DE-1092BE792943}"/>
                  </a:ext>
                </a:extLst>
              </p:cNvPr>
              <p:cNvCxnSpPr>
                <a:cxnSpLocks/>
                <a:stCxn id="14" idx="2"/>
                <a:endCxn id="23" idx="0"/>
              </p:cNvCxnSpPr>
              <p:nvPr/>
            </p:nvCxnSpPr>
            <p:spPr>
              <a:xfrm>
                <a:off x="2963881" y="3897833"/>
                <a:ext cx="6135" cy="506203"/>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C6215B0C-A77A-48D9-AA1E-6EFC8C01C231}"/>
                  </a:ext>
                </a:extLst>
              </p:cNvPr>
              <p:cNvSpPr/>
              <p:nvPr/>
            </p:nvSpPr>
            <p:spPr>
              <a:xfrm>
                <a:off x="2515068" y="4404036"/>
                <a:ext cx="909896" cy="385619"/>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30" name="직선 연결선 29">
                <a:extLst>
                  <a:ext uri="{FF2B5EF4-FFF2-40B4-BE49-F238E27FC236}">
                    <a16:creationId xmlns:a16="http://schemas.microsoft.com/office/drawing/2014/main" id="{9C075178-D91E-41B7-A9B3-891002FFCE04}"/>
                  </a:ext>
                </a:extLst>
              </p:cNvPr>
              <p:cNvCxnSpPr>
                <a:cxnSpLocks/>
                <a:stCxn id="23" idx="2"/>
                <a:endCxn id="25" idx="0"/>
              </p:cNvCxnSpPr>
              <p:nvPr/>
            </p:nvCxnSpPr>
            <p:spPr>
              <a:xfrm>
                <a:off x="2970016" y="4789655"/>
                <a:ext cx="0" cy="479629"/>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CB1706C-F4FE-464D-8359-64DB9040E0EC}"/>
                  </a:ext>
                </a:extLst>
              </p:cNvPr>
              <p:cNvCxnSpPr>
                <a:cxnSpLocks/>
              </p:cNvCxnSpPr>
              <p:nvPr/>
            </p:nvCxnSpPr>
            <p:spPr>
              <a:xfrm flipH="1">
                <a:off x="2837005" y="4150934"/>
                <a:ext cx="254595" cy="0"/>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543A876F-58C1-4FE1-A380-338BE7B94195}"/>
                  </a:ext>
                </a:extLst>
              </p:cNvPr>
              <p:cNvCxnSpPr>
                <a:cxnSpLocks/>
              </p:cNvCxnSpPr>
              <p:nvPr/>
            </p:nvCxnSpPr>
            <p:spPr>
              <a:xfrm flipH="1">
                <a:off x="2837005" y="5029470"/>
                <a:ext cx="254595" cy="0"/>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86B7E8C-8604-44C4-9A0A-49CBA9686427}"/>
                  </a:ext>
                </a:extLst>
              </p:cNvPr>
              <p:cNvSpPr/>
              <p:nvPr/>
            </p:nvSpPr>
            <p:spPr>
              <a:xfrm>
                <a:off x="3164001" y="4022173"/>
                <a:ext cx="429661"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Mca</a:t>
                </a:r>
              </a:p>
            </p:txBody>
          </p:sp>
          <p:sp>
            <p:nvSpPr>
              <p:cNvPr id="37" name="직사각형 36">
                <a:extLst>
                  <a:ext uri="{FF2B5EF4-FFF2-40B4-BE49-F238E27FC236}">
                    <a16:creationId xmlns:a16="http://schemas.microsoft.com/office/drawing/2014/main" id="{F5E65AF2-1FB4-4943-B72F-CCFB8A3111BE}"/>
                  </a:ext>
                </a:extLst>
              </p:cNvPr>
              <p:cNvSpPr/>
              <p:nvPr/>
            </p:nvSpPr>
            <p:spPr>
              <a:xfrm>
                <a:off x="3164001" y="4885039"/>
                <a:ext cx="429661"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Mcn</a:t>
                </a:r>
              </a:p>
            </p:txBody>
          </p:sp>
          <p:sp>
            <p:nvSpPr>
              <p:cNvPr id="38" name="사각형: 둥근 모서리 37">
                <a:extLst>
                  <a:ext uri="{FF2B5EF4-FFF2-40B4-BE49-F238E27FC236}">
                    <a16:creationId xmlns:a16="http://schemas.microsoft.com/office/drawing/2014/main" id="{70829EEE-9231-4646-ABBC-C0EF1E56115A}"/>
                  </a:ext>
                </a:extLst>
              </p:cNvPr>
              <p:cNvSpPr/>
              <p:nvPr/>
            </p:nvSpPr>
            <p:spPr>
              <a:xfrm>
                <a:off x="4911230" y="3512214"/>
                <a:ext cx="909896" cy="385619"/>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AE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39" name="사각형: 둥근 모서리 38">
                <a:extLst>
                  <a:ext uri="{FF2B5EF4-FFF2-40B4-BE49-F238E27FC236}">
                    <a16:creationId xmlns:a16="http://schemas.microsoft.com/office/drawing/2014/main" id="{433C1366-B284-4CA5-9C0C-6576977BB1CE}"/>
                  </a:ext>
                </a:extLst>
              </p:cNvPr>
              <p:cNvSpPr/>
              <p:nvPr/>
            </p:nvSpPr>
            <p:spPr>
              <a:xfrm>
                <a:off x="4911230" y="5269284"/>
                <a:ext cx="909896" cy="385619"/>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NSE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40" name="직선 연결선 39">
                <a:extLst>
                  <a:ext uri="{FF2B5EF4-FFF2-40B4-BE49-F238E27FC236}">
                    <a16:creationId xmlns:a16="http://schemas.microsoft.com/office/drawing/2014/main" id="{7B134FF3-007C-4A14-86BC-2C0CA8FF90AA}"/>
                  </a:ext>
                </a:extLst>
              </p:cNvPr>
              <p:cNvCxnSpPr>
                <a:cxnSpLocks/>
                <a:stCxn id="38" idx="2"/>
                <a:endCxn id="41" idx="0"/>
              </p:cNvCxnSpPr>
              <p:nvPr/>
            </p:nvCxnSpPr>
            <p:spPr>
              <a:xfrm>
                <a:off x="5366178" y="3897833"/>
                <a:ext cx="0" cy="506203"/>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sp>
            <p:nvSpPr>
              <p:cNvPr id="41" name="사각형: 둥근 모서리 40">
                <a:extLst>
                  <a:ext uri="{FF2B5EF4-FFF2-40B4-BE49-F238E27FC236}">
                    <a16:creationId xmlns:a16="http://schemas.microsoft.com/office/drawing/2014/main" id="{FD41D368-20EC-435D-960B-7CD8CD391537}"/>
                  </a:ext>
                </a:extLst>
              </p:cNvPr>
              <p:cNvSpPr/>
              <p:nvPr/>
            </p:nvSpPr>
            <p:spPr>
              <a:xfrm>
                <a:off x="4911230" y="4404036"/>
                <a:ext cx="909896" cy="385619"/>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CSE</a:t>
                </a:r>
                <a:endParaRPr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cxnSp>
            <p:nvCxnSpPr>
              <p:cNvPr id="42" name="직선 연결선 41">
                <a:extLst>
                  <a:ext uri="{FF2B5EF4-FFF2-40B4-BE49-F238E27FC236}">
                    <a16:creationId xmlns:a16="http://schemas.microsoft.com/office/drawing/2014/main" id="{1CFC9F21-F384-486B-AC64-5693B7993F15}"/>
                  </a:ext>
                </a:extLst>
              </p:cNvPr>
              <p:cNvCxnSpPr>
                <a:cxnSpLocks/>
                <a:stCxn id="41" idx="2"/>
                <a:endCxn id="39" idx="0"/>
              </p:cNvCxnSpPr>
              <p:nvPr/>
            </p:nvCxnSpPr>
            <p:spPr>
              <a:xfrm>
                <a:off x="5366178" y="4789655"/>
                <a:ext cx="0" cy="479629"/>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10F0A2A-36B8-42B4-9535-4C2A9F545FA3}"/>
                  </a:ext>
                </a:extLst>
              </p:cNvPr>
              <p:cNvCxnSpPr>
                <a:cxnSpLocks/>
              </p:cNvCxnSpPr>
              <p:nvPr/>
            </p:nvCxnSpPr>
            <p:spPr>
              <a:xfrm flipH="1">
                <a:off x="5236234" y="4150934"/>
                <a:ext cx="254595" cy="0"/>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C60E22C0-B7CD-4379-9602-5EE63C2BFA9A}"/>
                  </a:ext>
                </a:extLst>
              </p:cNvPr>
              <p:cNvCxnSpPr>
                <a:cxnSpLocks/>
              </p:cNvCxnSpPr>
              <p:nvPr/>
            </p:nvCxnSpPr>
            <p:spPr>
              <a:xfrm flipH="1">
                <a:off x="5236234" y="5029470"/>
                <a:ext cx="254595" cy="0"/>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id="{E1A43046-7E34-435B-933F-0EE570C9E7AC}"/>
                  </a:ext>
                </a:extLst>
              </p:cNvPr>
              <p:cNvSpPr/>
              <p:nvPr/>
            </p:nvSpPr>
            <p:spPr>
              <a:xfrm>
                <a:off x="5584076" y="4022173"/>
                <a:ext cx="909896"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Mca</a:t>
                </a:r>
              </a:p>
            </p:txBody>
          </p:sp>
          <p:sp>
            <p:nvSpPr>
              <p:cNvPr id="49" name="직사각형 48">
                <a:extLst>
                  <a:ext uri="{FF2B5EF4-FFF2-40B4-BE49-F238E27FC236}">
                    <a16:creationId xmlns:a16="http://schemas.microsoft.com/office/drawing/2014/main" id="{21C260CD-8B2E-4507-882A-3247CE8B0BD3}"/>
                  </a:ext>
                </a:extLst>
              </p:cNvPr>
              <p:cNvSpPr/>
              <p:nvPr/>
            </p:nvSpPr>
            <p:spPr>
              <a:xfrm>
                <a:off x="5584076" y="4885039"/>
                <a:ext cx="909896"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Mcn</a:t>
                </a:r>
              </a:p>
            </p:txBody>
          </p:sp>
          <p:cxnSp>
            <p:nvCxnSpPr>
              <p:cNvPr id="50" name="직선 연결선 49">
                <a:extLst>
                  <a:ext uri="{FF2B5EF4-FFF2-40B4-BE49-F238E27FC236}">
                    <a16:creationId xmlns:a16="http://schemas.microsoft.com/office/drawing/2014/main" id="{06FA76A0-4B38-412E-9771-784551C49C2F}"/>
                  </a:ext>
                </a:extLst>
              </p:cNvPr>
              <p:cNvCxnSpPr>
                <a:cxnSpLocks/>
                <a:stCxn id="14" idx="3"/>
                <a:endCxn id="41" idx="1"/>
              </p:cNvCxnSpPr>
              <p:nvPr/>
            </p:nvCxnSpPr>
            <p:spPr>
              <a:xfrm>
                <a:off x="3418829" y="3705024"/>
                <a:ext cx="1492401" cy="891822"/>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4849BA32-913C-4047-B9F5-450EBC4A8A2C}"/>
                  </a:ext>
                </a:extLst>
              </p:cNvPr>
              <p:cNvCxnSpPr>
                <a:cxnSpLocks/>
                <a:stCxn id="23" idx="3"/>
                <a:endCxn id="41" idx="1"/>
              </p:cNvCxnSpPr>
              <p:nvPr/>
            </p:nvCxnSpPr>
            <p:spPr>
              <a:xfrm>
                <a:off x="3424964" y="4596846"/>
                <a:ext cx="1486265" cy="0"/>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C366D2DB-F5D7-4F38-B263-500CE704992F}"/>
                  </a:ext>
                </a:extLst>
              </p:cNvPr>
              <p:cNvCxnSpPr>
                <a:cxnSpLocks/>
              </p:cNvCxnSpPr>
              <p:nvPr/>
            </p:nvCxnSpPr>
            <p:spPr>
              <a:xfrm flipH="1" flipV="1">
                <a:off x="4030723" y="4018076"/>
                <a:ext cx="1" cy="128761"/>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F60DD6F5-825B-4E6E-99E5-8FE38B45AD23}"/>
                  </a:ext>
                </a:extLst>
              </p:cNvPr>
              <p:cNvCxnSpPr>
                <a:cxnSpLocks/>
              </p:cNvCxnSpPr>
              <p:nvPr/>
            </p:nvCxnSpPr>
            <p:spPr>
              <a:xfrm flipH="1" flipV="1">
                <a:off x="4030723" y="4531273"/>
                <a:ext cx="1" cy="128761"/>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05693045-FAEF-4712-ACB3-DC131F328A3F}"/>
                  </a:ext>
                </a:extLst>
              </p:cNvPr>
              <p:cNvSpPr/>
              <p:nvPr/>
            </p:nvSpPr>
            <p:spPr>
              <a:xfrm>
                <a:off x="3814857" y="4159790"/>
                <a:ext cx="429661"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Mca</a:t>
                </a:r>
              </a:p>
            </p:txBody>
          </p:sp>
          <p:sp>
            <p:nvSpPr>
              <p:cNvPr id="57" name="직사각형 56">
                <a:extLst>
                  <a:ext uri="{FF2B5EF4-FFF2-40B4-BE49-F238E27FC236}">
                    <a16:creationId xmlns:a16="http://schemas.microsoft.com/office/drawing/2014/main" id="{9E3C03AB-99CD-4239-81BF-CBC755E0175F}"/>
                  </a:ext>
                </a:extLst>
              </p:cNvPr>
              <p:cNvSpPr/>
              <p:nvPr/>
            </p:nvSpPr>
            <p:spPr>
              <a:xfrm>
                <a:off x="3814857" y="4703802"/>
                <a:ext cx="429661"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Mcc</a:t>
                </a:r>
              </a:p>
            </p:txBody>
          </p:sp>
          <p:cxnSp>
            <p:nvCxnSpPr>
              <p:cNvPr id="58" name="직선 연결선 57">
                <a:extLst>
                  <a:ext uri="{FF2B5EF4-FFF2-40B4-BE49-F238E27FC236}">
                    <a16:creationId xmlns:a16="http://schemas.microsoft.com/office/drawing/2014/main" id="{52A8C987-0653-479C-B716-CAA4B4D534E5}"/>
                  </a:ext>
                </a:extLst>
              </p:cNvPr>
              <p:cNvCxnSpPr>
                <a:cxnSpLocks/>
                <a:stCxn id="41" idx="3"/>
              </p:cNvCxnSpPr>
              <p:nvPr/>
            </p:nvCxnSpPr>
            <p:spPr>
              <a:xfrm>
                <a:off x="5821126" y="4596846"/>
                <a:ext cx="475382" cy="0"/>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543C2FCE-EE81-450F-8D24-4EEF149D6E58}"/>
                  </a:ext>
                </a:extLst>
              </p:cNvPr>
              <p:cNvCxnSpPr>
                <a:cxnSpLocks/>
              </p:cNvCxnSpPr>
              <p:nvPr/>
            </p:nvCxnSpPr>
            <p:spPr>
              <a:xfrm flipH="1" flipV="1">
                <a:off x="6035475" y="4531273"/>
                <a:ext cx="1" cy="128761"/>
              </a:xfrm>
              <a:prstGeom prst="line">
                <a:avLst/>
              </a:prstGeom>
              <a:ln>
                <a:solidFill>
                  <a:srgbClr val="193EB0"/>
                </a:solidFill>
                <a:prstDash val="solid"/>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51ED2F5C-3A72-4913-BDE5-F776D9A88F41}"/>
                  </a:ext>
                </a:extLst>
              </p:cNvPr>
              <p:cNvSpPr/>
              <p:nvPr/>
            </p:nvSpPr>
            <p:spPr>
              <a:xfrm>
                <a:off x="5830989" y="4283207"/>
                <a:ext cx="429661"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dirty="0">
                    <a:solidFill>
                      <a:prstClr val="black">
                        <a:lumMod val="75000"/>
                        <a:lumOff val="25000"/>
                      </a:prstClr>
                    </a:solidFill>
                    <a:latin typeface="Arial" panose="020B0604020202020204" pitchFamily="34" charset="0"/>
                    <a:ea typeface="SamsungOne 700" panose="020B0803030303020204" pitchFamily="34" charset="0"/>
                  </a:rPr>
                  <a:t>Mcc’</a:t>
                </a:r>
              </a:p>
            </p:txBody>
          </p:sp>
          <p:sp>
            <p:nvSpPr>
              <p:cNvPr id="63" name="생각 풍선: 구름 모양 62">
                <a:extLst>
                  <a:ext uri="{FF2B5EF4-FFF2-40B4-BE49-F238E27FC236}">
                    <a16:creationId xmlns:a16="http://schemas.microsoft.com/office/drawing/2014/main" id="{7085B7A3-D51B-4F20-BFE0-0FBE0B8461B2}"/>
                  </a:ext>
                </a:extLst>
              </p:cNvPr>
              <p:cNvSpPr/>
              <p:nvPr/>
            </p:nvSpPr>
            <p:spPr>
              <a:xfrm>
                <a:off x="6228229" y="3897833"/>
                <a:ext cx="1793593" cy="1254220"/>
              </a:xfrm>
              <a:prstGeom prst="cloudCallout">
                <a:avLst>
                  <a:gd name="adj1" fmla="val -808"/>
                  <a:gd name="adj2" fmla="val 2872"/>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75" dirty="0">
                  <a:ea typeface="Arial Unicode MS" panose="020B0600000101010101" charset="-127"/>
                </a:endParaRPr>
              </a:p>
            </p:txBody>
          </p:sp>
          <p:sp>
            <p:nvSpPr>
              <p:cNvPr id="64" name="직사각형 63">
                <a:extLst>
                  <a:ext uri="{FF2B5EF4-FFF2-40B4-BE49-F238E27FC236}">
                    <a16:creationId xmlns:a16="http://schemas.microsoft.com/office/drawing/2014/main" id="{9BD69264-B453-408E-9D46-F05BB3ED32F7}"/>
                  </a:ext>
                </a:extLst>
              </p:cNvPr>
              <p:cNvSpPr/>
              <p:nvPr/>
            </p:nvSpPr>
            <p:spPr>
              <a:xfrm>
                <a:off x="6386202" y="4115420"/>
                <a:ext cx="1499023" cy="80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p>
                <a:pPr algn="ctr"/>
                <a:r>
                  <a:rPr lang="en-US" altLang="ko-KR" sz="975">
                    <a:solidFill>
                      <a:schemeClr val="bg1"/>
                    </a:solidFill>
                    <a:latin typeface="Arial" panose="020B0604020202020204" pitchFamily="34" charset="0"/>
                    <a:ea typeface="SamsungOne 700" panose="020B0803030303020204" pitchFamily="34" charset="0"/>
                  </a:rPr>
                  <a:t>A la infraestructura Dominio de otro proveedor de servicios</a:t>
                </a:r>
                <a:endParaRPr lang="en-US" altLang="ko-KR" sz="975" dirty="0">
                  <a:solidFill>
                    <a:schemeClr val="bg1"/>
                  </a:solidFill>
                  <a:latin typeface="Arial" panose="020B0604020202020204" pitchFamily="34" charset="0"/>
                  <a:ea typeface="SamsungOne 700" panose="020B0803030303020204" pitchFamily="34" charset="0"/>
                </a:endParaRPr>
              </a:p>
            </p:txBody>
          </p:sp>
          <p:sp>
            <p:nvSpPr>
              <p:cNvPr id="45" name="직사각형 44">
                <a:extLst>
                  <a:ext uri="{FF2B5EF4-FFF2-40B4-BE49-F238E27FC236}">
                    <a16:creationId xmlns:a16="http://schemas.microsoft.com/office/drawing/2014/main" id="{32279E0D-F614-4841-A41C-F83C250501A8}"/>
                  </a:ext>
                </a:extLst>
              </p:cNvPr>
              <p:cNvSpPr/>
              <p:nvPr/>
            </p:nvSpPr>
            <p:spPr>
              <a:xfrm>
                <a:off x="4921093" y="3126963"/>
                <a:ext cx="909896" cy="28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Dominio de infraestructura</a:t>
                </a:r>
                <a:endParaRPr lang="en-US" altLang="ko-KR" sz="975" dirty="0">
                  <a:solidFill>
                    <a:prstClr val="black">
                      <a:lumMod val="75000"/>
                      <a:lumOff val="25000"/>
                    </a:prstClr>
                  </a:solidFill>
                  <a:latin typeface="Arial" panose="020B0604020202020204" pitchFamily="34" charset="0"/>
                  <a:ea typeface="SamsungOne 700" panose="020B0803030303020204" pitchFamily="34" charset="0"/>
                </a:endParaRPr>
              </a:p>
            </p:txBody>
          </p:sp>
        </p:grpSp>
        <p:sp>
          <p:nvSpPr>
            <p:cNvPr id="4" name="직사각형 3"/>
            <p:cNvSpPr/>
            <p:nvPr/>
          </p:nvSpPr>
          <p:spPr>
            <a:xfrm>
              <a:off x="2008580" y="3211735"/>
              <a:ext cx="6038063" cy="30228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26" name="직사각형 25">
              <a:extLst>
                <a:ext uri="{FF2B5EF4-FFF2-40B4-BE49-F238E27FC236}">
                  <a16:creationId xmlns:a16="http://schemas.microsoft.com/office/drawing/2014/main" id="{04904C03-DB8F-4DE0-991A-76A73B14FB5F}"/>
                </a:ext>
              </a:extLst>
            </p:cNvPr>
            <p:cNvSpPr/>
            <p:nvPr/>
          </p:nvSpPr>
          <p:spPr>
            <a:xfrm>
              <a:off x="3719471" y="3054012"/>
              <a:ext cx="2606658" cy="28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75">
                  <a:solidFill>
                    <a:prstClr val="black">
                      <a:lumMod val="75000"/>
                      <a:lumOff val="25000"/>
                    </a:prstClr>
                  </a:solidFill>
                  <a:latin typeface="Arial" panose="020B0604020202020204" pitchFamily="34" charset="0"/>
                  <a:ea typeface="SamsungOne 700" panose="020B0803030303020204" pitchFamily="34" charset="0"/>
                </a:rPr>
                <a:t>Arquitectura funcional oneM2M</a:t>
              </a:r>
              <a:endParaRPr lang="en-US" altLang="ko-KR" sz="975" dirty="0">
                <a:solidFill>
                  <a:prstClr val="black">
                    <a:lumMod val="75000"/>
                    <a:lumOff val="25000"/>
                  </a:prstClr>
                </a:solidFill>
                <a:latin typeface="Arial" panose="020B0604020202020204" pitchFamily="34" charset="0"/>
                <a:ea typeface="SamsungOne 700" panose="020B0803030303020204" pitchFamily="34" charset="0"/>
              </a:endParaRPr>
            </a:p>
          </p:txBody>
        </p:sp>
      </p:grpSp>
      <p:sp>
        <p:nvSpPr>
          <p:cNvPr id="5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6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8514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1956182" y="1400510"/>
            <a:ext cx="5474158" cy="3264064"/>
          </a:xfrm>
          <a:prstGeom prst="rect">
            <a:avLst/>
          </a:prstGeom>
        </p:spPr>
      </p:pic>
      <p:sp>
        <p:nvSpPr>
          <p:cNvPr id="11" name="직사각형 1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del LED RGB</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1572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9EB9E0CA-A339-4F97-92EB-C397E5EAE579}"/>
              </a:ext>
            </a:extLst>
          </p:cNvPr>
          <p:cNvGrpSpPr/>
          <p:nvPr/>
        </p:nvGrpSpPr>
        <p:grpSpPr>
          <a:xfrm>
            <a:off x="1277541" y="1436636"/>
            <a:ext cx="6588919" cy="422482"/>
            <a:chOff x="558800" y="2232686"/>
            <a:chExt cx="8785225" cy="563310"/>
          </a:xfrm>
        </p:grpSpPr>
        <p:grpSp>
          <p:nvGrpSpPr>
            <p:cNvPr id="19" name="그룹 18">
              <a:extLst>
                <a:ext uri="{FF2B5EF4-FFF2-40B4-BE49-F238E27FC236}">
                  <a16:creationId xmlns:a16="http://schemas.microsoft.com/office/drawing/2014/main" id="{403F0333-D2C9-48A0-91F1-31E15F8895A6}"/>
                </a:ext>
              </a:extLst>
            </p:cNvPr>
            <p:cNvGrpSpPr/>
            <p:nvPr/>
          </p:nvGrpSpPr>
          <p:grpSpPr>
            <a:xfrm>
              <a:off x="558800" y="2232686"/>
              <a:ext cx="8785225" cy="215445"/>
              <a:chOff x="1027113" y="2045625"/>
              <a:chExt cx="8785225" cy="215445"/>
            </a:xfrm>
          </p:grpSpPr>
          <p:sp>
            <p:nvSpPr>
              <p:cNvPr id="21" name="직사각형 20">
                <a:extLst>
                  <a:ext uri="{FF2B5EF4-FFF2-40B4-BE49-F238E27FC236}">
                    <a16:creationId xmlns:a16="http://schemas.microsoft.com/office/drawing/2014/main" id="{CC4B82C0-36D7-4C5E-839B-CC5604C5D16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E1F02FA2-D743-4C0C-8F02-9CB64D50AF7C}"/>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Descarga e instalación del cliente SSH (PuTTY)</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C05D0349-CC9D-490E-A719-23F8E28B1FDC}"/>
                </a:ext>
              </a:extLst>
            </p:cNvPr>
            <p:cNvSpPr/>
            <p:nvPr/>
          </p:nvSpPr>
          <p:spPr>
            <a:xfrm>
              <a:off x="711200" y="2450534"/>
              <a:ext cx="8632825" cy="34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http://www.chiark.greenend.org.uk/~sgtatham/putty/</a:t>
              </a:r>
            </a:p>
          </p:txBody>
        </p:sp>
      </p:grpSp>
      <p:grpSp>
        <p:nvGrpSpPr>
          <p:cNvPr id="23" name="그룹 22">
            <a:extLst>
              <a:ext uri="{FF2B5EF4-FFF2-40B4-BE49-F238E27FC236}">
                <a16:creationId xmlns:a16="http://schemas.microsoft.com/office/drawing/2014/main" id="{A10B54C2-4985-4FCB-8D94-8F6513FD8DCB}"/>
              </a:ext>
            </a:extLst>
          </p:cNvPr>
          <p:cNvGrpSpPr/>
          <p:nvPr/>
        </p:nvGrpSpPr>
        <p:grpSpPr>
          <a:xfrm>
            <a:off x="1277541" y="1918549"/>
            <a:ext cx="6588919" cy="887705"/>
            <a:chOff x="558800" y="2232686"/>
            <a:chExt cx="8785225" cy="1183606"/>
          </a:xfrm>
        </p:grpSpPr>
        <p:grpSp>
          <p:nvGrpSpPr>
            <p:cNvPr id="24" name="그룹 23">
              <a:extLst>
                <a:ext uri="{FF2B5EF4-FFF2-40B4-BE49-F238E27FC236}">
                  <a16:creationId xmlns:a16="http://schemas.microsoft.com/office/drawing/2014/main" id="{9646E952-2C89-4B46-8568-37F73BA69A70}"/>
                </a:ext>
              </a:extLst>
            </p:cNvPr>
            <p:cNvGrpSpPr/>
            <p:nvPr/>
          </p:nvGrpSpPr>
          <p:grpSpPr>
            <a:xfrm>
              <a:off x="558800" y="2232686"/>
              <a:ext cx="8785225" cy="215443"/>
              <a:chOff x="1027113" y="2045625"/>
              <a:chExt cx="8785225" cy="215443"/>
            </a:xfrm>
          </p:grpSpPr>
          <p:sp>
            <p:nvSpPr>
              <p:cNvPr id="26" name="직사각형 25">
                <a:extLst>
                  <a:ext uri="{FF2B5EF4-FFF2-40B4-BE49-F238E27FC236}">
                    <a16:creationId xmlns:a16="http://schemas.microsoft.com/office/drawing/2014/main" id="{1343E2E4-DFC2-4C3A-A6FC-126FBE76517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27F6F1EF-B029-4199-862B-3498A6386930}"/>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y conexión de PuTTY</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5" name="직사각형 24">
              <a:extLst>
                <a:ext uri="{FF2B5EF4-FFF2-40B4-BE49-F238E27FC236}">
                  <a16:creationId xmlns:a16="http://schemas.microsoft.com/office/drawing/2014/main" id="{F19CE308-0417-4F3F-98F4-C890340B3943}"/>
                </a:ext>
              </a:extLst>
            </p:cNvPr>
            <p:cNvSpPr/>
            <p:nvPr/>
          </p:nvSpPr>
          <p:spPr>
            <a:xfrm>
              <a:off x="711200" y="2465538"/>
              <a:ext cx="8632825" cy="950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a:spcAft>
                  <a:spcPts val="60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1.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host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IP de Raspberry-pi)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abrir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2.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Confirmación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clave de host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Sí</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3. ID de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pi, PW: raspberry (Raspberry-pi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predeterminado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p>
          </p:txBody>
        </p:sp>
      </p:grpSp>
      <p:grpSp>
        <p:nvGrpSpPr>
          <p:cNvPr id="4" name="그룹 3"/>
          <p:cNvGrpSpPr/>
          <p:nvPr/>
        </p:nvGrpSpPr>
        <p:grpSpPr>
          <a:xfrm>
            <a:off x="4360537" y="2854150"/>
            <a:ext cx="3357037" cy="1848845"/>
            <a:chOff x="4775258" y="3805533"/>
            <a:chExt cx="3157043" cy="1738701"/>
          </a:xfrm>
        </p:grpSpPr>
        <p:pic>
          <p:nvPicPr>
            <p:cNvPr id="32" name="그림 31">
              <a:extLst>
                <a:ext uri="{FF2B5EF4-FFF2-40B4-BE49-F238E27FC236}">
                  <a16:creationId xmlns:a16="http://schemas.microsoft.com/office/drawing/2014/main" id="{50F43B44-C54D-42E6-BD3A-573467DD5938}"/>
                </a:ext>
              </a:extLst>
            </p:cNvPr>
            <p:cNvPicPr>
              <a:picLocks noChangeAspect="1"/>
            </p:cNvPicPr>
            <p:nvPr/>
          </p:nvPicPr>
          <p:blipFill>
            <a:blip r:embed="rId3"/>
            <a:stretch>
              <a:fillRect/>
            </a:stretch>
          </p:blipFill>
          <p:spPr>
            <a:xfrm>
              <a:off x="4775258" y="3805533"/>
              <a:ext cx="2930373" cy="1738701"/>
            </a:xfrm>
            <a:prstGeom prst="rect">
              <a:avLst/>
            </a:prstGeom>
          </p:spPr>
        </p:pic>
        <p:sp>
          <p:nvSpPr>
            <p:cNvPr id="33" name="직사각형 32">
              <a:extLst>
                <a:ext uri="{FF2B5EF4-FFF2-40B4-BE49-F238E27FC236}">
                  <a16:creationId xmlns:a16="http://schemas.microsoft.com/office/drawing/2014/main" id="{EEF22A35-C264-4C1D-923F-173D969C1BE9}"/>
                </a:ext>
              </a:extLst>
            </p:cNvPr>
            <p:cNvSpPr/>
            <p:nvPr/>
          </p:nvSpPr>
          <p:spPr bwMode="auto">
            <a:xfrm>
              <a:off x="4811614" y="3932473"/>
              <a:ext cx="1128191" cy="145885"/>
            </a:xfrm>
            <a:prstGeom prst="rect">
              <a:avLst/>
            </a:prstGeom>
            <a:noFill/>
            <a:ln w="12700" cap="flat" cmpd="sng" algn="ctr">
              <a:solidFill>
                <a:srgbClr val="FF0000"/>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50000"/>
                </a:spcBef>
                <a:spcAft>
                  <a:spcPct val="0"/>
                </a:spcAft>
                <a:defRPr/>
              </a:pPr>
              <a:endParaRPr lang="ko-KR" altLang="en-US" sz="2400" dirty="0">
                <a:solidFill>
                  <a:prstClr val="black"/>
                </a:solidFill>
                <a:latin typeface="Arial" panose="020B0604020202020204" pitchFamily="34" charset="0"/>
                <a:ea typeface="SamsungOne 400" panose="02020603020101020101" pitchFamily="18" charset="-127"/>
              </a:endParaRPr>
            </a:p>
          </p:txBody>
        </p:sp>
        <p:pic>
          <p:nvPicPr>
            <p:cNvPr id="39" name="그림 38">
              <a:extLst>
                <a:ext uri="{FF2B5EF4-FFF2-40B4-BE49-F238E27FC236}">
                  <a16:creationId xmlns:a16="http://schemas.microsoft.com/office/drawing/2014/main" id="{50F43B44-C54D-42E6-BD3A-573467DD5938}"/>
                </a:ext>
              </a:extLst>
            </p:cNvPr>
            <p:cNvPicPr>
              <a:picLocks noChangeAspect="1"/>
            </p:cNvPicPr>
            <p:nvPr/>
          </p:nvPicPr>
          <p:blipFill rotWithShape="1">
            <a:blip r:embed="rId3"/>
            <a:srcRect l="1059" t="7579" r="62576" b="84408"/>
            <a:stretch/>
          </p:blipFill>
          <p:spPr>
            <a:xfrm>
              <a:off x="6005264" y="3879441"/>
              <a:ext cx="1927037" cy="251946"/>
            </a:xfrm>
            <a:prstGeom prst="rect">
              <a:avLst/>
            </a:prstGeom>
            <a:noFill/>
            <a:ln w="12700" cap="flat" cmpd="sng" algn="ctr">
              <a:solidFill>
                <a:srgbClr val="FF0000"/>
              </a:solidFill>
              <a:prstDash val="solid"/>
              <a:round/>
              <a:headEnd type="none" w="med" len="med"/>
              <a:tailEnd type="none" w="med" len="med"/>
            </a:ln>
            <a:effectLst/>
          </p:spPr>
        </p:pic>
      </p:grpSp>
      <p:sp>
        <p:nvSpPr>
          <p:cNvPr id="37" name="직사각형 3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del cliente SSH en Windows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6" name="그룹 5"/>
          <p:cNvGrpSpPr/>
          <p:nvPr/>
        </p:nvGrpSpPr>
        <p:grpSpPr>
          <a:xfrm>
            <a:off x="1600918" y="2854150"/>
            <a:ext cx="2518589" cy="1848845"/>
            <a:chOff x="982412" y="3805533"/>
            <a:chExt cx="3358119" cy="2465127"/>
          </a:xfrm>
        </p:grpSpPr>
        <p:sp>
          <p:nvSpPr>
            <p:cNvPr id="31" name="직사각형 30">
              <a:extLst>
                <a:ext uri="{FF2B5EF4-FFF2-40B4-BE49-F238E27FC236}">
                  <a16:creationId xmlns:a16="http://schemas.microsoft.com/office/drawing/2014/main" id="{8B500DB1-345D-42F1-AC5B-91FC51F9D76C}"/>
                </a:ext>
              </a:extLst>
            </p:cNvPr>
            <p:cNvSpPr/>
            <p:nvPr/>
          </p:nvSpPr>
          <p:spPr bwMode="auto">
            <a:xfrm>
              <a:off x="2204950" y="4190127"/>
              <a:ext cx="1755340" cy="347205"/>
            </a:xfrm>
            <a:prstGeom prst="rect">
              <a:avLst/>
            </a:prstGeom>
            <a:noFill/>
            <a:ln w="12700" cap="flat" cmpd="sng" algn="ctr">
              <a:solidFill>
                <a:srgbClr val="FF0000"/>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50000"/>
                </a:spcBef>
                <a:spcAft>
                  <a:spcPct val="0"/>
                </a:spcAft>
                <a:defRPr/>
              </a:pPr>
              <a:endParaRPr lang="ko-KR" altLang="en-US" sz="2400" dirty="0">
                <a:solidFill>
                  <a:prstClr val="black"/>
                </a:solidFill>
                <a:latin typeface="Arial" panose="020B0604020202020204" pitchFamily="34" charset="0"/>
                <a:ea typeface="SamsungOne 400" panose="02020603020101020101" pitchFamily="18" charset="-127"/>
              </a:endParaRPr>
            </a:p>
          </p:txBody>
        </p:sp>
        <p:grpSp>
          <p:nvGrpSpPr>
            <p:cNvPr id="5" name="그룹 4"/>
            <p:cNvGrpSpPr/>
            <p:nvPr/>
          </p:nvGrpSpPr>
          <p:grpSpPr>
            <a:xfrm>
              <a:off x="982412" y="3805533"/>
              <a:ext cx="3358119" cy="2465127"/>
              <a:chOff x="982412" y="3805533"/>
              <a:chExt cx="3358119" cy="2465127"/>
            </a:xfrm>
          </p:grpSpPr>
          <p:pic>
            <p:nvPicPr>
              <p:cNvPr id="29" name="그림 28">
                <a:extLst>
                  <a:ext uri="{FF2B5EF4-FFF2-40B4-BE49-F238E27FC236}">
                    <a16:creationId xmlns:a16="http://schemas.microsoft.com/office/drawing/2014/main" id="{A62B1D65-7260-4EE4-9FD7-26DF7180A05E}"/>
                  </a:ext>
                </a:extLst>
              </p:cNvPr>
              <p:cNvPicPr>
                <a:picLocks noChangeAspect="1"/>
              </p:cNvPicPr>
              <p:nvPr/>
            </p:nvPicPr>
            <p:blipFill>
              <a:blip r:embed="rId4"/>
              <a:stretch>
                <a:fillRect/>
              </a:stretch>
            </p:blipFill>
            <p:spPr>
              <a:xfrm>
                <a:off x="1264384" y="3805533"/>
                <a:ext cx="2763510" cy="2465127"/>
              </a:xfrm>
              <a:prstGeom prst="rect">
                <a:avLst/>
              </a:prstGeom>
            </p:spPr>
          </p:pic>
          <p:pic>
            <p:nvPicPr>
              <p:cNvPr id="38" name="그림 37">
                <a:extLst>
                  <a:ext uri="{FF2B5EF4-FFF2-40B4-BE49-F238E27FC236}">
                    <a16:creationId xmlns:a16="http://schemas.microsoft.com/office/drawing/2014/main" id="{A62B1D65-7260-4EE4-9FD7-26DF7180A05E}"/>
                  </a:ext>
                </a:extLst>
              </p:cNvPr>
              <p:cNvPicPr>
                <a:picLocks noChangeAspect="1"/>
              </p:cNvPicPr>
              <p:nvPr/>
            </p:nvPicPr>
            <p:blipFill rotWithShape="1">
              <a:blip r:embed="rId4"/>
              <a:srcRect l="35020" t="15443" r="3179" b="70149"/>
              <a:stretch/>
            </p:blipFill>
            <p:spPr>
              <a:xfrm>
                <a:off x="982412" y="4668112"/>
                <a:ext cx="3358119" cy="698369"/>
              </a:xfrm>
              <a:prstGeom prst="rect">
                <a:avLst/>
              </a:prstGeom>
              <a:noFill/>
              <a:ln w="12700" cap="flat" cmpd="sng" algn="ctr">
                <a:solidFill>
                  <a:srgbClr val="FF0000"/>
                </a:solidFill>
                <a:prstDash val="solid"/>
                <a:round/>
                <a:headEnd type="none" w="med" len="med"/>
                <a:tailEnd type="none" w="med" len="med"/>
              </a:ln>
              <a:effectLst/>
            </p:spPr>
          </p:pic>
        </p:grpSp>
        <p:sp>
          <p:nvSpPr>
            <p:cNvPr id="40" name="직사각형 39">
              <a:extLst>
                <a:ext uri="{FF2B5EF4-FFF2-40B4-BE49-F238E27FC236}">
                  <a16:creationId xmlns:a16="http://schemas.microsoft.com/office/drawing/2014/main" id="{EEF22A35-C264-4C1D-923F-173D969C1BE9}"/>
                </a:ext>
              </a:extLst>
            </p:cNvPr>
            <p:cNvSpPr/>
            <p:nvPr/>
          </p:nvSpPr>
          <p:spPr bwMode="auto">
            <a:xfrm>
              <a:off x="2160435" y="4190806"/>
              <a:ext cx="1837231" cy="358523"/>
            </a:xfrm>
            <a:prstGeom prst="rect">
              <a:avLst/>
            </a:prstGeom>
            <a:noFill/>
            <a:ln w="12700" cap="flat" cmpd="sng" algn="ctr">
              <a:solidFill>
                <a:srgbClr val="FF0000"/>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50000"/>
                </a:spcBef>
                <a:spcAft>
                  <a:spcPct val="0"/>
                </a:spcAft>
                <a:defRPr/>
              </a:pPr>
              <a:endParaRPr lang="ko-KR" altLang="en-US" sz="2400" dirty="0">
                <a:solidFill>
                  <a:prstClr val="black"/>
                </a:solidFill>
                <a:latin typeface="Arial" panose="020B0604020202020204" pitchFamily="34" charset="0"/>
                <a:ea typeface="SamsungOne 400" panose="02020603020101020101" pitchFamily="18" charset="-127"/>
              </a:endParaRPr>
            </a:p>
          </p:txBody>
        </p:sp>
      </p:gr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3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8020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2811F27E-F800-4D17-A7C8-35D6532D2873}"/>
              </a:ext>
            </a:extLst>
          </p:cNvPr>
          <p:cNvGrpSpPr/>
          <p:nvPr/>
        </p:nvGrpSpPr>
        <p:grpSpPr>
          <a:xfrm>
            <a:off x="1277541" y="1432747"/>
            <a:ext cx="6588919" cy="161583"/>
            <a:chOff x="1027113" y="2045625"/>
            <a:chExt cx="8785225" cy="215443"/>
          </a:xfrm>
        </p:grpSpPr>
        <p:sp>
          <p:nvSpPr>
            <p:cNvPr id="23" name="직사각형 22">
              <a:extLst>
                <a:ext uri="{FF2B5EF4-FFF2-40B4-BE49-F238E27FC236}">
                  <a16:creationId xmlns:a16="http://schemas.microsoft.com/office/drawing/2014/main" id="{6E2B7E50-563C-468A-B4C5-90DE99589AD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4" name="직사각형 23">
              <a:extLst>
                <a:ext uri="{FF2B5EF4-FFF2-40B4-BE49-F238E27FC236}">
                  <a16:creationId xmlns:a16="http://schemas.microsoft.com/office/drawing/2014/main" id="{561EF94E-EDFF-486A-9E98-A014BBE8FEB2}"/>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Actualización del repositorio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5" name="그룹 24">
            <a:extLst>
              <a:ext uri="{FF2B5EF4-FFF2-40B4-BE49-F238E27FC236}">
                <a16:creationId xmlns:a16="http://schemas.microsoft.com/office/drawing/2014/main" id="{41B6A9AA-C3DD-4AAB-881B-93FCB8CA5D62}"/>
              </a:ext>
            </a:extLst>
          </p:cNvPr>
          <p:cNvGrpSpPr/>
          <p:nvPr/>
        </p:nvGrpSpPr>
        <p:grpSpPr>
          <a:xfrm>
            <a:off x="1277541" y="2075835"/>
            <a:ext cx="6588919" cy="161583"/>
            <a:chOff x="1027113" y="2045625"/>
            <a:chExt cx="8785225" cy="215443"/>
          </a:xfrm>
        </p:grpSpPr>
        <p:sp>
          <p:nvSpPr>
            <p:cNvPr id="30" name="직사각형 29">
              <a:extLst>
                <a:ext uri="{FF2B5EF4-FFF2-40B4-BE49-F238E27FC236}">
                  <a16:creationId xmlns:a16="http://schemas.microsoft.com/office/drawing/2014/main" id="{C206B02F-9F73-4F5C-9C04-2322C0465EF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1" name="직사각형 30">
              <a:extLst>
                <a:ext uri="{FF2B5EF4-FFF2-40B4-BE49-F238E27FC236}">
                  <a16:creationId xmlns:a16="http://schemas.microsoft.com/office/drawing/2014/main" id="{22A978A1-DBAD-4C54-8475-FEABC2F8B169}"/>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Instalación de Samba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2" name="그룹 31">
            <a:extLst>
              <a:ext uri="{FF2B5EF4-FFF2-40B4-BE49-F238E27FC236}">
                <a16:creationId xmlns:a16="http://schemas.microsoft.com/office/drawing/2014/main" id="{04025D46-132D-498E-8D2B-23718C742DC0}"/>
              </a:ext>
            </a:extLst>
          </p:cNvPr>
          <p:cNvGrpSpPr/>
          <p:nvPr/>
        </p:nvGrpSpPr>
        <p:grpSpPr>
          <a:xfrm>
            <a:off x="1277541" y="2718924"/>
            <a:ext cx="6588919" cy="161583"/>
            <a:chOff x="1027113" y="2045625"/>
            <a:chExt cx="8785225" cy="215443"/>
          </a:xfrm>
        </p:grpSpPr>
        <p:sp>
          <p:nvSpPr>
            <p:cNvPr id="33" name="직사각형 32">
              <a:extLst>
                <a:ext uri="{FF2B5EF4-FFF2-40B4-BE49-F238E27FC236}">
                  <a16:creationId xmlns:a16="http://schemas.microsoft.com/office/drawing/2014/main" id="{E7EA34E7-D0F9-4C41-81CB-891891EEB18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4" name="직사각형 33">
              <a:extLst>
                <a:ext uri="{FF2B5EF4-FFF2-40B4-BE49-F238E27FC236}">
                  <a16:creationId xmlns:a16="http://schemas.microsoft.com/office/drawing/2014/main" id="{6D7DE92E-1321-4F4F-9D3A-F3FEBF7692FF}"/>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 la contraseña de Samba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5" name="그룹 34">
            <a:extLst>
              <a:ext uri="{FF2B5EF4-FFF2-40B4-BE49-F238E27FC236}">
                <a16:creationId xmlns:a16="http://schemas.microsoft.com/office/drawing/2014/main" id="{5E014EAE-2E0B-4365-8391-ED0487018944}"/>
              </a:ext>
            </a:extLst>
          </p:cNvPr>
          <p:cNvGrpSpPr/>
          <p:nvPr/>
        </p:nvGrpSpPr>
        <p:grpSpPr>
          <a:xfrm>
            <a:off x="1277541" y="3465032"/>
            <a:ext cx="6588919" cy="161583"/>
            <a:chOff x="1027113" y="2045625"/>
            <a:chExt cx="8785225" cy="215443"/>
          </a:xfrm>
        </p:grpSpPr>
        <p:sp>
          <p:nvSpPr>
            <p:cNvPr id="36" name="직사각형 35">
              <a:extLst>
                <a:ext uri="{FF2B5EF4-FFF2-40B4-BE49-F238E27FC236}">
                  <a16:creationId xmlns:a16="http://schemas.microsoft.com/office/drawing/2014/main" id="{9C71BCCE-98CB-47BE-A654-4E06F12F814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7" name="직사각형 36">
              <a:extLst>
                <a:ext uri="{FF2B5EF4-FFF2-40B4-BE49-F238E27FC236}">
                  <a16:creationId xmlns:a16="http://schemas.microsoft.com/office/drawing/2014/main" id="{9AC63E6A-EB21-416C-9D32-EDF387E2C05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 usuario de Samba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8" name="Text Box 4">
            <a:extLst>
              <a:ext uri="{FF2B5EF4-FFF2-40B4-BE49-F238E27FC236}">
                <a16:creationId xmlns:a16="http://schemas.microsoft.com/office/drawing/2014/main" id="{FE18D11A-EB7A-47A3-9102-00DF2AFAA7EE}"/>
              </a:ext>
            </a:extLst>
          </p:cNvPr>
          <p:cNvSpPr txBox="1">
            <a:spLocks noChangeArrowheads="1"/>
          </p:cNvSpPr>
          <p:nvPr/>
        </p:nvSpPr>
        <p:spPr bwMode="auto">
          <a:xfrm>
            <a:off x="4179893" y="1454077"/>
            <a:ext cx="3769786" cy="504651"/>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3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75" dirty="0" err="1">
                <a:solidFill>
                  <a:srgbClr val="00B050"/>
                </a:solidFill>
                <a:latin typeface="D2Coding" panose="020B0609020101020101" pitchFamily="49" charset="-127"/>
                <a:ea typeface="D2Coding" panose="020B0609020101020101" pitchFamily="49" charset="-127"/>
              </a:rPr>
              <a:t>pi@raspberrypi</a:t>
            </a:r>
            <a:r>
              <a:rPr lang="en-US" altLang="ko-KR" sz="975" dirty="0">
                <a:solidFill>
                  <a:srgbClr val="00B050"/>
                </a:solidFill>
                <a:latin typeface="D2Coding" panose="020B0609020101020101" pitchFamily="49" charset="-127"/>
                <a:ea typeface="D2Coding" panose="020B0609020101020101" pitchFamily="49" charset="-127"/>
              </a:rPr>
              <a:t> </a:t>
            </a:r>
            <a:r>
              <a:rPr lang="en-US" altLang="ko-KR" sz="975" dirty="0">
                <a:latin typeface="D2Coding" panose="020B0609020101020101" pitchFamily="49" charset="-127"/>
                <a:ea typeface="D2Coding" panose="020B0609020101020101" pitchFamily="49" charset="-127"/>
              </a:rPr>
              <a:t>~ $ </a:t>
            </a:r>
            <a:r>
              <a:rPr lang="en-US" altLang="ko-KR" sz="975" dirty="0" err="1">
                <a:latin typeface="D2Coding" panose="020B0609020101020101" pitchFamily="49" charset="-127"/>
                <a:ea typeface="D2Coding" panose="020B0609020101020101" pitchFamily="49" charset="-127"/>
              </a:rPr>
              <a:t>sudo</a:t>
            </a:r>
            <a:r>
              <a:rPr lang="en-US" altLang="ko-KR" sz="975" dirty="0">
                <a:latin typeface="D2Coding" panose="020B0609020101020101" pitchFamily="49" charset="-127"/>
                <a:ea typeface="D2Coding" panose="020B0609020101020101" pitchFamily="49" charset="-127"/>
              </a:rPr>
              <a:t> apt-get update</a:t>
            </a:r>
          </a:p>
          <a:p>
            <a:r>
              <a:rPr lang="en-US" altLang="ko-KR" sz="975" dirty="0">
                <a:latin typeface="D2Coding" panose="020B0609020101020101" pitchFamily="49" charset="-127"/>
                <a:ea typeface="D2Coding" panose="020B0609020101020101" pitchFamily="49" charset="-127"/>
              </a:rPr>
              <a:t>……</a:t>
            </a:r>
          </a:p>
          <a:p>
            <a:r>
              <a:rPr lang="en-US" altLang="ko-KR" sz="975" dirty="0">
                <a:latin typeface="D2Coding" panose="020B0609020101020101" pitchFamily="49" charset="-127"/>
                <a:ea typeface="D2Coding" panose="020B0609020101020101" pitchFamily="49" charset="-127"/>
              </a:rPr>
              <a:t>Reading package lists… Done</a:t>
            </a:r>
          </a:p>
        </p:txBody>
      </p:sp>
      <p:sp>
        <p:nvSpPr>
          <p:cNvPr id="39" name="Text Box 4">
            <a:extLst>
              <a:ext uri="{FF2B5EF4-FFF2-40B4-BE49-F238E27FC236}">
                <a16:creationId xmlns:a16="http://schemas.microsoft.com/office/drawing/2014/main" id="{8E08EFF8-433C-4EA5-8F8E-CEA6719C3839}"/>
              </a:ext>
            </a:extLst>
          </p:cNvPr>
          <p:cNvSpPr txBox="1">
            <a:spLocks noChangeArrowheads="1"/>
          </p:cNvSpPr>
          <p:nvPr/>
        </p:nvSpPr>
        <p:spPr bwMode="auto">
          <a:xfrm>
            <a:off x="4179893" y="2090932"/>
            <a:ext cx="3769786" cy="654692"/>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3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75" dirty="0" err="1">
                <a:solidFill>
                  <a:srgbClr val="00B050"/>
                </a:solidFill>
                <a:latin typeface="D2Coding" panose="020B0609020101020101" pitchFamily="49" charset="-127"/>
                <a:ea typeface="D2Coding" panose="020B0609020101020101" pitchFamily="49" charset="-127"/>
              </a:rPr>
              <a:t>pi@raspberrypi</a:t>
            </a:r>
            <a:r>
              <a:rPr lang="en-US" altLang="ko-KR" sz="975" dirty="0">
                <a:solidFill>
                  <a:srgbClr val="00B050"/>
                </a:solidFill>
                <a:latin typeface="D2Coding" panose="020B0609020101020101" pitchFamily="49" charset="-127"/>
                <a:ea typeface="D2Coding" panose="020B0609020101020101" pitchFamily="49" charset="-127"/>
              </a:rPr>
              <a:t> </a:t>
            </a:r>
            <a:r>
              <a:rPr lang="en-US" altLang="ko-KR" sz="975" dirty="0">
                <a:latin typeface="D2Coding" panose="020B0609020101020101" pitchFamily="49" charset="-127"/>
                <a:ea typeface="D2Coding" panose="020B0609020101020101" pitchFamily="49" charset="-127"/>
              </a:rPr>
              <a:t>~ $ </a:t>
            </a:r>
            <a:r>
              <a:rPr lang="en-US" altLang="ko-KR" sz="975" dirty="0" err="1">
                <a:latin typeface="D2Coding" panose="020B0609020101020101" pitchFamily="49" charset="-127"/>
                <a:ea typeface="D2Coding" panose="020B0609020101020101" pitchFamily="49" charset="-127"/>
              </a:rPr>
              <a:t>sudo</a:t>
            </a:r>
            <a:r>
              <a:rPr lang="en-US" altLang="ko-KR" sz="975" dirty="0">
                <a:latin typeface="D2Coding" panose="020B0609020101020101" pitchFamily="49" charset="-127"/>
                <a:ea typeface="D2Coding" panose="020B0609020101020101" pitchFamily="49" charset="-127"/>
              </a:rPr>
              <a:t> apt-get install samba samba-common-bin</a:t>
            </a:r>
          </a:p>
          <a:p>
            <a:r>
              <a:rPr lang="en-US" altLang="ko-KR" sz="975" dirty="0">
                <a:latin typeface="D2Coding" panose="020B0609020101020101" pitchFamily="49" charset="-127"/>
                <a:ea typeface="D2Coding" panose="020B0609020101020101" pitchFamily="49" charset="-127"/>
              </a:rPr>
              <a:t>……</a:t>
            </a:r>
          </a:p>
          <a:p>
            <a:r>
              <a:rPr lang="en-US" altLang="ko-KR" sz="975" dirty="0">
                <a:latin typeface="D2Coding" panose="020B0609020101020101" pitchFamily="49" charset="-127"/>
                <a:ea typeface="D2Coding" panose="020B0609020101020101" pitchFamily="49" charset="-127"/>
              </a:rPr>
              <a:t>Do you want to continue [Y/n]? Y</a:t>
            </a:r>
          </a:p>
        </p:txBody>
      </p:sp>
      <p:sp>
        <p:nvSpPr>
          <p:cNvPr id="40" name="Text Box 4">
            <a:extLst>
              <a:ext uri="{FF2B5EF4-FFF2-40B4-BE49-F238E27FC236}">
                <a16:creationId xmlns:a16="http://schemas.microsoft.com/office/drawing/2014/main" id="{1C942903-5FE5-477E-AF82-B53A87FEAFEE}"/>
              </a:ext>
            </a:extLst>
          </p:cNvPr>
          <p:cNvSpPr txBox="1">
            <a:spLocks noChangeArrowheads="1"/>
          </p:cNvSpPr>
          <p:nvPr/>
        </p:nvSpPr>
        <p:spPr bwMode="auto">
          <a:xfrm>
            <a:off x="4190728" y="2702962"/>
            <a:ext cx="3758951" cy="654692"/>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3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75" dirty="0" err="1">
                <a:solidFill>
                  <a:srgbClr val="00B050"/>
                </a:solidFill>
                <a:latin typeface="D2Coding" panose="020B0609020101020101" pitchFamily="49" charset="-127"/>
                <a:ea typeface="D2Coding" panose="020B0609020101020101" pitchFamily="49" charset="-127"/>
              </a:rPr>
              <a:t>pi@raspberrypi</a:t>
            </a:r>
            <a:r>
              <a:rPr lang="en-US" altLang="ko-KR" sz="975" dirty="0">
                <a:solidFill>
                  <a:srgbClr val="00B050"/>
                </a:solidFill>
                <a:latin typeface="D2Coding" panose="020B0609020101020101" pitchFamily="49" charset="-127"/>
                <a:ea typeface="D2Coding" panose="020B0609020101020101" pitchFamily="49" charset="-127"/>
              </a:rPr>
              <a:t> </a:t>
            </a:r>
            <a:r>
              <a:rPr lang="en-US" altLang="ko-KR" sz="975" dirty="0">
                <a:latin typeface="D2Coding" panose="020B0609020101020101" pitchFamily="49" charset="-127"/>
                <a:ea typeface="D2Coding" panose="020B0609020101020101" pitchFamily="49" charset="-127"/>
              </a:rPr>
              <a:t>~ $ </a:t>
            </a:r>
            <a:r>
              <a:rPr lang="en-US" altLang="ko-KR" sz="975" dirty="0" err="1">
                <a:latin typeface="D2Coding" panose="020B0609020101020101" pitchFamily="49" charset="-127"/>
                <a:ea typeface="D2Coding" panose="020B0609020101020101" pitchFamily="49" charset="-127"/>
              </a:rPr>
              <a:t>sudo</a:t>
            </a:r>
            <a:r>
              <a:rPr lang="en-US" altLang="ko-KR" sz="975" dirty="0">
                <a:latin typeface="D2Coding" panose="020B0609020101020101" pitchFamily="49" charset="-127"/>
                <a:ea typeface="D2Coding" panose="020B0609020101020101" pitchFamily="49" charset="-127"/>
              </a:rPr>
              <a:t> </a:t>
            </a:r>
            <a:r>
              <a:rPr lang="en-US" altLang="ko-KR" sz="975" dirty="0" err="1">
                <a:latin typeface="D2Coding" panose="020B0609020101020101" pitchFamily="49" charset="-127"/>
                <a:ea typeface="D2Coding" panose="020B0609020101020101" pitchFamily="49" charset="-127"/>
              </a:rPr>
              <a:t>smbpasswd</a:t>
            </a:r>
            <a:r>
              <a:rPr lang="en-US" altLang="ko-KR" sz="975" dirty="0">
                <a:latin typeface="D2Coding" panose="020B0609020101020101" pitchFamily="49" charset="-127"/>
                <a:ea typeface="D2Coding" panose="020B0609020101020101" pitchFamily="49" charset="-127"/>
              </a:rPr>
              <a:t> –a pi</a:t>
            </a:r>
          </a:p>
          <a:p>
            <a:r>
              <a:rPr lang="en-US" altLang="ko-KR" sz="975" dirty="0">
                <a:latin typeface="D2Coding" panose="020B0609020101020101" pitchFamily="49" charset="-127"/>
                <a:ea typeface="D2Coding" panose="020B0609020101020101" pitchFamily="49" charset="-127"/>
              </a:rPr>
              <a:t>New SMB password: (Input user password)</a:t>
            </a:r>
          </a:p>
          <a:p>
            <a:r>
              <a:rPr lang="en-US" altLang="ko-KR" sz="975" dirty="0">
                <a:latin typeface="D2Coding" panose="020B0609020101020101" pitchFamily="49" charset="-127"/>
                <a:ea typeface="D2Coding" panose="020B0609020101020101" pitchFamily="49" charset="-127"/>
              </a:rPr>
              <a:t>Retype new SMB password: (Input user password)</a:t>
            </a:r>
          </a:p>
          <a:p>
            <a:r>
              <a:rPr lang="en-US" altLang="ko-KR" sz="975" dirty="0">
                <a:latin typeface="D2Coding" panose="020B0609020101020101" pitchFamily="49" charset="-127"/>
                <a:ea typeface="D2Coding" panose="020B0609020101020101" pitchFamily="49" charset="-127"/>
              </a:rPr>
              <a:t>Added user pi.</a:t>
            </a:r>
          </a:p>
        </p:txBody>
      </p:sp>
      <p:sp>
        <p:nvSpPr>
          <p:cNvPr id="41" name="Text Box 4">
            <a:extLst>
              <a:ext uri="{FF2B5EF4-FFF2-40B4-BE49-F238E27FC236}">
                <a16:creationId xmlns:a16="http://schemas.microsoft.com/office/drawing/2014/main" id="{F96BD334-F2AF-4DC2-A3EC-78DFDDEB442E}"/>
              </a:ext>
            </a:extLst>
          </p:cNvPr>
          <p:cNvSpPr txBox="1">
            <a:spLocks noChangeArrowheads="1"/>
          </p:cNvSpPr>
          <p:nvPr/>
        </p:nvSpPr>
        <p:spPr bwMode="auto">
          <a:xfrm>
            <a:off x="4190728" y="3465032"/>
            <a:ext cx="3758950" cy="1254856"/>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3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75" dirty="0" err="1">
                <a:solidFill>
                  <a:srgbClr val="00B050"/>
                </a:solidFill>
                <a:latin typeface="D2Coding" panose="020B0609020101020101" pitchFamily="49" charset="-127"/>
                <a:ea typeface="D2Coding" panose="020B0609020101020101" pitchFamily="49" charset="-127"/>
              </a:rPr>
              <a:t>pi@raspberrypi</a:t>
            </a:r>
            <a:r>
              <a:rPr lang="en-US" altLang="ko-KR" sz="975" dirty="0">
                <a:solidFill>
                  <a:srgbClr val="00B050"/>
                </a:solidFill>
                <a:latin typeface="D2Coding" panose="020B0609020101020101" pitchFamily="49" charset="-127"/>
                <a:ea typeface="D2Coding" panose="020B0609020101020101" pitchFamily="49" charset="-127"/>
              </a:rPr>
              <a:t> </a:t>
            </a:r>
            <a:r>
              <a:rPr lang="en-US" altLang="ko-KR" sz="975" dirty="0">
                <a:latin typeface="D2Coding" panose="020B0609020101020101" pitchFamily="49" charset="-127"/>
                <a:ea typeface="D2Coding" panose="020B0609020101020101" pitchFamily="49" charset="-127"/>
              </a:rPr>
              <a:t>~ $ </a:t>
            </a:r>
            <a:r>
              <a:rPr lang="en-US" altLang="ko-KR" sz="975" dirty="0" err="1">
                <a:latin typeface="D2Coding" panose="020B0609020101020101" pitchFamily="49" charset="-127"/>
                <a:ea typeface="D2Coding" panose="020B0609020101020101" pitchFamily="49" charset="-127"/>
              </a:rPr>
              <a:t>sudo</a:t>
            </a:r>
            <a:r>
              <a:rPr lang="en-US" altLang="ko-KR" sz="975" dirty="0">
                <a:latin typeface="D2Coding" panose="020B0609020101020101" pitchFamily="49" charset="-127"/>
                <a:ea typeface="D2Coding" panose="020B0609020101020101" pitchFamily="49" charset="-127"/>
              </a:rPr>
              <a:t> vi /</a:t>
            </a:r>
            <a:r>
              <a:rPr lang="en-US" altLang="ko-KR" sz="975" dirty="0" err="1">
                <a:latin typeface="D2Coding" panose="020B0609020101020101" pitchFamily="49" charset="-127"/>
                <a:ea typeface="D2Coding" panose="020B0609020101020101" pitchFamily="49" charset="-127"/>
              </a:rPr>
              <a:t>etc</a:t>
            </a:r>
            <a:r>
              <a:rPr lang="en-US" altLang="ko-KR" sz="975" dirty="0">
                <a:latin typeface="D2Coding" panose="020B0609020101020101" pitchFamily="49" charset="-127"/>
                <a:ea typeface="D2Coding" panose="020B0609020101020101" pitchFamily="49" charset="-127"/>
              </a:rPr>
              <a:t>/samba/</a:t>
            </a:r>
            <a:r>
              <a:rPr lang="en-US" altLang="ko-KR" sz="975" dirty="0" err="1">
                <a:latin typeface="D2Coding" panose="020B0609020101020101" pitchFamily="49" charset="-127"/>
                <a:ea typeface="D2Coding" panose="020B0609020101020101" pitchFamily="49" charset="-127"/>
              </a:rPr>
              <a:t>smb.conf</a:t>
            </a:r>
            <a:endParaRPr lang="en-US" altLang="ko-KR" sz="975" dirty="0">
              <a:latin typeface="D2Coding" panose="020B0609020101020101" pitchFamily="49" charset="-127"/>
              <a:ea typeface="D2Coding" panose="020B0609020101020101" pitchFamily="49" charset="-127"/>
            </a:endParaRPr>
          </a:p>
          <a:p>
            <a:r>
              <a:rPr lang="en-US" altLang="ko-KR" sz="975" dirty="0">
                <a:latin typeface="D2Coding" panose="020B0609020101020101" pitchFamily="49" charset="-127"/>
                <a:ea typeface="D2Coding" panose="020B0609020101020101" pitchFamily="49" charset="-127"/>
              </a:rPr>
              <a:t>…… (End of file)</a:t>
            </a:r>
          </a:p>
          <a:p>
            <a:r>
              <a:rPr lang="en-US" altLang="ko-KR" sz="975" dirty="0">
                <a:latin typeface="D2Coding" panose="020B0609020101020101" pitchFamily="49" charset="-127"/>
                <a:ea typeface="D2Coding" panose="020B0609020101020101" pitchFamily="49" charset="-127"/>
              </a:rPr>
              <a:t>[pi]</a:t>
            </a:r>
          </a:p>
          <a:p>
            <a:r>
              <a:rPr lang="en-US" altLang="ko-KR" sz="975" dirty="0">
                <a:latin typeface="D2Coding" panose="020B0609020101020101" pitchFamily="49" charset="-127"/>
                <a:ea typeface="D2Coding" panose="020B0609020101020101" pitchFamily="49" charset="-127"/>
              </a:rPr>
              <a:t>comment = raspberry pi folder</a:t>
            </a:r>
          </a:p>
          <a:p>
            <a:r>
              <a:rPr lang="en-US" altLang="ko-KR" sz="975" dirty="0">
                <a:latin typeface="D2Coding" panose="020B0609020101020101" pitchFamily="49" charset="-127"/>
                <a:ea typeface="D2Coding" panose="020B0609020101020101" pitchFamily="49" charset="-127"/>
              </a:rPr>
              <a:t>path = /home/pi</a:t>
            </a:r>
          </a:p>
          <a:p>
            <a:r>
              <a:rPr lang="en-US" altLang="ko-KR" sz="975" dirty="0">
                <a:latin typeface="D2Coding" panose="020B0609020101020101" pitchFamily="49" charset="-127"/>
                <a:ea typeface="D2Coding" panose="020B0609020101020101" pitchFamily="49" charset="-127"/>
              </a:rPr>
              <a:t>valid user = pi</a:t>
            </a:r>
          </a:p>
          <a:p>
            <a:r>
              <a:rPr lang="en-US" altLang="ko-KR" sz="975" dirty="0">
                <a:latin typeface="D2Coding" panose="020B0609020101020101" pitchFamily="49" charset="-127"/>
                <a:ea typeface="D2Coding" panose="020B0609020101020101" pitchFamily="49" charset="-127"/>
              </a:rPr>
              <a:t>writable = yes</a:t>
            </a:r>
          </a:p>
          <a:p>
            <a:r>
              <a:rPr lang="en-US" altLang="ko-KR" sz="975" dirty="0" err="1">
                <a:latin typeface="D2Coding" panose="020B0609020101020101" pitchFamily="49" charset="-127"/>
                <a:ea typeface="D2Coding" panose="020B0609020101020101" pitchFamily="49" charset="-127"/>
              </a:rPr>
              <a:t>browseable</a:t>
            </a:r>
            <a:r>
              <a:rPr lang="en-US" altLang="ko-KR" sz="975" dirty="0">
                <a:latin typeface="D2Coding" panose="020B0609020101020101" pitchFamily="49" charset="-127"/>
                <a:ea typeface="D2Coding" panose="020B0609020101020101" pitchFamily="49" charset="-127"/>
              </a:rPr>
              <a:t> = yes</a:t>
            </a:r>
          </a:p>
        </p:txBody>
      </p:sp>
      <p:sp>
        <p:nvSpPr>
          <p:cNvPr id="27" name="직사각형 2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del servidor de archivos Samba en Raspberry-Pi</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2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5443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E151C850-D944-406A-944F-4C96B242D10C}"/>
              </a:ext>
            </a:extLst>
          </p:cNvPr>
          <p:cNvGrpSpPr/>
          <p:nvPr/>
        </p:nvGrpSpPr>
        <p:grpSpPr>
          <a:xfrm>
            <a:off x="1277540" y="1746752"/>
            <a:ext cx="6588919" cy="161583"/>
            <a:chOff x="1027113" y="2045625"/>
            <a:chExt cx="8785225" cy="215443"/>
          </a:xfrm>
        </p:grpSpPr>
        <p:sp>
          <p:nvSpPr>
            <p:cNvPr id="12" name="직사각형 11">
              <a:extLst>
                <a:ext uri="{FF2B5EF4-FFF2-40B4-BE49-F238E27FC236}">
                  <a16:creationId xmlns:a16="http://schemas.microsoft.com/office/drawing/2014/main" id="{E07A1A68-C4FA-4239-982A-E02D9E40885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FF924E4F-6397-48C7-907C-569A8AB0F69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Reinicio de Samba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4" name="Text Box 4">
            <a:extLst>
              <a:ext uri="{FF2B5EF4-FFF2-40B4-BE49-F238E27FC236}">
                <a16:creationId xmlns:a16="http://schemas.microsoft.com/office/drawing/2014/main" id="{539E1AA7-203D-4F9B-B3F1-C4D17CC0D5C1}"/>
              </a:ext>
            </a:extLst>
          </p:cNvPr>
          <p:cNvSpPr txBox="1">
            <a:spLocks noChangeArrowheads="1"/>
          </p:cNvSpPr>
          <p:nvPr/>
        </p:nvSpPr>
        <p:spPr bwMode="auto">
          <a:xfrm>
            <a:off x="1385888" y="1949061"/>
            <a:ext cx="3187474" cy="559178"/>
          </a:xfrm>
          <a:prstGeom prst="rect">
            <a:avLst/>
          </a:prstGeom>
          <a:solidFill>
            <a:srgbClr val="ECEFF6"/>
          </a:solidFill>
          <a:ln w="6350">
            <a:solidFill>
              <a:schemeClr val="bg1">
                <a:lumMod val="85000"/>
              </a:schemeClr>
            </a:solidFill>
          </a:ln>
        </p:spPr>
        <p:txBody>
          <a:bodyPr wrap="square" lIns="135000" tIns="54000" rIns="135000" bIns="54000">
            <a:spAutoFit/>
            <a:scene3d>
              <a:camera prst="orthographicFront"/>
              <a:lightRig rig="threePt" dir="t"/>
            </a:scene3d>
            <a:sp3d>
              <a:bevelT w="0" h="6350"/>
            </a:sp3d>
          </a:bodyPr>
          <a:lstStyle>
            <a:defPPr>
              <a:defRPr lang="ko-KR"/>
            </a:defPPr>
            <a:lvl1pPr algn="just" fontAlgn="base">
              <a:spcBef>
                <a:spcPct val="0"/>
              </a:spcBef>
              <a:spcAft>
                <a:spcPct val="0"/>
              </a:spcAft>
              <a:defRPr kumimoji="1" sz="13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75" dirty="0" err="1">
                <a:solidFill>
                  <a:srgbClr val="00B050"/>
                </a:solidFill>
                <a:latin typeface="D2Coding" panose="020B0609020101020101" pitchFamily="49" charset="-127"/>
                <a:ea typeface="D2Coding" panose="020B0609020101020101" pitchFamily="49" charset="-127"/>
              </a:rPr>
              <a:t>pi@raspberrypi</a:t>
            </a:r>
            <a:r>
              <a:rPr lang="en-US" altLang="ko-KR" sz="975" dirty="0">
                <a:solidFill>
                  <a:srgbClr val="00B050"/>
                </a:solidFill>
                <a:latin typeface="D2Coding" panose="020B0609020101020101" pitchFamily="49" charset="-127"/>
                <a:ea typeface="D2Coding" panose="020B0609020101020101" pitchFamily="49" charset="-127"/>
              </a:rPr>
              <a:t> </a:t>
            </a:r>
            <a:r>
              <a:rPr lang="en-US" altLang="ko-KR" sz="975" dirty="0">
                <a:latin typeface="D2Coding" panose="020B0609020101020101" pitchFamily="49" charset="-127"/>
                <a:ea typeface="D2Coding" panose="020B0609020101020101" pitchFamily="49" charset="-127"/>
              </a:rPr>
              <a:t>~ $ </a:t>
            </a:r>
            <a:r>
              <a:rPr lang="en-US" altLang="ko-KR" sz="975" dirty="0" err="1">
                <a:latin typeface="D2Coding" panose="020B0609020101020101" pitchFamily="49" charset="-127"/>
                <a:ea typeface="D2Coding" panose="020B0609020101020101" pitchFamily="49" charset="-127"/>
              </a:rPr>
              <a:t>sudo</a:t>
            </a:r>
            <a:r>
              <a:rPr lang="en-US" altLang="ko-KR" sz="975" dirty="0">
                <a:latin typeface="D2Coding" panose="020B0609020101020101" pitchFamily="49" charset="-127"/>
                <a:ea typeface="D2Coding" panose="020B0609020101020101" pitchFamily="49" charset="-127"/>
              </a:rPr>
              <a:t> service samba restart</a:t>
            </a:r>
          </a:p>
          <a:p>
            <a:r>
              <a:rPr lang="en-US" altLang="ko-KR" sz="975" dirty="0">
                <a:latin typeface="D2Coding" panose="020B0609020101020101" pitchFamily="49" charset="-127"/>
                <a:ea typeface="D2Coding" panose="020B0609020101020101" pitchFamily="49" charset="-127"/>
              </a:rPr>
              <a:t>[ ok ] Stopping Samba daemons: </a:t>
            </a:r>
            <a:r>
              <a:rPr lang="en-US" altLang="ko-KR" sz="975" dirty="0" err="1">
                <a:latin typeface="D2Coding" panose="020B0609020101020101" pitchFamily="49" charset="-127"/>
                <a:ea typeface="D2Coding" panose="020B0609020101020101" pitchFamily="49" charset="-127"/>
              </a:rPr>
              <a:t>nmbd</a:t>
            </a:r>
            <a:r>
              <a:rPr lang="en-US" altLang="ko-KR" sz="975" dirty="0">
                <a:latin typeface="D2Coding" panose="020B0609020101020101" pitchFamily="49" charset="-127"/>
                <a:ea typeface="D2Coding" panose="020B0609020101020101" pitchFamily="49" charset="-127"/>
              </a:rPr>
              <a:t> </a:t>
            </a:r>
            <a:r>
              <a:rPr lang="en-US" altLang="ko-KR" sz="975" dirty="0" err="1">
                <a:latin typeface="D2Coding" panose="020B0609020101020101" pitchFamily="49" charset="-127"/>
                <a:ea typeface="D2Coding" panose="020B0609020101020101" pitchFamily="49" charset="-127"/>
              </a:rPr>
              <a:t>smbd</a:t>
            </a:r>
            <a:r>
              <a:rPr lang="en-US" altLang="ko-KR" sz="975" dirty="0">
                <a:latin typeface="D2Coding" panose="020B0609020101020101" pitchFamily="49" charset="-127"/>
                <a:ea typeface="D2Coding" panose="020B0609020101020101" pitchFamily="49" charset="-127"/>
              </a:rPr>
              <a:t>.</a:t>
            </a:r>
          </a:p>
          <a:p>
            <a:r>
              <a:rPr lang="en-US" altLang="ko-KR" sz="975" dirty="0">
                <a:latin typeface="D2Coding" panose="020B0609020101020101" pitchFamily="49" charset="-127"/>
                <a:ea typeface="D2Coding" panose="020B0609020101020101" pitchFamily="49" charset="-127"/>
              </a:rPr>
              <a:t>[ ok ] Starting Samba daemons: </a:t>
            </a:r>
            <a:r>
              <a:rPr lang="en-US" altLang="ko-KR" sz="975" dirty="0" err="1">
                <a:latin typeface="D2Coding" panose="020B0609020101020101" pitchFamily="49" charset="-127"/>
                <a:ea typeface="D2Coding" panose="020B0609020101020101" pitchFamily="49" charset="-127"/>
              </a:rPr>
              <a:t>nmbd</a:t>
            </a:r>
            <a:r>
              <a:rPr lang="en-US" altLang="ko-KR" sz="975" dirty="0">
                <a:latin typeface="D2Coding" panose="020B0609020101020101" pitchFamily="49" charset="-127"/>
                <a:ea typeface="D2Coding" panose="020B0609020101020101" pitchFamily="49" charset="-127"/>
              </a:rPr>
              <a:t> </a:t>
            </a:r>
            <a:r>
              <a:rPr lang="en-US" altLang="ko-KR" sz="975" dirty="0" err="1">
                <a:latin typeface="D2Coding" panose="020B0609020101020101" pitchFamily="49" charset="-127"/>
                <a:ea typeface="D2Coding" panose="020B0609020101020101" pitchFamily="49" charset="-127"/>
              </a:rPr>
              <a:t>smbd</a:t>
            </a:r>
            <a:r>
              <a:rPr lang="en-US" altLang="ko-KR" sz="975" dirty="0">
                <a:latin typeface="D2Coding" panose="020B0609020101020101" pitchFamily="49" charset="-127"/>
                <a:ea typeface="D2Coding" panose="020B0609020101020101" pitchFamily="49" charset="-127"/>
              </a:rPr>
              <a:t>.</a:t>
            </a:r>
          </a:p>
        </p:txBody>
      </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del servidor de archivos Samba en Raspberry-Pi (continuación)</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9" name="그룹 8"/>
          <p:cNvGrpSpPr/>
          <p:nvPr/>
        </p:nvGrpSpPr>
        <p:grpSpPr>
          <a:xfrm>
            <a:off x="1277540" y="2655013"/>
            <a:ext cx="6588919" cy="1321659"/>
            <a:chOff x="558800" y="3106075"/>
            <a:chExt cx="8785225" cy="1762213"/>
          </a:xfrm>
        </p:grpSpPr>
        <p:grpSp>
          <p:nvGrpSpPr>
            <p:cNvPr id="17" name="그룹 16">
              <a:extLst>
                <a:ext uri="{FF2B5EF4-FFF2-40B4-BE49-F238E27FC236}">
                  <a16:creationId xmlns:a16="http://schemas.microsoft.com/office/drawing/2014/main" id="{5690DEC6-13EE-43E7-B5DF-B8F761407356}"/>
                </a:ext>
              </a:extLst>
            </p:cNvPr>
            <p:cNvGrpSpPr/>
            <p:nvPr/>
          </p:nvGrpSpPr>
          <p:grpSpPr>
            <a:xfrm>
              <a:off x="558800" y="3106075"/>
              <a:ext cx="8785225" cy="890944"/>
              <a:chOff x="558800" y="2232686"/>
              <a:chExt cx="8785225" cy="890944"/>
            </a:xfrm>
          </p:grpSpPr>
          <p:grpSp>
            <p:nvGrpSpPr>
              <p:cNvPr id="20" name="그룹 19">
                <a:extLst>
                  <a:ext uri="{FF2B5EF4-FFF2-40B4-BE49-F238E27FC236}">
                    <a16:creationId xmlns:a16="http://schemas.microsoft.com/office/drawing/2014/main" id="{1C874538-33AD-4DD4-9FDC-C42B0713E445}"/>
                  </a:ext>
                </a:extLst>
              </p:cNvPr>
              <p:cNvGrpSpPr/>
              <p:nvPr/>
            </p:nvGrpSpPr>
            <p:grpSpPr>
              <a:xfrm>
                <a:off x="558800" y="2232686"/>
                <a:ext cx="8785225" cy="215445"/>
                <a:chOff x="1027113" y="2045625"/>
                <a:chExt cx="8785225" cy="215445"/>
              </a:xfrm>
            </p:grpSpPr>
            <p:sp>
              <p:nvSpPr>
                <p:cNvPr id="22" name="직사각형 21">
                  <a:extLst>
                    <a:ext uri="{FF2B5EF4-FFF2-40B4-BE49-F238E27FC236}">
                      <a16:creationId xmlns:a16="http://schemas.microsoft.com/office/drawing/2014/main" id="{A0775E7A-F795-424F-9A5E-B2245B0EDB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23425025-5D5C-4C54-9CF0-9A2488D008F9}"/>
                    </a:ext>
                  </a:extLst>
                </p:cNvPr>
                <p:cNvSpPr/>
                <p:nvPr/>
              </p:nvSpPr>
              <p:spPr>
                <a:xfrm>
                  <a:off x="1179513" y="2045625"/>
                  <a:ext cx="8632825"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Conexión a la carpeta Samba en Windows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1" name="직사각형 20">
                <a:extLst>
                  <a:ext uri="{FF2B5EF4-FFF2-40B4-BE49-F238E27FC236}">
                    <a16:creationId xmlns:a16="http://schemas.microsoft.com/office/drawing/2014/main" id="{8CB8E910-61F8-452A-9CF5-BDF99C5756F3}"/>
                  </a:ext>
                </a:extLst>
              </p:cNvPr>
              <p:cNvSpPr/>
              <p:nvPr/>
            </p:nvSpPr>
            <p:spPr>
              <a:xfrm>
                <a:off x="711200" y="2492620"/>
                <a:ext cx="8632825" cy="631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Ejecute el Explorador de archivos.
Entrada (dirección IP raspberry-pi)</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5" name="그룹 4"/>
            <p:cNvGrpSpPr/>
            <p:nvPr/>
          </p:nvGrpSpPr>
          <p:grpSpPr>
            <a:xfrm>
              <a:off x="891730" y="3951292"/>
              <a:ext cx="1863809" cy="323165"/>
              <a:chOff x="1602090" y="5134521"/>
              <a:chExt cx="1863809" cy="323165"/>
            </a:xfrm>
          </p:grpSpPr>
          <p:sp>
            <p:nvSpPr>
              <p:cNvPr id="2" name="모서리가 둥근 직사각형 1"/>
              <p:cNvSpPr/>
              <p:nvPr/>
            </p:nvSpPr>
            <p:spPr>
              <a:xfrm>
                <a:off x="1602090" y="5195942"/>
                <a:ext cx="279610" cy="169545"/>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25" dirty="0" err="1">
                    <a:latin typeface="Arial" panose="020B0604020202020204" pitchFamily="34" charset="0"/>
                    <a:ea typeface="SamsungOne 400" panose="020B0503030303020204" pitchFamily="34" charset="0"/>
                  </a:rPr>
                  <a:t>Ej</a:t>
                </a:r>
                <a:endParaRPr lang="ko-KR" altLang="en-US" sz="825" dirty="0">
                  <a:latin typeface="Arial" panose="020B0604020202020204" pitchFamily="34" charset="0"/>
                </a:endParaRPr>
              </a:p>
            </p:txBody>
          </p:sp>
          <p:sp>
            <p:nvSpPr>
              <p:cNvPr id="4" name="직사각형 3"/>
              <p:cNvSpPr/>
              <p:nvPr/>
            </p:nvSpPr>
            <p:spPr>
              <a:xfrm>
                <a:off x="1881701" y="5134520"/>
                <a:ext cx="1584195" cy="323166"/>
              </a:xfrm>
              <a:prstGeom prst="rect">
                <a:avLst/>
              </a:prstGeom>
            </p:spPr>
            <p:txBody>
              <a:bodyPr wrap="none">
                <a:spAutoFit/>
              </a:bodyPr>
              <a:lstStyle/>
              <a:p>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\\203.254.173.126</a:t>
                </a:r>
                <a:endParaRPr lang="ko-KR" altLang="en-US" sz="1151" dirty="0"/>
              </a:p>
            </p:txBody>
          </p:sp>
        </p:grpSp>
        <p:sp>
          <p:nvSpPr>
            <p:cNvPr id="8" name="직사각형 7"/>
            <p:cNvSpPr/>
            <p:nvPr/>
          </p:nvSpPr>
          <p:spPr>
            <a:xfrm>
              <a:off x="625029" y="4259575"/>
              <a:ext cx="4949825" cy="608713"/>
            </a:xfrm>
            <a:prstGeom prst="rect">
              <a:avLst/>
            </a:prstGeom>
          </p:spPr>
          <p:txBody>
            <a:bodyPr>
              <a:spAutoFit/>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Haga doble clic en la carpeta pi.
Entrada (ID y contraseña)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322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1391841" y="3194591"/>
            <a:ext cx="5211992" cy="1566335"/>
            <a:chOff x="-809" y="3906585"/>
            <a:chExt cx="8211602" cy="2561628"/>
          </a:xfrm>
        </p:grpSpPr>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 y="3906585"/>
              <a:ext cx="4044609" cy="255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4472" y="3906585"/>
              <a:ext cx="4056321" cy="2561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2" name="그룹 21">
            <a:extLst>
              <a:ext uri="{FF2B5EF4-FFF2-40B4-BE49-F238E27FC236}">
                <a16:creationId xmlns:a16="http://schemas.microsoft.com/office/drawing/2014/main" id="{E1BA3402-6CF0-418D-A0BF-BFCEE8A9D172}"/>
              </a:ext>
            </a:extLst>
          </p:cNvPr>
          <p:cNvGrpSpPr/>
          <p:nvPr/>
        </p:nvGrpSpPr>
        <p:grpSpPr>
          <a:xfrm>
            <a:off x="1277541" y="1401266"/>
            <a:ext cx="6588919" cy="161583"/>
            <a:chOff x="1027113" y="2045625"/>
            <a:chExt cx="8785225" cy="215443"/>
          </a:xfrm>
        </p:grpSpPr>
        <p:sp>
          <p:nvSpPr>
            <p:cNvPr id="24" name="직사각형 23">
              <a:extLst>
                <a:ext uri="{FF2B5EF4-FFF2-40B4-BE49-F238E27FC236}">
                  <a16:creationId xmlns:a16="http://schemas.microsoft.com/office/drawing/2014/main" id="{789D173B-D9B0-40D6-9974-D93636EBE78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476BD052-C2FD-4D39-BF51-FFEE80CB5993}"/>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 hardware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3" name="직사각형 22">
            <a:extLst>
              <a:ext uri="{FF2B5EF4-FFF2-40B4-BE49-F238E27FC236}">
                <a16:creationId xmlns:a16="http://schemas.microsoft.com/office/drawing/2014/main" id="{1EAAD5C3-2DF5-4961-A862-8C25A6FE328A}"/>
              </a:ext>
            </a:extLst>
          </p:cNvPr>
          <p:cNvSpPr/>
          <p:nvPr/>
        </p:nvSpPr>
        <p:spPr>
          <a:xfrm>
            <a:off x="1391841" y="1577631"/>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Node.js</a:t>
            </a:r>
          </a:p>
        </p:txBody>
      </p:sp>
      <p:sp>
        <p:nvSpPr>
          <p:cNvPr id="17" name="Text Box 4">
            <a:extLst>
              <a:ext uri="{FF2B5EF4-FFF2-40B4-BE49-F238E27FC236}">
                <a16:creationId xmlns:a16="http://schemas.microsoft.com/office/drawing/2014/main" id="{94231E53-088F-433D-962E-380C47294DAC}"/>
              </a:ext>
            </a:extLst>
          </p:cNvPr>
          <p:cNvSpPr txBox="1">
            <a:spLocks noChangeArrowheads="1"/>
          </p:cNvSpPr>
          <p:nvPr/>
        </p:nvSpPr>
        <p:spPr bwMode="auto">
          <a:xfrm>
            <a:off x="1385888" y="1836726"/>
            <a:ext cx="6480572" cy="1301022"/>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3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 $ </a:t>
            </a:r>
            <a:r>
              <a:rPr lang="en-US" altLang="ko-KR" sz="900" dirty="0" err="1">
                <a:latin typeface="D2Coding" panose="020B0609020101020101" pitchFamily="49" charset="-127"/>
                <a:ea typeface="D2Coding" panose="020B0609020101020101" pitchFamily="49" charset="-127"/>
              </a:rPr>
              <a:t>mkdir</a:t>
            </a:r>
            <a:r>
              <a:rPr lang="en-US" altLang="ko-KR" sz="900" dirty="0">
                <a:latin typeface="D2Coding" panose="020B0609020101020101" pitchFamily="49" charset="-127"/>
                <a:ea typeface="D2Coding" panose="020B0609020101020101" pitchFamily="49" charset="-127"/>
              </a:rPr>
              <a:t> node</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 $ cd node</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a:t>
            </a:r>
            <a:r>
              <a:rPr lang="en-US" altLang="ko-KR" sz="900" dirty="0" err="1">
                <a:latin typeface="D2Coding" panose="020B0609020101020101" pitchFamily="49" charset="-127"/>
                <a:ea typeface="D2Coding" panose="020B0609020101020101" pitchFamily="49" charset="-127"/>
              </a:rPr>
              <a:t>sudo</a:t>
            </a:r>
            <a:r>
              <a:rPr lang="en-US" altLang="ko-KR" sz="900" dirty="0">
                <a:latin typeface="D2Coding" panose="020B0609020101020101" pitchFamily="49" charset="-127"/>
                <a:ea typeface="D2Coding" panose="020B0609020101020101" pitchFamily="49" charset="-127"/>
              </a:rPr>
              <a:t> apt-get update</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a:t>
            </a:r>
            <a:r>
              <a:rPr lang="en-US" altLang="ko-KR" sz="900" dirty="0" err="1">
                <a:latin typeface="D2Coding" panose="020B0609020101020101" pitchFamily="49" charset="-127"/>
                <a:ea typeface="D2Coding" panose="020B0609020101020101" pitchFamily="49" charset="-127"/>
              </a:rPr>
              <a:t>sudo</a:t>
            </a:r>
            <a:r>
              <a:rPr lang="en-US" altLang="ko-KR" sz="900" dirty="0">
                <a:latin typeface="D2Coding" panose="020B0609020101020101" pitchFamily="49" charset="-127"/>
                <a:ea typeface="D2Coding" panose="020B0609020101020101" pitchFamily="49" charset="-127"/>
              </a:rPr>
              <a:t> apt-get upgrade</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a:t>
            </a:r>
            <a:r>
              <a:rPr lang="en-US" altLang="ko-KR" sz="900" dirty="0" err="1">
                <a:latin typeface="D2Coding" panose="020B0609020101020101" pitchFamily="49" charset="-127"/>
                <a:ea typeface="D2Coding" panose="020B0609020101020101" pitchFamily="49" charset="-127"/>
              </a:rPr>
              <a:t>sudo</a:t>
            </a:r>
            <a:r>
              <a:rPr lang="en-US" altLang="ko-KR" sz="900" dirty="0">
                <a:latin typeface="D2Coding" panose="020B0609020101020101" pitchFamily="49" charset="-127"/>
                <a:ea typeface="D2Coding" panose="020B0609020101020101" pitchFamily="49" charset="-127"/>
              </a:rPr>
              <a:t> </a:t>
            </a:r>
            <a:r>
              <a:rPr lang="en-US" altLang="zh-CN" sz="900" dirty="0">
                <a:latin typeface="D2Coding" panose="020B0609020101020101" pitchFamily="49" charset="-127"/>
                <a:ea typeface="D2Coding" panose="020B0609020101020101" pitchFamily="49" charset="-127"/>
              </a:rPr>
              <a:t>apt-get remove </a:t>
            </a:r>
            <a:r>
              <a:rPr lang="en-US" altLang="zh-CN" sz="900" dirty="0" err="1">
                <a:latin typeface="D2Coding" panose="020B0609020101020101" pitchFamily="49" charset="-127"/>
                <a:ea typeface="D2Coding" panose="020B0609020101020101" pitchFamily="49" charset="-127"/>
              </a:rPr>
              <a:t>nodejs</a:t>
            </a:r>
            <a:endParaRPr lang="en-US" altLang="ko-KR" sz="900" dirty="0">
              <a:latin typeface="D2Coding" panose="020B0609020101020101" pitchFamily="49" charset="-127"/>
              <a:ea typeface="D2Coding" panose="020B0609020101020101" pitchFamily="49" charset="-127"/>
            </a:endParaRP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a:t>
            </a:r>
            <a:r>
              <a:rPr lang="en-US" altLang="ko-KR" sz="900" dirty="0" err="1">
                <a:latin typeface="D2Coding" panose="020B0609020101020101" pitchFamily="49" charset="-127"/>
                <a:ea typeface="D2Coding" panose="020B0609020101020101" pitchFamily="49" charset="-127"/>
              </a:rPr>
              <a:t>sudo</a:t>
            </a:r>
            <a:r>
              <a:rPr lang="en-US" altLang="ko-KR" sz="900" dirty="0">
                <a:latin typeface="D2Coding" panose="020B0609020101020101" pitchFamily="49" charset="-127"/>
                <a:ea typeface="D2Coding" panose="020B0609020101020101" pitchFamily="49" charset="-127"/>
              </a:rPr>
              <a:t> </a:t>
            </a:r>
            <a:r>
              <a:rPr lang="en-US" altLang="ko-KR" sz="900" dirty="0" err="1">
                <a:latin typeface="D2Coding" panose="020B0609020101020101" pitchFamily="49" charset="-127"/>
                <a:ea typeface="D2Coding" panose="020B0609020101020101" pitchFamily="49" charset="-127"/>
              </a:rPr>
              <a:t>wget</a:t>
            </a:r>
            <a:r>
              <a:rPr lang="en-US" altLang="ko-KR" sz="900" dirty="0">
                <a:latin typeface="D2Coding" panose="020B0609020101020101" pitchFamily="49" charset="-127"/>
                <a:ea typeface="D2Coding" panose="020B0609020101020101" pitchFamily="49" charset="-127"/>
              </a:rPr>
              <a:t> https://node-arm.herokuapp.com/node_archive_armhf.deb</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a:t>
            </a:r>
            <a:r>
              <a:rPr lang="en-US" altLang="ko-KR" sz="900" dirty="0" err="1">
                <a:latin typeface="D2Coding" panose="020B0609020101020101" pitchFamily="49" charset="-127"/>
                <a:ea typeface="D2Coding" panose="020B0609020101020101" pitchFamily="49" charset="-127"/>
              </a:rPr>
              <a:t>sudo</a:t>
            </a:r>
            <a:r>
              <a:rPr lang="en-US" altLang="ko-KR" sz="900" dirty="0">
                <a:latin typeface="D2Coding" panose="020B0609020101020101" pitchFamily="49" charset="-127"/>
                <a:ea typeface="D2Coding" panose="020B0609020101020101" pitchFamily="49" charset="-127"/>
              </a:rPr>
              <a:t> </a:t>
            </a:r>
            <a:r>
              <a:rPr lang="en-US" altLang="ko-KR" sz="900" dirty="0" err="1">
                <a:latin typeface="D2Coding" panose="020B0609020101020101" pitchFamily="49" charset="-127"/>
                <a:ea typeface="D2Coding" panose="020B0609020101020101" pitchFamily="49" charset="-127"/>
              </a:rPr>
              <a:t>dpkg</a:t>
            </a:r>
            <a:r>
              <a:rPr lang="en-US" altLang="ko-KR" sz="900" dirty="0">
                <a:latin typeface="D2Coding" panose="020B0609020101020101" pitchFamily="49" charset="-127"/>
                <a:ea typeface="D2Coding" panose="020B0609020101020101" pitchFamily="49" charset="-127"/>
              </a:rPr>
              <a:t> –</a:t>
            </a:r>
            <a:r>
              <a:rPr lang="en-US" altLang="ko-KR" sz="900" dirty="0" err="1">
                <a:latin typeface="D2Coding" panose="020B0609020101020101" pitchFamily="49" charset="-127"/>
                <a:ea typeface="D2Coding" panose="020B0609020101020101" pitchFamily="49" charset="-127"/>
              </a:rPr>
              <a:t>i</a:t>
            </a:r>
            <a:r>
              <a:rPr lang="en-US" altLang="ko-KR" sz="900" dirty="0">
                <a:latin typeface="D2Coding" panose="020B0609020101020101" pitchFamily="49" charset="-127"/>
                <a:ea typeface="D2Coding" panose="020B0609020101020101" pitchFamily="49" charset="-127"/>
              </a:rPr>
              <a:t> </a:t>
            </a:r>
            <a:r>
              <a:rPr lang="en-US" altLang="ko-KR" sz="900" dirty="0" err="1">
                <a:latin typeface="D2Coding" panose="020B0609020101020101" pitchFamily="49" charset="-127"/>
                <a:ea typeface="D2Coding" panose="020B0609020101020101" pitchFamily="49" charset="-127"/>
              </a:rPr>
              <a:t>node_archive_armhf.deb</a:t>
            </a:r>
            <a:r>
              <a:rPr lang="en-US" altLang="ko-KR" sz="900" dirty="0">
                <a:latin typeface="D2Coding" panose="020B0609020101020101" pitchFamily="49" charset="-127"/>
                <a:ea typeface="D2Coding" panose="020B0609020101020101" pitchFamily="49" charset="-127"/>
              </a:rPr>
              <a:t> (Package install command)</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node –v (Node.js version check command)</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~/node $ </a:t>
            </a:r>
            <a:r>
              <a:rPr lang="en-US" altLang="ko-KR" sz="900" dirty="0" err="1">
                <a:latin typeface="D2Coding" panose="020B0609020101020101" pitchFamily="49" charset="-127"/>
                <a:ea typeface="D2Coding" panose="020B0609020101020101" pitchFamily="49" charset="-127"/>
              </a:rPr>
              <a:t>npm</a:t>
            </a:r>
            <a:r>
              <a:rPr lang="en-US" altLang="ko-KR" sz="900" dirty="0">
                <a:latin typeface="D2Coding" panose="020B0609020101020101" pitchFamily="49" charset="-127"/>
                <a:ea typeface="D2Coding" panose="020B0609020101020101" pitchFamily="49" charset="-127"/>
              </a:rPr>
              <a:t> -v (External library installation tool </a:t>
            </a:r>
            <a:r>
              <a:rPr lang="en-US" altLang="ko-KR" sz="900" dirty="0" err="1">
                <a:latin typeface="D2Coding" panose="020B0609020101020101" pitchFamily="49" charset="-127"/>
                <a:ea typeface="D2Coding" panose="020B0609020101020101" pitchFamily="49" charset="-127"/>
              </a:rPr>
              <a:t>npm</a:t>
            </a:r>
            <a:r>
              <a:rPr lang="en-US" altLang="ko-KR" sz="900" dirty="0">
                <a:latin typeface="D2Coding" panose="020B0609020101020101" pitchFamily="49" charset="-127"/>
                <a:ea typeface="D2Coding" panose="020B0609020101020101" pitchFamily="49" charset="-127"/>
              </a:rPr>
              <a:t> version check command)</a:t>
            </a:r>
          </a:p>
        </p:txBody>
      </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Node.js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Raspberry-Pi</a:t>
            </a:r>
          </a:p>
        </p:txBody>
      </p:sp>
      <p:sp>
        <p:nvSpPr>
          <p:cNvPr id="2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902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957989" y="1605322"/>
            <a:ext cx="5096596" cy="2673844"/>
            <a:chOff x="726612" y="1557338"/>
            <a:chExt cx="7912763" cy="4151299"/>
          </a:xfrm>
        </p:grpSpPr>
        <p:grpSp>
          <p:nvGrpSpPr>
            <p:cNvPr id="38" name="Group 3">
              <a:extLst>
                <a:ext uri="{FF2B5EF4-FFF2-40B4-BE49-F238E27FC236}">
                  <a16:creationId xmlns:a16="http://schemas.microsoft.com/office/drawing/2014/main" id="{2643EB76-8AC6-401D-A7E9-D4309B27E244}"/>
                </a:ext>
              </a:extLst>
            </p:cNvPr>
            <p:cNvGrpSpPr/>
            <p:nvPr/>
          </p:nvGrpSpPr>
          <p:grpSpPr>
            <a:xfrm>
              <a:off x="987317" y="1783464"/>
              <a:ext cx="2039082" cy="3731584"/>
              <a:chOff x="2425512" y="1549348"/>
              <a:chExt cx="2252689" cy="4122492"/>
            </a:xfrm>
          </p:grpSpPr>
          <p:sp>
            <p:nvSpPr>
              <p:cNvPr id="39" name="Rounded Rectangle 22">
                <a:extLst>
                  <a:ext uri="{FF2B5EF4-FFF2-40B4-BE49-F238E27FC236}">
                    <a16:creationId xmlns:a16="http://schemas.microsoft.com/office/drawing/2014/main" id="{1E0BF54E-4A36-4BA4-B99B-D1D58A5651A6}"/>
                  </a:ext>
                </a:extLst>
              </p:cNvPr>
              <p:cNvSpPr/>
              <p:nvPr/>
            </p:nvSpPr>
            <p:spPr>
              <a:xfrm rot="5400000">
                <a:off x="1490611" y="2484249"/>
                <a:ext cx="4122492" cy="2252689"/>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sp>
            <p:nvSpPr>
              <p:cNvPr id="40" name="타원 4">
                <a:extLst>
                  <a:ext uri="{FF2B5EF4-FFF2-40B4-BE49-F238E27FC236}">
                    <a16:creationId xmlns:a16="http://schemas.microsoft.com/office/drawing/2014/main" id="{E30D8FC5-960C-4BB5-BDDD-62FC9A2E536F}"/>
                  </a:ext>
                </a:extLst>
              </p:cNvPr>
              <p:cNvSpPr/>
              <p:nvPr/>
            </p:nvSpPr>
            <p:spPr>
              <a:xfrm>
                <a:off x="2530194" y="1620101"/>
                <a:ext cx="2043331" cy="2043331"/>
              </a:xfrm>
              <a:prstGeom prst="ellipse">
                <a:avLst/>
              </a:prstGeom>
              <a:solidFill>
                <a:srgbClr val="193EB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bg1"/>
                    </a:solidFill>
                    <a:latin typeface="Arial" panose="020B0604020202020204" pitchFamily="34" charset="0"/>
                    <a:ea typeface="SamsungOne 700" panose="020B0803030303020204" pitchFamily="34" charset="0"/>
                  </a:rPr>
                  <a:t>Install &amp;Cube</a:t>
                </a:r>
                <a:endParaRPr lang="ko-KR" altLang="en-US" sz="1800" dirty="0">
                  <a:solidFill>
                    <a:schemeClr val="bg1"/>
                  </a:solidFill>
                  <a:latin typeface="Arial" panose="020B0604020202020204" pitchFamily="34" charset="0"/>
                  <a:ea typeface="Arial Unicode MS" panose="020B0600000101010101" charset="-127"/>
                </a:endParaRPr>
              </a:p>
            </p:txBody>
          </p:sp>
        </p:grpSp>
        <p:sp>
          <p:nvSpPr>
            <p:cNvPr id="41" name="TextBox 40">
              <a:extLst>
                <a:ext uri="{FF2B5EF4-FFF2-40B4-BE49-F238E27FC236}">
                  <a16:creationId xmlns:a16="http://schemas.microsoft.com/office/drawing/2014/main" id="{41F248E9-D13F-4887-A3AF-B15A80438478}"/>
                </a:ext>
              </a:extLst>
            </p:cNvPr>
            <p:cNvSpPr txBox="1"/>
            <p:nvPr/>
          </p:nvSpPr>
          <p:spPr>
            <a:xfrm>
              <a:off x="1091997" y="3743764"/>
              <a:ext cx="1849575" cy="1146819"/>
            </a:xfrm>
            <a:prstGeom prst="rect">
              <a:avLst/>
            </a:prstGeom>
            <a:noFill/>
          </p:spPr>
          <p:txBody>
            <a:bodyPr wrap="square" lIns="13500" rIns="0" rtlCol="0">
              <a:spAutoFit/>
            </a:bodyPr>
            <a:lstStyle/>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Download &amp;Cube</a:t>
              </a:r>
            </a:p>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Install Node.js </a:t>
              </a:r>
            </a:p>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Configure &amp;Cube</a:t>
              </a:r>
            </a:p>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Run &amp;Cube</a:t>
              </a:r>
            </a:p>
          </p:txBody>
        </p:sp>
        <p:sp>
          <p:nvSpPr>
            <p:cNvPr id="42" name="Rounded Rectangle 14">
              <a:extLst>
                <a:ext uri="{FF2B5EF4-FFF2-40B4-BE49-F238E27FC236}">
                  <a16:creationId xmlns:a16="http://schemas.microsoft.com/office/drawing/2014/main" id="{541809D2-7411-45B5-BE31-FFD060EA5529}"/>
                </a:ext>
              </a:extLst>
            </p:cNvPr>
            <p:cNvSpPr/>
            <p:nvPr/>
          </p:nvSpPr>
          <p:spPr>
            <a:xfrm>
              <a:off x="1091998" y="1842080"/>
              <a:ext cx="4683819" cy="1853529"/>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grpSp>
          <p:nvGrpSpPr>
            <p:cNvPr id="43" name="Group 3">
              <a:extLst>
                <a:ext uri="{FF2B5EF4-FFF2-40B4-BE49-F238E27FC236}">
                  <a16:creationId xmlns:a16="http://schemas.microsoft.com/office/drawing/2014/main" id="{F87CA10F-B44C-4400-B93F-BD62CC22C03C}"/>
                </a:ext>
              </a:extLst>
            </p:cNvPr>
            <p:cNvGrpSpPr/>
            <p:nvPr/>
          </p:nvGrpSpPr>
          <p:grpSpPr>
            <a:xfrm>
              <a:off x="987318" y="1775609"/>
              <a:ext cx="2039082" cy="3739438"/>
              <a:chOff x="2425513" y="1549348"/>
              <a:chExt cx="2252689" cy="4131168"/>
            </a:xfrm>
            <a:solidFill>
              <a:srgbClr val="FFD966"/>
            </a:solidFill>
          </p:grpSpPr>
          <p:sp>
            <p:nvSpPr>
              <p:cNvPr id="44" name="Rounded Rectangle 22">
                <a:extLst>
                  <a:ext uri="{FF2B5EF4-FFF2-40B4-BE49-F238E27FC236}">
                    <a16:creationId xmlns:a16="http://schemas.microsoft.com/office/drawing/2014/main" id="{98D9CCD6-2DA6-4404-85FC-46B35E04EF28}"/>
                  </a:ext>
                </a:extLst>
              </p:cNvPr>
              <p:cNvSpPr/>
              <p:nvPr/>
            </p:nvSpPr>
            <p:spPr>
              <a:xfrm rot="5400000">
                <a:off x="1486274" y="2488587"/>
                <a:ext cx="4131168" cy="225268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sp>
            <p:nvSpPr>
              <p:cNvPr id="45" name="타원 4">
                <a:extLst>
                  <a:ext uri="{FF2B5EF4-FFF2-40B4-BE49-F238E27FC236}">
                    <a16:creationId xmlns:a16="http://schemas.microsoft.com/office/drawing/2014/main" id="{C577B157-820D-40E3-8516-5BB858D7B70B}"/>
                  </a:ext>
                </a:extLst>
              </p:cNvPr>
              <p:cNvSpPr/>
              <p:nvPr/>
            </p:nvSpPr>
            <p:spPr>
              <a:xfrm>
                <a:off x="2530194" y="1620101"/>
                <a:ext cx="2043331" cy="2043331"/>
              </a:xfrm>
              <a:prstGeom prst="ellipse">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tx1"/>
                    </a:solidFill>
                    <a:latin typeface="Arial" panose="020B0604020202020204" pitchFamily="34" charset="0"/>
                    <a:ea typeface="SamsungOne 700" panose="020B0803030303020204" pitchFamily="34" charset="0"/>
                  </a:rPr>
                  <a:t>Install &amp;Cube</a:t>
                </a:r>
                <a:endParaRPr lang="ko-KR" altLang="en-US" sz="1800" dirty="0">
                  <a:solidFill>
                    <a:schemeClr val="tx1"/>
                  </a:solidFill>
                  <a:latin typeface="Arial" panose="020B0604020202020204" pitchFamily="34" charset="0"/>
                  <a:ea typeface="Arial Unicode MS" panose="020B0600000101010101" charset="-127"/>
                </a:endParaRPr>
              </a:p>
            </p:txBody>
          </p:sp>
        </p:grpSp>
        <p:sp>
          <p:nvSpPr>
            <p:cNvPr id="46" name="TextBox 45">
              <a:extLst>
                <a:ext uri="{FF2B5EF4-FFF2-40B4-BE49-F238E27FC236}">
                  <a16:creationId xmlns:a16="http://schemas.microsoft.com/office/drawing/2014/main" id="{8BD621E6-9245-4A68-A40A-EDC80115E08D}"/>
                </a:ext>
              </a:extLst>
            </p:cNvPr>
            <p:cNvSpPr txBox="1"/>
            <p:nvPr/>
          </p:nvSpPr>
          <p:spPr>
            <a:xfrm>
              <a:off x="1091997" y="3735910"/>
              <a:ext cx="1849575" cy="1146819"/>
            </a:xfrm>
            <a:prstGeom prst="rect">
              <a:avLst/>
            </a:prstGeom>
            <a:noFill/>
          </p:spPr>
          <p:txBody>
            <a:bodyPr wrap="square" lIns="13500" rIns="0" rtlCol="0">
              <a:spAutoFit/>
            </a:bodyPr>
            <a:lstStyle/>
            <a:p>
              <a:pPr marL="65485" indent="-65485">
                <a:buFont typeface="Arial" panose="020B0604020202020204" pitchFamily="34" charset="0"/>
                <a:buChar char="•"/>
                <a:defRPr/>
              </a:pPr>
              <a:r>
                <a:rPr lang="en-US" altLang="ko-KR" sz="1050" dirty="0">
                  <a:latin typeface="Arial" panose="020B0604020202020204" pitchFamily="34" charset="0"/>
                  <a:ea typeface="SamsungOne 400" panose="020B0503030303020204" pitchFamily="34" charset="0"/>
                </a:rPr>
                <a:t>Download &amp;Cube</a:t>
              </a:r>
            </a:p>
            <a:p>
              <a:pPr marL="65485" indent="-65485">
                <a:buFont typeface="Arial" panose="020B0604020202020204" pitchFamily="34" charset="0"/>
                <a:buChar char="•"/>
                <a:defRPr/>
              </a:pPr>
              <a:r>
                <a:rPr lang="en-US" altLang="ko-KR" sz="1050" dirty="0">
                  <a:latin typeface="Arial" panose="020B0604020202020204" pitchFamily="34" charset="0"/>
                  <a:ea typeface="SamsungOne 400" panose="020B0503030303020204" pitchFamily="34" charset="0"/>
                </a:rPr>
                <a:t>Install Node.js </a:t>
              </a:r>
            </a:p>
            <a:p>
              <a:pPr marL="65485" indent="-65485">
                <a:buFont typeface="Arial" panose="020B0604020202020204" pitchFamily="34" charset="0"/>
                <a:buChar char="•"/>
                <a:defRPr/>
              </a:pPr>
              <a:r>
                <a:rPr lang="en-US" altLang="ko-KR" sz="1050" dirty="0">
                  <a:latin typeface="Arial" panose="020B0604020202020204" pitchFamily="34" charset="0"/>
                  <a:ea typeface="SamsungOne 400" panose="020B0503030303020204" pitchFamily="34" charset="0"/>
                </a:rPr>
                <a:t>Configure &amp;Cube</a:t>
              </a:r>
            </a:p>
            <a:p>
              <a:pPr marL="65485" indent="-65485">
                <a:buFont typeface="Arial" panose="020B0604020202020204" pitchFamily="34" charset="0"/>
                <a:buChar char="•"/>
                <a:defRPr/>
              </a:pPr>
              <a:r>
                <a:rPr lang="en-US" altLang="ko-KR" sz="1050" dirty="0">
                  <a:latin typeface="Arial" panose="020B0604020202020204" pitchFamily="34" charset="0"/>
                  <a:ea typeface="SamsungOne 400" panose="020B0503030303020204" pitchFamily="34" charset="0"/>
                </a:rPr>
                <a:t>Run &amp;Cube</a:t>
              </a:r>
            </a:p>
          </p:txBody>
        </p:sp>
        <p:grpSp>
          <p:nvGrpSpPr>
            <p:cNvPr id="47" name="Group 2">
              <a:extLst>
                <a:ext uri="{FF2B5EF4-FFF2-40B4-BE49-F238E27FC236}">
                  <a16:creationId xmlns:a16="http://schemas.microsoft.com/office/drawing/2014/main" id="{08853AD3-6A95-406E-B7DC-575836BB53FF}"/>
                </a:ext>
              </a:extLst>
            </p:cNvPr>
            <p:cNvGrpSpPr/>
            <p:nvPr/>
          </p:nvGrpSpPr>
          <p:grpSpPr>
            <a:xfrm>
              <a:off x="3797302" y="1775609"/>
              <a:ext cx="2039082" cy="3739439"/>
              <a:chOff x="4465794" y="1549347"/>
              <a:chExt cx="2252689" cy="4131170"/>
            </a:xfrm>
          </p:grpSpPr>
          <p:sp>
            <p:nvSpPr>
              <p:cNvPr id="48" name="Rounded Rectangle 23">
                <a:extLst>
                  <a:ext uri="{FF2B5EF4-FFF2-40B4-BE49-F238E27FC236}">
                    <a16:creationId xmlns:a16="http://schemas.microsoft.com/office/drawing/2014/main" id="{AA943704-5F01-4472-91DA-BFD7AFD88177}"/>
                  </a:ext>
                </a:extLst>
              </p:cNvPr>
              <p:cNvSpPr/>
              <p:nvPr/>
            </p:nvSpPr>
            <p:spPr>
              <a:xfrm rot="5400000">
                <a:off x="3526554" y="2488587"/>
                <a:ext cx="4131170" cy="2252689"/>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sp>
            <p:nvSpPr>
              <p:cNvPr id="49" name="타원 5">
                <a:extLst>
                  <a:ext uri="{FF2B5EF4-FFF2-40B4-BE49-F238E27FC236}">
                    <a16:creationId xmlns:a16="http://schemas.microsoft.com/office/drawing/2014/main" id="{9227AA1A-F8C6-4CAA-9049-7F8E0DF56F86}"/>
                  </a:ext>
                </a:extLst>
              </p:cNvPr>
              <p:cNvSpPr/>
              <p:nvPr/>
            </p:nvSpPr>
            <p:spPr>
              <a:xfrm>
                <a:off x="4570476" y="1620101"/>
                <a:ext cx="2043331" cy="2043331"/>
              </a:xfrm>
              <a:prstGeom prst="ellipse">
                <a:avLst/>
              </a:prstGeom>
              <a:solidFill>
                <a:srgbClr val="193EB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solidFill>
                      <a:schemeClr val="bg1"/>
                    </a:solidFill>
                    <a:latin typeface="Arial" panose="020B0604020202020204" pitchFamily="34" charset="0"/>
                    <a:ea typeface="SamsungOne 700" panose="020B0803030303020204" pitchFamily="34" charset="0"/>
                  </a:rPr>
                  <a:t>Develop TAS</a:t>
                </a:r>
                <a:endParaRPr lang="ko-KR" altLang="en-US" sz="1800" dirty="0">
                  <a:solidFill>
                    <a:schemeClr val="bg1"/>
                  </a:solidFill>
                  <a:latin typeface="Arial" panose="020B0604020202020204" pitchFamily="34" charset="0"/>
                  <a:ea typeface="Arial Unicode MS" panose="020B0600000101010101" charset="-127"/>
                </a:endParaRPr>
              </a:p>
            </p:txBody>
          </p:sp>
        </p:grpSp>
        <p:sp>
          <p:nvSpPr>
            <p:cNvPr id="50" name="TextBox 49">
              <a:extLst>
                <a:ext uri="{FF2B5EF4-FFF2-40B4-BE49-F238E27FC236}">
                  <a16:creationId xmlns:a16="http://schemas.microsoft.com/office/drawing/2014/main" id="{80DEBC20-B853-4893-980D-4ECCF944F1A1}"/>
                </a:ext>
              </a:extLst>
            </p:cNvPr>
            <p:cNvSpPr txBox="1"/>
            <p:nvPr/>
          </p:nvSpPr>
          <p:spPr>
            <a:xfrm>
              <a:off x="3900829" y="3735910"/>
              <a:ext cx="1849575" cy="1397685"/>
            </a:xfrm>
            <a:prstGeom prst="rect">
              <a:avLst/>
            </a:prstGeom>
            <a:noFill/>
          </p:spPr>
          <p:txBody>
            <a:bodyPr wrap="square" lIns="13500" rIns="0" rtlCol="0">
              <a:spAutoFit/>
            </a:bodyPr>
            <a:lstStyle/>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Download TAS sample</a:t>
              </a:r>
            </a:p>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Develop TAS</a:t>
              </a:r>
            </a:p>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Configure TAS</a:t>
              </a:r>
            </a:p>
            <a:p>
              <a:pPr marL="65485" indent="-65485">
                <a:buFont typeface="Arial" panose="020B0604020202020204" pitchFamily="34" charset="0"/>
                <a:buChar char="•"/>
                <a:defRPr/>
              </a:pPr>
              <a:r>
                <a:rPr lang="en-US" altLang="ko-KR" sz="1050" dirty="0">
                  <a:solidFill>
                    <a:schemeClr val="bg1"/>
                  </a:solidFill>
                  <a:latin typeface="Arial" panose="020B0604020202020204" pitchFamily="34" charset="0"/>
                  <a:ea typeface="SamsungOne 400" panose="020B0503030303020204" pitchFamily="34" charset="0"/>
                </a:rPr>
                <a:t>Run TAS</a:t>
              </a:r>
            </a:p>
          </p:txBody>
        </p:sp>
        <p:sp>
          <p:nvSpPr>
            <p:cNvPr id="51" name="Rounded Rectangle 16">
              <a:extLst>
                <a:ext uri="{FF2B5EF4-FFF2-40B4-BE49-F238E27FC236}">
                  <a16:creationId xmlns:a16="http://schemas.microsoft.com/office/drawing/2014/main" id="{4E3E3FC8-5BCF-4D76-BEB4-E5423CA66CBC}"/>
                </a:ext>
              </a:extLst>
            </p:cNvPr>
            <p:cNvSpPr/>
            <p:nvPr/>
          </p:nvSpPr>
          <p:spPr>
            <a:xfrm>
              <a:off x="1082072" y="1834425"/>
              <a:ext cx="7462551" cy="1853529"/>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grpSp>
          <p:nvGrpSpPr>
            <p:cNvPr id="52" name="Group 3">
              <a:extLst>
                <a:ext uri="{FF2B5EF4-FFF2-40B4-BE49-F238E27FC236}">
                  <a16:creationId xmlns:a16="http://schemas.microsoft.com/office/drawing/2014/main" id="{BB8C3699-D318-4D04-958B-A4395EFD76B7}"/>
                </a:ext>
              </a:extLst>
            </p:cNvPr>
            <p:cNvGrpSpPr/>
            <p:nvPr/>
          </p:nvGrpSpPr>
          <p:grpSpPr>
            <a:xfrm>
              <a:off x="987319" y="1767756"/>
              <a:ext cx="2039082" cy="3357986"/>
              <a:chOff x="2425514" y="1549351"/>
              <a:chExt cx="2252689" cy="3709757"/>
            </a:xfrm>
            <a:solidFill>
              <a:srgbClr val="FFD966"/>
            </a:solidFill>
          </p:grpSpPr>
          <p:sp>
            <p:nvSpPr>
              <p:cNvPr id="53" name="Rounded Rectangle 22">
                <a:extLst>
                  <a:ext uri="{FF2B5EF4-FFF2-40B4-BE49-F238E27FC236}">
                    <a16:creationId xmlns:a16="http://schemas.microsoft.com/office/drawing/2014/main" id="{7C5EB07B-B6A4-4CAA-BE9C-35E08806F6DC}"/>
                  </a:ext>
                </a:extLst>
              </p:cNvPr>
              <p:cNvSpPr/>
              <p:nvPr/>
            </p:nvSpPr>
            <p:spPr>
              <a:xfrm rot="5400000">
                <a:off x="1696980" y="2277885"/>
                <a:ext cx="3709757" cy="225268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sp>
            <p:nvSpPr>
              <p:cNvPr id="54" name="타원 4">
                <a:extLst>
                  <a:ext uri="{FF2B5EF4-FFF2-40B4-BE49-F238E27FC236}">
                    <a16:creationId xmlns:a16="http://schemas.microsoft.com/office/drawing/2014/main" id="{3DA4CA8F-8220-476C-9E4D-152D84E1458E}"/>
                  </a:ext>
                </a:extLst>
              </p:cNvPr>
              <p:cNvSpPr/>
              <p:nvPr/>
            </p:nvSpPr>
            <p:spPr>
              <a:xfrm>
                <a:off x="2530194" y="1620101"/>
                <a:ext cx="2043331" cy="2043331"/>
              </a:xfrm>
              <a:prstGeom prst="ellipse">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1" dirty="0" err="1">
                    <a:solidFill>
                      <a:schemeClr val="tx1"/>
                    </a:solidFill>
                    <a:latin typeface="Arial" panose="020B0604020202020204" pitchFamily="34" charset="0"/>
                    <a:ea typeface="SamsungOne 700" panose="020B0803030303020204" pitchFamily="34" charset="0"/>
                  </a:rPr>
                  <a:t>Instalar</a:t>
                </a:r>
                <a:r>
                  <a:rPr lang="en-US" altLang="ko-KR" sz="1151" dirty="0">
                    <a:solidFill>
                      <a:schemeClr val="tx1"/>
                    </a:solidFill>
                    <a:latin typeface="Arial" panose="020B0604020202020204" pitchFamily="34" charset="0"/>
                    <a:ea typeface="SamsungOne 700" panose="020B0803030303020204" pitchFamily="34" charset="0"/>
                  </a:rPr>
                  <a:t> &amp;Cube</a:t>
                </a:r>
                <a:endParaRPr lang="ko-KR" altLang="en-US" sz="1151" dirty="0">
                  <a:solidFill>
                    <a:schemeClr val="tx1"/>
                  </a:solidFill>
                  <a:latin typeface="Arial" panose="020B0604020202020204" pitchFamily="34" charset="0"/>
                  <a:ea typeface="Arial Unicode MS" panose="020B0600000101010101" charset="-127"/>
                </a:endParaRPr>
              </a:p>
            </p:txBody>
          </p:sp>
        </p:grpSp>
        <p:sp>
          <p:nvSpPr>
            <p:cNvPr id="55" name="TextBox 54">
              <a:extLst>
                <a:ext uri="{FF2B5EF4-FFF2-40B4-BE49-F238E27FC236}">
                  <a16:creationId xmlns:a16="http://schemas.microsoft.com/office/drawing/2014/main" id="{7604A8C6-9D59-440A-B15A-D8285BF700E1}"/>
                </a:ext>
              </a:extLst>
            </p:cNvPr>
            <p:cNvSpPr txBox="1"/>
            <p:nvPr/>
          </p:nvSpPr>
          <p:spPr>
            <a:xfrm>
              <a:off x="1091997" y="3728054"/>
              <a:ext cx="1849575" cy="1146819"/>
            </a:xfrm>
            <a:prstGeom prst="rect">
              <a:avLst/>
            </a:prstGeom>
            <a:noFill/>
          </p:spPr>
          <p:txBody>
            <a:bodyPr wrap="square" lIns="13500" rIns="0" rtlCol="0">
              <a:spAutoFit/>
            </a:bodyPr>
            <a:lstStyle/>
            <a:p>
              <a:pPr marL="65485" indent="-65485">
                <a:buFont typeface="Arial" panose="020B0604020202020204" pitchFamily="34" charset="0"/>
                <a:buChar char="•"/>
                <a:defRPr/>
              </a:pPr>
              <a:r>
                <a:rPr lang="en-US" altLang="ko-KR" sz="1050" dirty="0" err="1">
                  <a:latin typeface="Arial" panose="020B0604020202020204" pitchFamily="34" charset="0"/>
                  <a:ea typeface="SamsungOne 400" panose="020B0503030303020204" pitchFamily="34" charset="0"/>
                </a:rPr>
                <a:t>Descargar</a:t>
              </a:r>
              <a:r>
                <a:rPr lang="en-US" altLang="ko-KR" sz="1050" dirty="0">
                  <a:latin typeface="Arial" panose="020B0604020202020204" pitchFamily="34" charset="0"/>
                  <a:ea typeface="SamsungOne 400" panose="020B0503030303020204" pitchFamily="34" charset="0"/>
                </a:rPr>
                <a:t> &amp;Cube</a:t>
              </a:r>
            </a:p>
            <a:p>
              <a:pPr marL="65485" indent="-65485">
                <a:buFont typeface="Arial" panose="020B0604020202020204" pitchFamily="34" charset="0"/>
                <a:buChar char="•"/>
                <a:defRPr/>
              </a:pPr>
              <a:r>
                <a:rPr lang="en-US" altLang="ko-KR" sz="1050" dirty="0" err="1">
                  <a:latin typeface="Arial" panose="020B0604020202020204" pitchFamily="34" charset="0"/>
                  <a:ea typeface="SamsungOne 400" panose="020B0503030303020204" pitchFamily="34" charset="0"/>
                </a:rPr>
                <a:t>Instalar</a:t>
              </a:r>
              <a:r>
                <a:rPr lang="en-US" altLang="ko-KR" sz="1050" dirty="0">
                  <a:latin typeface="Arial" panose="020B0604020202020204" pitchFamily="34" charset="0"/>
                  <a:ea typeface="SamsungOne 400" panose="020B0503030303020204" pitchFamily="34" charset="0"/>
                </a:rPr>
                <a:t> Node.js </a:t>
              </a:r>
            </a:p>
            <a:p>
              <a:pPr marL="65485" indent="-65485">
                <a:buFont typeface="Arial" panose="020B0604020202020204" pitchFamily="34" charset="0"/>
                <a:buChar char="•"/>
                <a:defRPr/>
              </a:pPr>
              <a:r>
                <a:rPr lang="en-US" altLang="ko-KR" sz="1050" dirty="0" err="1">
                  <a:latin typeface="Arial" panose="020B0604020202020204" pitchFamily="34" charset="0"/>
                  <a:ea typeface="SamsungOne 400" panose="020B0503030303020204" pitchFamily="34" charset="0"/>
                </a:rPr>
                <a:t>Configurar</a:t>
              </a:r>
              <a:r>
                <a:rPr lang="en-US" altLang="ko-KR" sz="1050" dirty="0">
                  <a:latin typeface="Arial" panose="020B0604020202020204" pitchFamily="34" charset="0"/>
                  <a:ea typeface="SamsungOne 400" panose="020B0503030303020204" pitchFamily="34" charset="0"/>
                </a:rPr>
                <a:t> &amp;Cube</a:t>
              </a:r>
            </a:p>
            <a:p>
              <a:pPr marL="65485" indent="-65485">
                <a:buFont typeface="Arial" panose="020B0604020202020204" pitchFamily="34" charset="0"/>
                <a:buChar char="•"/>
                <a:defRPr/>
              </a:pPr>
              <a:r>
                <a:rPr lang="en-US" altLang="ko-KR" sz="1050" dirty="0" err="1">
                  <a:latin typeface="Arial" panose="020B0604020202020204" pitchFamily="34" charset="0"/>
                  <a:ea typeface="SamsungOne 400" panose="020B0503030303020204" pitchFamily="34" charset="0"/>
                </a:rPr>
                <a:t>Ejecutar</a:t>
              </a:r>
              <a:r>
                <a:rPr lang="en-US" altLang="ko-KR" sz="1050" dirty="0">
                  <a:latin typeface="Arial" panose="020B0604020202020204" pitchFamily="34" charset="0"/>
                  <a:ea typeface="SamsungOne 400" panose="020B0503030303020204" pitchFamily="34" charset="0"/>
                </a:rPr>
                <a:t> &amp;Cube</a:t>
              </a:r>
            </a:p>
          </p:txBody>
        </p:sp>
        <p:grpSp>
          <p:nvGrpSpPr>
            <p:cNvPr id="56" name="Group 2">
              <a:extLst>
                <a:ext uri="{FF2B5EF4-FFF2-40B4-BE49-F238E27FC236}">
                  <a16:creationId xmlns:a16="http://schemas.microsoft.com/office/drawing/2014/main" id="{071F2BB1-B731-4A92-A027-D2D2B001C0E2}"/>
                </a:ext>
              </a:extLst>
            </p:cNvPr>
            <p:cNvGrpSpPr/>
            <p:nvPr/>
          </p:nvGrpSpPr>
          <p:grpSpPr>
            <a:xfrm>
              <a:off x="3797303" y="1767753"/>
              <a:ext cx="2039082" cy="3747296"/>
              <a:chOff x="4465795" y="1549347"/>
              <a:chExt cx="2252689" cy="4139850"/>
            </a:xfrm>
            <a:solidFill>
              <a:srgbClr val="FFD966"/>
            </a:solidFill>
          </p:grpSpPr>
          <p:sp>
            <p:nvSpPr>
              <p:cNvPr id="57" name="Rounded Rectangle 23">
                <a:extLst>
                  <a:ext uri="{FF2B5EF4-FFF2-40B4-BE49-F238E27FC236}">
                    <a16:creationId xmlns:a16="http://schemas.microsoft.com/office/drawing/2014/main" id="{4556D7DE-53EA-4D12-A02C-2C95EDE902E7}"/>
                  </a:ext>
                </a:extLst>
              </p:cNvPr>
              <p:cNvSpPr/>
              <p:nvPr/>
            </p:nvSpPr>
            <p:spPr>
              <a:xfrm rot="5400000">
                <a:off x="3522215" y="2492927"/>
                <a:ext cx="4139850" cy="225268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sp>
            <p:nvSpPr>
              <p:cNvPr id="58" name="타원 5">
                <a:extLst>
                  <a:ext uri="{FF2B5EF4-FFF2-40B4-BE49-F238E27FC236}">
                    <a16:creationId xmlns:a16="http://schemas.microsoft.com/office/drawing/2014/main" id="{204E8543-3716-416F-B6E9-F044317887A3}"/>
                  </a:ext>
                </a:extLst>
              </p:cNvPr>
              <p:cNvSpPr/>
              <p:nvPr/>
            </p:nvSpPr>
            <p:spPr>
              <a:xfrm>
                <a:off x="4570475" y="1620101"/>
                <a:ext cx="2043332" cy="2043331"/>
              </a:xfrm>
              <a:prstGeom prst="ellipse">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1" dirty="0" err="1">
                    <a:solidFill>
                      <a:schemeClr val="tx1"/>
                    </a:solidFill>
                    <a:latin typeface="Arial" panose="020B0604020202020204" pitchFamily="34" charset="0"/>
                    <a:ea typeface="SamsungOne 700" panose="020B0803030303020204" pitchFamily="34" charset="0"/>
                  </a:rPr>
                  <a:t>Desarro-llar</a:t>
                </a:r>
                <a:r>
                  <a:rPr lang="en-US" altLang="ko-KR" sz="1151" dirty="0">
                    <a:solidFill>
                      <a:schemeClr val="tx1"/>
                    </a:solidFill>
                    <a:latin typeface="Arial" panose="020B0604020202020204" pitchFamily="34" charset="0"/>
                    <a:ea typeface="SamsungOne 700" panose="020B0803030303020204" pitchFamily="34" charset="0"/>
                  </a:rPr>
                  <a:t> TAS</a:t>
                </a:r>
                <a:endParaRPr lang="ko-KR" altLang="en-US" sz="1151" dirty="0">
                  <a:solidFill>
                    <a:schemeClr val="tx1"/>
                  </a:solidFill>
                  <a:latin typeface="Arial" panose="020B0604020202020204" pitchFamily="34" charset="0"/>
                  <a:ea typeface="SamsungOne 700" panose="020B0803030303020204" pitchFamily="34" charset="0"/>
                </a:endParaRPr>
              </a:p>
            </p:txBody>
          </p:sp>
        </p:grpSp>
        <p:sp>
          <p:nvSpPr>
            <p:cNvPr id="59" name="TextBox 58">
              <a:extLst>
                <a:ext uri="{FF2B5EF4-FFF2-40B4-BE49-F238E27FC236}">
                  <a16:creationId xmlns:a16="http://schemas.microsoft.com/office/drawing/2014/main" id="{EE54B9D7-F094-48B8-B2E0-319B97F36954}"/>
                </a:ext>
              </a:extLst>
            </p:cNvPr>
            <p:cNvSpPr txBox="1"/>
            <p:nvPr/>
          </p:nvSpPr>
          <p:spPr>
            <a:xfrm>
              <a:off x="3900829" y="3728054"/>
              <a:ext cx="1849575" cy="1397685"/>
            </a:xfrm>
            <a:prstGeom prst="rect">
              <a:avLst/>
            </a:prstGeom>
            <a:noFill/>
          </p:spPr>
          <p:txBody>
            <a:bodyPr wrap="square" lIns="13500" rIns="0" rtlCol="0">
              <a:spAutoFit/>
            </a:bodyPr>
            <a:lstStyle/>
            <a:p>
              <a:pPr marL="65485" indent="-65485">
                <a:buFont typeface="Arial" panose="020B0604020202020204" pitchFamily="34" charset="0"/>
                <a:buChar char="•"/>
                <a:defRPr/>
              </a:pPr>
              <a:r>
                <a:rPr lang="en-US" altLang="ko-KR" sz="1050">
                  <a:latin typeface="Arial" panose="020B0604020202020204" pitchFamily="34" charset="0"/>
                  <a:ea typeface="SamsungOne 400" panose="020B0503030303020204" pitchFamily="34" charset="0"/>
                </a:rPr>
                <a:t>Descargar ejemplo TAS
Desarrollar TAS
Configurar TAS
Ejecutar TAS</a:t>
              </a:r>
              <a:endParaRPr lang="en-US" altLang="ko-KR" sz="1050" dirty="0">
                <a:latin typeface="Arial" panose="020B0604020202020204" pitchFamily="34" charset="0"/>
                <a:ea typeface="SamsungOne 400" panose="020B0503030303020204" pitchFamily="34" charset="0"/>
              </a:endParaRPr>
            </a:p>
          </p:txBody>
        </p:sp>
        <p:grpSp>
          <p:nvGrpSpPr>
            <p:cNvPr id="60" name="Group 1">
              <a:extLst>
                <a:ext uri="{FF2B5EF4-FFF2-40B4-BE49-F238E27FC236}">
                  <a16:creationId xmlns:a16="http://schemas.microsoft.com/office/drawing/2014/main" id="{8123D4FB-7AD5-4400-BD51-5A5FD2EA8070}"/>
                </a:ext>
              </a:extLst>
            </p:cNvPr>
            <p:cNvGrpSpPr/>
            <p:nvPr/>
          </p:nvGrpSpPr>
          <p:grpSpPr>
            <a:xfrm>
              <a:off x="6600293" y="1767753"/>
              <a:ext cx="2039082" cy="3747296"/>
              <a:chOff x="6506078" y="1549347"/>
              <a:chExt cx="2252689" cy="4139850"/>
            </a:xfrm>
          </p:grpSpPr>
          <p:sp>
            <p:nvSpPr>
              <p:cNvPr id="61" name="Rounded Rectangle 24">
                <a:extLst>
                  <a:ext uri="{FF2B5EF4-FFF2-40B4-BE49-F238E27FC236}">
                    <a16:creationId xmlns:a16="http://schemas.microsoft.com/office/drawing/2014/main" id="{1911929B-7DC4-48A9-9A79-2F973973DB60}"/>
                  </a:ext>
                </a:extLst>
              </p:cNvPr>
              <p:cNvSpPr/>
              <p:nvPr/>
            </p:nvSpPr>
            <p:spPr>
              <a:xfrm rot="5400000">
                <a:off x="5562498" y="2492927"/>
                <a:ext cx="4139850" cy="2252689"/>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dirty="0">
                  <a:solidFill>
                    <a:srgbClr val="002060"/>
                  </a:solidFill>
                  <a:latin typeface="Arial" panose="020B0604020202020204" pitchFamily="34" charset="0"/>
                  <a:ea typeface="SamsungOne 400" panose="02020603020101020101" pitchFamily="18" charset="-127"/>
                </a:endParaRPr>
              </a:p>
            </p:txBody>
          </p:sp>
          <p:sp>
            <p:nvSpPr>
              <p:cNvPr id="62" name="타원 6">
                <a:extLst>
                  <a:ext uri="{FF2B5EF4-FFF2-40B4-BE49-F238E27FC236}">
                    <a16:creationId xmlns:a16="http://schemas.microsoft.com/office/drawing/2014/main" id="{9CB82F83-6975-4465-B627-8CBA7DB00458}"/>
                  </a:ext>
                </a:extLst>
              </p:cNvPr>
              <p:cNvSpPr/>
              <p:nvPr/>
            </p:nvSpPr>
            <p:spPr>
              <a:xfrm>
                <a:off x="6610759" y="1620101"/>
                <a:ext cx="2043331" cy="2043331"/>
              </a:xfrm>
              <a:prstGeom prst="ellipse">
                <a:avLst/>
              </a:prstGeom>
              <a:solidFill>
                <a:srgbClr val="193EB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1" dirty="0" err="1">
                    <a:solidFill>
                      <a:schemeClr val="bg1"/>
                    </a:solidFill>
                    <a:latin typeface="Arial" panose="020B0604020202020204" pitchFamily="34" charset="0"/>
                    <a:ea typeface="SamsungOne 700" panose="020B0803030303020204" pitchFamily="34" charset="0"/>
                  </a:rPr>
                  <a:t>Dispositi-vo</a:t>
                </a:r>
                <a:r>
                  <a:rPr lang="en-US" altLang="ko-KR" sz="1151" dirty="0">
                    <a:solidFill>
                      <a:schemeClr val="bg1"/>
                    </a:solidFill>
                    <a:latin typeface="Arial" panose="020B0604020202020204" pitchFamily="34" charset="0"/>
                    <a:ea typeface="SamsungOne 700" panose="020B0803030303020204" pitchFamily="34" charset="0"/>
                  </a:rPr>
                  <a:t> de </a:t>
                </a:r>
                <a:r>
                  <a:rPr lang="en-US" altLang="ko-KR" sz="1151" dirty="0" err="1">
                    <a:solidFill>
                      <a:schemeClr val="bg1"/>
                    </a:solidFill>
                    <a:latin typeface="Arial" panose="020B0604020202020204" pitchFamily="34" charset="0"/>
                    <a:ea typeface="SamsungOne 700" panose="020B0803030303020204" pitchFamily="34" charset="0"/>
                  </a:rPr>
                  <a:t>prueba</a:t>
                </a:r>
                <a:endParaRPr lang="ko-KR" altLang="en-US" sz="1151" dirty="0">
                  <a:solidFill>
                    <a:schemeClr val="bg1"/>
                  </a:solidFill>
                  <a:latin typeface="Arial" panose="020B0604020202020204" pitchFamily="34" charset="0"/>
                  <a:ea typeface="Arial Unicode MS" panose="020B0600000101010101" charset="-127"/>
                </a:endParaRPr>
              </a:p>
            </p:txBody>
          </p:sp>
        </p:grpSp>
        <p:sp>
          <p:nvSpPr>
            <p:cNvPr id="63" name="TextBox 62">
              <a:extLst>
                <a:ext uri="{FF2B5EF4-FFF2-40B4-BE49-F238E27FC236}">
                  <a16:creationId xmlns:a16="http://schemas.microsoft.com/office/drawing/2014/main" id="{7FF79B1A-2110-49FA-909C-DFF505D55A3F}"/>
                </a:ext>
              </a:extLst>
            </p:cNvPr>
            <p:cNvSpPr txBox="1"/>
            <p:nvPr/>
          </p:nvSpPr>
          <p:spPr>
            <a:xfrm>
              <a:off x="6643373" y="3745650"/>
              <a:ext cx="1975256" cy="1648552"/>
            </a:xfrm>
            <a:prstGeom prst="rect">
              <a:avLst/>
            </a:prstGeom>
            <a:noFill/>
          </p:spPr>
          <p:txBody>
            <a:bodyPr wrap="square" lIns="13500" rIns="0" rtlCol="0">
              <a:spAutoFit/>
            </a:bodyPr>
            <a:lstStyle/>
            <a:p>
              <a:pPr marL="65485" indent="-65485">
                <a:buFont typeface="Arial" panose="020B0604020202020204" pitchFamily="34" charset="0"/>
                <a:buChar char="•"/>
                <a:defRPr/>
              </a:pPr>
              <a:r>
                <a:rPr lang="en-US" sz="1050" dirty="0" err="1">
                  <a:solidFill>
                    <a:schemeClr val="bg1"/>
                  </a:solidFill>
                  <a:latin typeface="Arial" panose="020B0604020202020204" pitchFamily="34" charset="0"/>
                  <a:ea typeface="SamsungOne 400" panose="020B0503030303020204" pitchFamily="34" charset="0"/>
                </a:rPr>
                <a:t>Descargar</a:t>
              </a:r>
              <a:r>
                <a:rPr lang="en-US" sz="1050" dirty="0">
                  <a:solidFill>
                    <a:schemeClr val="bg1"/>
                  </a:solidFill>
                  <a:latin typeface="Arial" panose="020B0604020202020204" pitchFamily="34" charset="0"/>
                  <a:ea typeface="SamsungOne 400" panose="020B0503030303020204" pitchFamily="34" charset="0"/>
                </a:rPr>
                <a:t> la </a:t>
              </a:r>
              <a:r>
                <a:rPr lang="en-US" sz="1050" dirty="0" err="1">
                  <a:solidFill>
                    <a:schemeClr val="bg1"/>
                  </a:solidFill>
                  <a:latin typeface="Arial" panose="020B0604020202020204" pitchFamily="34" charset="0"/>
                  <a:ea typeface="SamsungOne 400" panose="020B0503030303020204" pitchFamily="34" charset="0"/>
                </a:rPr>
                <a:t>colección</a:t>
              </a:r>
              <a:r>
                <a:rPr lang="en-US" sz="1050" dirty="0">
                  <a:solidFill>
                    <a:schemeClr val="bg1"/>
                  </a:solidFill>
                  <a:latin typeface="Arial" panose="020B0604020202020204" pitchFamily="34" charset="0"/>
                  <a:ea typeface="SamsungOne 400" panose="020B0503030303020204" pitchFamily="34" charset="0"/>
                </a:rPr>
                <a:t> Mobius API
</a:t>
              </a:r>
              <a:r>
                <a:rPr lang="en-US" sz="1050" dirty="0" err="1">
                  <a:solidFill>
                    <a:schemeClr val="bg1"/>
                  </a:solidFill>
                  <a:latin typeface="Arial" panose="020B0604020202020204" pitchFamily="34" charset="0"/>
                  <a:ea typeface="SamsungOne 400" panose="020B0503030303020204" pitchFamily="34" charset="0"/>
                </a:rPr>
                <a:t>Instalar</a:t>
              </a:r>
              <a:r>
                <a:rPr lang="en-US" sz="1050" dirty="0">
                  <a:solidFill>
                    <a:schemeClr val="bg1"/>
                  </a:solidFill>
                  <a:latin typeface="Arial" panose="020B0604020202020204" pitchFamily="34" charset="0"/>
                  <a:ea typeface="SamsungOne 400" panose="020B0503030303020204" pitchFamily="34" charset="0"/>
                </a:rPr>
                <a:t> </a:t>
              </a:r>
              <a:r>
                <a:rPr lang="en-US" sz="1050" dirty="0" err="1">
                  <a:solidFill>
                    <a:schemeClr val="bg1"/>
                  </a:solidFill>
                  <a:latin typeface="Arial" panose="020B0604020202020204" pitchFamily="34" charset="0"/>
                  <a:ea typeface="SamsungOne 400" panose="020B0503030303020204" pitchFamily="34" charset="0"/>
                </a:rPr>
                <a:t>programa</a:t>
              </a:r>
              <a:r>
                <a:rPr lang="en-US" sz="1050" dirty="0">
                  <a:solidFill>
                    <a:schemeClr val="bg1"/>
                  </a:solidFill>
                  <a:latin typeface="Arial" panose="020B0604020202020204" pitchFamily="34" charset="0"/>
                  <a:ea typeface="SamsungOne 400" panose="020B0503030303020204" pitchFamily="34" charset="0"/>
                </a:rPr>
                <a:t> </a:t>
              </a:r>
              <a:br>
                <a:rPr lang="en-US" sz="1050" dirty="0">
                  <a:solidFill>
                    <a:schemeClr val="bg1"/>
                  </a:solidFill>
                  <a:latin typeface="Arial" panose="020B0604020202020204" pitchFamily="34" charset="0"/>
                  <a:ea typeface="SamsungOne 400" panose="020B0503030303020204" pitchFamily="34" charset="0"/>
                </a:rPr>
              </a:br>
              <a:r>
                <a:rPr lang="en-US" sz="1050" dirty="0">
                  <a:solidFill>
                    <a:schemeClr val="bg1"/>
                  </a:solidFill>
                  <a:latin typeface="Arial" panose="020B0604020202020204" pitchFamily="34" charset="0"/>
                  <a:ea typeface="SamsungOne 400" panose="020B0503030303020204" pitchFamily="34" charset="0"/>
                </a:rPr>
                <a:t>de </a:t>
              </a:r>
              <a:r>
                <a:rPr lang="en-US" sz="1050" dirty="0" err="1">
                  <a:solidFill>
                    <a:schemeClr val="bg1"/>
                  </a:solidFill>
                  <a:latin typeface="Arial" panose="020B0604020202020204" pitchFamily="34" charset="0"/>
                  <a:ea typeface="SamsungOne 400" panose="020B0503030303020204" pitchFamily="34" charset="0"/>
                </a:rPr>
                <a:t>prueba</a:t>
              </a:r>
              <a:r>
                <a:rPr lang="en-US" sz="1050" dirty="0">
                  <a:solidFill>
                    <a:schemeClr val="bg1"/>
                  </a:solidFill>
                  <a:latin typeface="Arial" panose="020B0604020202020204" pitchFamily="34" charset="0"/>
                  <a:ea typeface="SamsungOne 400" panose="020B0503030303020204" pitchFamily="34" charset="0"/>
                </a:rPr>
                <a:t>
</a:t>
              </a:r>
              <a:r>
                <a:rPr lang="en-US" sz="1050" dirty="0" err="1">
                  <a:solidFill>
                    <a:schemeClr val="bg1"/>
                  </a:solidFill>
                  <a:latin typeface="Arial" panose="020B0604020202020204" pitchFamily="34" charset="0"/>
                  <a:ea typeface="SamsungOne 400" panose="020B0503030303020204" pitchFamily="34" charset="0"/>
                </a:rPr>
                <a:t>Dispositivo</a:t>
              </a:r>
              <a:r>
                <a:rPr lang="en-US" sz="1050" dirty="0">
                  <a:solidFill>
                    <a:schemeClr val="bg1"/>
                  </a:solidFill>
                  <a:latin typeface="Arial" panose="020B0604020202020204" pitchFamily="34" charset="0"/>
                  <a:ea typeface="SamsungOne 400" panose="020B0503030303020204" pitchFamily="34" charset="0"/>
                </a:rPr>
                <a:t> de </a:t>
              </a:r>
              <a:br>
                <a:rPr lang="en-US" sz="1050" dirty="0">
                  <a:solidFill>
                    <a:schemeClr val="bg1"/>
                  </a:solidFill>
                  <a:latin typeface="Arial" panose="020B0604020202020204" pitchFamily="34" charset="0"/>
                  <a:ea typeface="SamsungOne 400" panose="020B0503030303020204" pitchFamily="34" charset="0"/>
                </a:rPr>
              </a:br>
              <a:r>
                <a:rPr lang="en-US" sz="1050" dirty="0">
                  <a:solidFill>
                    <a:schemeClr val="bg1"/>
                  </a:solidFill>
                  <a:latin typeface="Arial" panose="020B0604020202020204" pitchFamily="34" charset="0"/>
                  <a:ea typeface="SamsungOne 400" panose="020B0503030303020204" pitchFamily="34" charset="0"/>
                </a:rPr>
                <a:t>      </a:t>
              </a:r>
              <a:r>
                <a:rPr lang="en-US" sz="1050" dirty="0" err="1">
                  <a:solidFill>
                    <a:schemeClr val="bg1"/>
                  </a:solidFill>
                  <a:latin typeface="Arial" panose="020B0604020202020204" pitchFamily="34" charset="0"/>
                  <a:ea typeface="SamsungOne 400" panose="020B0503030303020204" pitchFamily="34" charset="0"/>
                </a:rPr>
                <a:t>prueba</a:t>
              </a:r>
              <a:endParaRPr lang="en-US" sz="1050" dirty="0">
                <a:solidFill>
                  <a:schemeClr val="bg1"/>
                </a:solidFill>
                <a:latin typeface="Arial" panose="020B0604020202020204" pitchFamily="34" charset="0"/>
                <a:ea typeface="SamsungOne 400" panose="020B0503030303020204" pitchFamily="34" charset="0"/>
              </a:endParaRPr>
            </a:p>
          </p:txBody>
        </p:sp>
        <p:sp>
          <p:nvSpPr>
            <p:cNvPr id="64" name="사각형: 둥근 모서리 63">
              <a:extLst>
                <a:ext uri="{FF2B5EF4-FFF2-40B4-BE49-F238E27FC236}">
                  <a16:creationId xmlns:a16="http://schemas.microsoft.com/office/drawing/2014/main" id="{58411B70-CD69-4E0B-B2AF-153C0C7874DE}"/>
                </a:ext>
              </a:extLst>
            </p:cNvPr>
            <p:cNvSpPr/>
            <p:nvPr/>
          </p:nvSpPr>
          <p:spPr>
            <a:xfrm>
              <a:off x="726612" y="1557338"/>
              <a:ext cx="5370351" cy="4151299"/>
            </a:xfrm>
            <a:prstGeom prst="roundRect">
              <a:avLst>
                <a:gd name="adj" fmla="val 33434"/>
              </a:avLst>
            </a:pr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srgbClr val="002060"/>
                </a:solidFill>
                <a:latin typeface="Arial" panose="020B0604020202020204" pitchFamily="34" charset="0"/>
                <a:ea typeface="SamsungOne 400" panose="02020603020101020101" pitchFamily="18" charset="-127"/>
              </a:endParaRPr>
            </a:p>
          </p:txBody>
        </p:sp>
      </p:grpSp>
      <p:sp>
        <p:nvSpPr>
          <p:cNvPr id="34" name="직사각형 3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Instalar &amp;Cube y TAS (Pi)</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3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59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2370BBD3-08BB-4E55-892B-7E9EA909158E}"/>
              </a:ext>
            </a:extLst>
          </p:cNvPr>
          <p:cNvGrpSpPr/>
          <p:nvPr/>
        </p:nvGrpSpPr>
        <p:grpSpPr>
          <a:xfrm>
            <a:off x="1277541" y="1431859"/>
            <a:ext cx="6588919" cy="323165"/>
            <a:chOff x="1027113" y="2045625"/>
            <a:chExt cx="8785225" cy="430886"/>
          </a:xfrm>
        </p:grpSpPr>
        <p:sp>
          <p:nvSpPr>
            <p:cNvPr id="15" name="직사각형 14">
              <a:extLst>
                <a:ext uri="{FF2B5EF4-FFF2-40B4-BE49-F238E27FC236}">
                  <a16:creationId xmlns:a16="http://schemas.microsoft.com/office/drawing/2014/main" id="{0F262184-5583-4667-83FF-F80A4B5F3CA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97986100-7CFB-4088-9B29-C2B39B742127}"/>
                </a:ext>
              </a:extLst>
            </p:cNvPr>
            <p:cNvSpPr/>
            <p:nvPr/>
          </p:nvSpPr>
          <p:spPr>
            <a:xfrm>
              <a:off x="1179513" y="2045625"/>
              <a:ext cx="8632825" cy="430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Descargar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&amp;Cube: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Usando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git,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clonar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Thyme y TAS </a:t>
              </a:r>
              <a:b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b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https://github.com/IoTKETI/nCube-Thyme-Nodejs.git</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&amp;Cube: Thyme y TAS </a:t>
            </a:r>
            <a:r>
              <a:rPr lang="en-US" altLang="ko-KR" sz="1800" spc="-23"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Descargar</a:t>
            </a:r>
            <a:r>
              <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y </a:t>
            </a:r>
            <a:r>
              <a:rPr lang="en-US" altLang="ko-KR" sz="1800" spc="-23"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copiar</a:t>
            </a:r>
            <a:r>
              <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 Raspberry Pi</a:t>
            </a:r>
          </a:p>
        </p:txBody>
      </p:sp>
      <p:grpSp>
        <p:nvGrpSpPr>
          <p:cNvPr id="2" name="그룹 1"/>
          <p:cNvGrpSpPr/>
          <p:nvPr/>
        </p:nvGrpSpPr>
        <p:grpSpPr>
          <a:xfrm>
            <a:off x="1391841" y="1861553"/>
            <a:ext cx="5248353" cy="1331925"/>
            <a:chOff x="1337594" y="2886784"/>
            <a:chExt cx="6997804" cy="1775900"/>
          </a:xfrm>
        </p:grpSpPr>
        <p:pic>
          <p:nvPicPr>
            <p:cNvPr id="17" name="그림 16">
              <a:extLst>
                <a:ext uri="{FF2B5EF4-FFF2-40B4-BE49-F238E27FC236}">
                  <a16:creationId xmlns:a16="http://schemas.microsoft.com/office/drawing/2014/main" id="{D1B047E1-328E-4632-A2E5-F57E2FBCC679}"/>
                </a:ext>
              </a:extLst>
            </p:cNvPr>
            <p:cNvPicPr>
              <a:picLocks noChangeAspect="1"/>
            </p:cNvPicPr>
            <p:nvPr/>
          </p:nvPicPr>
          <p:blipFill rotWithShape="1">
            <a:blip r:embed="rId3"/>
            <a:srcRect r="18069"/>
            <a:stretch/>
          </p:blipFill>
          <p:spPr>
            <a:xfrm>
              <a:off x="1406956" y="2958437"/>
              <a:ext cx="6868894" cy="1651348"/>
            </a:xfrm>
            <a:prstGeom prst="rect">
              <a:avLst/>
            </a:prstGeom>
          </p:spPr>
        </p:pic>
        <p:sp>
          <p:nvSpPr>
            <p:cNvPr id="18" name="직사각형 17"/>
            <p:cNvSpPr/>
            <p:nvPr/>
          </p:nvSpPr>
          <p:spPr>
            <a:xfrm>
              <a:off x="1337594" y="2886784"/>
              <a:ext cx="6997804" cy="17759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gr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3775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047835" y="1686198"/>
            <a:ext cx="3394364" cy="331526"/>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9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dirty="0" err="1">
                <a:solidFill>
                  <a:srgbClr val="00B050"/>
                </a:solidFill>
                <a:latin typeface="D2Coding" panose="020B0609020101020101" pitchFamily="49" charset="-127"/>
                <a:ea typeface="D2Coding" panose="020B0609020101020101" pitchFamily="49" charset="-127"/>
              </a:rPr>
              <a:t>pi@raspberrypi</a:t>
            </a:r>
            <a:r>
              <a:rPr lang="en-US" altLang="ko-KR" dirty="0">
                <a:solidFill>
                  <a:srgbClr val="00B050"/>
                </a:solidFill>
                <a:latin typeface="D2Coding" panose="020B0609020101020101" pitchFamily="49" charset="-127"/>
                <a:ea typeface="D2Coding" panose="020B0609020101020101" pitchFamily="49" charset="-127"/>
              </a:rPr>
              <a:t> : </a:t>
            </a:r>
            <a:r>
              <a:rPr lang="en-US" altLang="ko-KR" dirty="0">
                <a:latin typeface="D2Coding" panose="020B0609020101020101" pitchFamily="49" charset="-127"/>
                <a:ea typeface="D2Coding" panose="020B0609020101020101" pitchFamily="49" charset="-127"/>
              </a:rPr>
              <a:t>~ $ cd </a:t>
            </a:r>
            <a:r>
              <a:rPr lang="en-US" altLang="ko-KR" dirty="0" err="1">
                <a:latin typeface="D2Coding" panose="020B0609020101020101" pitchFamily="49" charset="-127"/>
                <a:ea typeface="D2Coding" panose="020B0609020101020101" pitchFamily="49" charset="-127"/>
              </a:rPr>
              <a:t>nCube</a:t>
            </a:r>
            <a:r>
              <a:rPr lang="en-US" altLang="ko-KR" dirty="0">
                <a:latin typeface="D2Coding" panose="020B0609020101020101" pitchFamily="49" charset="-127"/>
                <a:ea typeface="D2Coding" panose="020B0609020101020101" pitchFamily="49" charset="-127"/>
              </a:rPr>
              <a:t>-Thyme-Nodejs</a:t>
            </a:r>
          </a:p>
          <a:p>
            <a:r>
              <a:rPr lang="en-US" altLang="ko-KR" dirty="0" err="1">
                <a:solidFill>
                  <a:srgbClr val="00B050"/>
                </a:solidFill>
                <a:latin typeface="D2Coding" panose="020B0609020101020101" pitchFamily="49" charset="-127"/>
                <a:ea typeface="D2Coding" panose="020B0609020101020101" pitchFamily="49" charset="-127"/>
              </a:rPr>
              <a:t>pi@raspberrypi</a:t>
            </a:r>
            <a:r>
              <a:rPr lang="en-US" altLang="ko-KR" dirty="0">
                <a:solidFill>
                  <a:srgbClr val="00B050"/>
                </a:solidFill>
                <a:latin typeface="D2Coding" panose="020B0609020101020101" pitchFamily="49" charset="-127"/>
                <a:ea typeface="D2Coding" panose="020B0609020101020101" pitchFamily="49" charset="-127"/>
              </a:rPr>
              <a:t> : </a:t>
            </a:r>
            <a:r>
              <a:rPr lang="en-US" altLang="ko-KR" dirty="0">
                <a:latin typeface="D2Coding" panose="020B0609020101020101" pitchFamily="49" charset="-127"/>
                <a:ea typeface="D2Coding" panose="020B0609020101020101" pitchFamily="49" charset="-127"/>
              </a:rPr>
              <a:t>~/</a:t>
            </a:r>
            <a:r>
              <a:rPr lang="en-US" altLang="ko-KR" dirty="0" err="1">
                <a:latin typeface="D2Coding" panose="020B0609020101020101" pitchFamily="49" charset="-127"/>
                <a:ea typeface="D2Coding" panose="020B0609020101020101" pitchFamily="49" charset="-127"/>
              </a:rPr>
              <a:t>nCube</a:t>
            </a:r>
            <a:r>
              <a:rPr lang="en-US" altLang="ko-KR" dirty="0">
                <a:latin typeface="D2Coding" panose="020B0609020101020101" pitchFamily="49" charset="-127"/>
                <a:ea typeface="D2Coding" panose="020B0609020101020101" pitchFamily="49" charset="-127"/>
              </a:rPr>
              <a:t>-Thyme-Nodejs $ </a:t>
            </a:r>
            <a:r>
              <a:rPr lang="en-US" altLang="ko-KR" dirty="0" err="1">
                <a:latin typeface="D2Coding" panose="020B0609020101020101" pitchFamily="49" charset="-127"/>
                <a:ea typeface="D2Coding" panose="020B0609020101020101" pitchFamily="49" charset="-127"/>
              </a:rPr>
              <a:t>sudo</a:t>
            </a:r>
            <a:r>
              <a:rPr lang="en-US" altLang="ko-KR" dirty="0">
                <a:latin typeface="D2Coding" panose="020B0609020101020101" pitchFamily="49" charset="-127"/>
                <a:ea typeface="D2Coding" panose="020B0609020101020101" pitchFamily="49" charset="-127"/>
              </a:rPr>
              <a:t> </a:t>
            </a:r>
            <a:r>
              <a:rPr lang="en-US" altLang="ko-KR" dirty="0" err="1">
                <a:latin typeface="D2Coding" panose="020B0609020101020101" pitchFamily="49" charset="-127"/>
                <a:ea typeface="D2Coding" panose="020B0609020101020101" pitchFamily="49" charset="-127"/>
              </a:rPr>
              <a:t>npm</a:t>
            </a:r>
            <a:r>
              <a:rPr lang="en-US" altLang="ko-KR" dirty="0">
                <a:latin typeface="D2Coding" panose="020B0609020101020101" pitchFamily="49" charset="-127"/>
                <a:ea typeface="D2Coding" panose="020B0609020101020101" pitchFamily="49" charset="-127"/>
              </a:rPr>
              <a:t> install</a:t>
            </a:r>
          </a:p>
        </p:txBody>
      </p:sp>
      <p:grpSp>
        <p:nvGrpSpPr>
          <p:cNvPr id="16" name="그룹 15">
            <a:extLst>
              <a:ext uri="{FF2B5EF4-FFF2-40B4-BE49-F238E27FC236}">
                <a16:creationId xmlns:a16="http://schemas.microsoft.com/office/drawing/2014/main" id="{0B1D2805-6A08-425D-BB3C-4A76500CB8FA}"/>
              </a:ext>
            </a:extLst>
          </p:cNvPr>
          <p:cNvGrpSpPr/>
          <p:nvPr/>
        </p:nvGrpSpPr>
        <p:grpSpPr>
          <a:xfrm>
            <a:off x="1277541" y="1435138"/>
            <a:ext cx="6588919" cy="161583"/>
            <a:chOff x="1027113" y="2045625"/>
            <a:chExt cx="8785225" cy="215443"/>
          </a:xfrm>
        </p:grpSpPr>
        <p:sp>
          <p:nvSpPr>
            <p:cNvPr id="17" name="직사각형 16">
              <a:extLst>
                <a:ext uri="{FF2B5EF4-FFF2-40B4-BE49-F238E27FC236}">
                  <a16:creationId xmlns:a16="http://schemas.microsoft.com/office/drawing/2014/main" id="{A2BC92CF-4E49-467A-8C0F-9C0F303D3BA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8" name="직사각형 17">
              <a:extLst>
                <a:ext uri="{FF2B5EF4-FFF2-40B4-BE49-F238E27FC236}">
                  <a16:creationId xmlns:a16="http://schemas.microsoft.com/office/drawing/2014/main" id="{A887CE5C-8AE5-45CB-9004-7231BB210A43}"/>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Iniciar sesión Raspberry Pi con el programa putty SSH</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9" name="그룹 18">
            <a:extLst>
              <a:ext uri="{FF2B5EF4-FFF2-40B4-BE49-F238E27FC236}">
                <a16:creationId xmlns:a16="http://schemas.microsoft.com/office/drawing/2014/main" id="{CCB38A30-7B25-43AB-90AF-8420164E9F00}"/>
              </a:ext>
            </a:extLst>
          </p:cNvPr>
          <p:cNvGrpSpPr/>
          <p:nvPr/>
        </p:nvGrpSpPr>
        <p:grpSpPr>
          <a:xfrm>
            <a:off x="1277541" y="1659465"/>
            <a:ext cx="6588919" cy="161583"/>
            <a:chOff x="1027113" y="2045625"/>
            <a:chExt cx="8785225" cy="215443"/>
          </a:xfrm>
        </p:grpSpPr>
        <p:sp>
          <p:nvSpPr>
            <p:cNvPr id="20" name="직사각형 19">
              <a:extLst>
                <a:ext uri="{FF2B5EF4-FFF2-40B4-BE49-F238E27FC236}">
                  <a16:creationId xmlns:a16="http://schemas.microsoft.com/office/drawing/2014/main" id="{438284EE-3417-461F-BAFB-AC0C532E094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0530D4CA-E773-4553-8D83-182851604B78}"/>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Ingrese a la carpeta Thyme e instale Thyme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pic>
        <p:nvPicPr>
          <p:cNvPr id="22" name="그림 21">
            <a:extLst>
              <a:ext uri="{FF2B5EF4-FFF2-40B4-BE49-F238E27FC236}">
                <a16:creationId xmlns:a16="http://schemas.microsoft.com/office/drawing/2014/main" id="{32F0593A-BC94-4D4E-A256-983D91CCBC7E}"/>
              </a:ext>
            </a:extLst>
          </p:cNvPr>
          <p:cNvPicPr>
            <a:picLocks noChangeAspect="1"/>
          </p:cNvPicPr>
          <p:nvPr/>
        </p:nvPicPr>
        <p:blipFill>
          <a:blip r:embed="rId3"/>
          <a:stretch>
            <a:fillRect/>
          </a:stretch>
        </p:blipFill>
        <p:spPr>
          <a:xfrm>
            <a:off x="1391842" y="2124206"/>
            <a:ext cx="4794302" cy="2584355"/>
          </a:xfrm>
          <a:prstGeom prst="rect">
            <a:avLst/>
          </a:prstGeom>
          <a:ln>
            <a:solidFill>
              <a:srgbClr val="FF0000"/>
            </a:solidFill>
          </a:ln>
        </p:spPr>
      </p:pic>
      <p:sp>
        <p:nvSpPr>
          <p:cNvPr id="23" name="직사각형 2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&amp;Cube: Thyme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con Raspberry Pi</a:t>
            </a:r>
          </a:p>
        </p:txBody>
      </p:sp>
      <p:sp>
        <p:nvSpPr>
          <p:cNvPr id="2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720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C2AE0DA2-438B-4B7D-9DBB-7585EF8376AC}"/>
              </a:ext>
            </a:extLst>
          </p:cNvPr>
          <p:cNvGrpSpPr/>
          <p:nvPr/>
        </p:nvGrpSpPr>
        <p:grpSpPr>
          <a:xfrm>
            <a:off x="1277541" y="1435087"/>
            <a:ext cx="6588919" cy="161583"/>
            <a:chOff x="1027113" y="2045625"/>
            <a:chExt cx="8785225" cy="215443"/>
          </a:xfrm>
        </p:grpSpPr>
        <p:sp>
          <p:nvSpPr>
            <p:cNvPr id="21" name="직사각형 20">
              <a:extLst>
                <a:ext uri="{FF2B5EF4-FFF2-40B4-BE49-F238E27FC236}">
                  <a16:creationId xmlns:a16="http://schemas.microsoft.com/office/drawing/2014/main" id="{05FD1952-4C1B-40D4-9C69-B0035798A17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2B0EB8B1-2B98-4F5B-A895-1ED1EF189CE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Abra el archivo de configuración y edite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4" name="Text Box 4">
            <a:extLst>
              <a:ext uri="{FF2B5EF4-FFF2-40B4-BE49-F238E27FC236}">
                <a16:creationId xmlns:a16="http://schemas.microsoft.com/office/drawing/2014/main" id="{83FDB628-83FE-48EF-A755-9E8D0818657A}"/>
              </a:ext>
            </a:extLst>
          </p:cNvPr>
          <p:cNvSpPr txBox="1">
            <a:spLocks noChangeArrowheads="1"/>
          </p:cNvSpPr>
          <p:nvPr/>
        </p:nvSpPr>
        <p:spPr bwMode="auto">
          <a:xfrm>
            <a:off x="1387723" y="1661016"/>
            <a:ext cx="3391259" cy="470026"/>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900">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dirty="0" err="1">
                <a:solidFill>
                  <a:srgbClr val="00B050"/>
                </a:solidFill>
                <a:latin typeface="D2Coding" panose="020B0609020101020101" pitchFamily="49" charset="-127"/>
                <a:ea typeface="D2Coding" panose="020B0609020101020101" pitchFamily="49" charset="-127"/>
              </a:rPr>
              <a:t>pi@raspberrypi</a:t>
            </a:r>
            <a:r>
              <a:rPr lang="en-US" altLang="ko-KR" dirty="0">
                <a:solidFill>
                  <a:srgbClr val="00B050"/>
                </a:solidFill>
                <a:latin typeface="D2Coding" panose="020B0609020101020101" pitchFamily="49" charset="-127"/>
                <a:ea typeface="D2Coding" panose="020B0609020101020101" pitchFamily="49" charset="-127"/>
              </a:rPr>
              <a:t> </a:t>
            </a:r>
            <a:r>
              <a:rPr lang="en-US" altLang="ko-KR" dirty="0">
                <a:latin typeface="D2Coding" panose="020B0609020101020101" pitchFamily="49" charset="-127"/>
                <a:ea typeface="D2Coding" panose="020B0609020101020101" pitchFamily="49" charset="-127"/>
              </a:rPr>
              <a:t>: </a:t>
            </a:r>
            <a:r>
              <a:rPr lang="en-US" altLang="ko-KR" dirty="0">
                <a:solidFill>
                  <a:srgbClr val="7030A0"/>
                </a:solidFill>
                <a:latin typeface="D2Coding" panose="020B0609020101020101" pitchFamily="49" charset="-127"/>
                <a:ea typeface="D2Coding" panose="020B0609020101020101" pitchFamily="49" charset="-127"/>
              </a:rPr>
              <a:t>~/</a:t>
            </a:r>
            <a:r>
              <a:rPr lang="en-US" altLang="ko-KR" dirty="0" err="1">
                <a:solidFill>
                  <a:srgbClr val="7030A0"/>
                </a:solidFill>
                <a:latin typeface="D2Coding" panose="020B0609020101020101" pitchFamily="49" charset="-127"/>
                <a:ea typeface="D2Coding" panose="020B0609020101020101" pitchFamily="49" charset="-127"/>
              </a:rPr>
              <a:t>nCube</a:t>
            </a:r>
            <a:r>
              <a:rPr lang="en-US" altLang="ko-KR" dirty="0">
                <a:solidFill>
                  <a:srgbClr val="7030A0"/>
                </a:solidFill>
                <a:latin typeface="D2Coding" panose="020B0609020101020101" pitchFamily="49" charset="-127"/>
                <a:ea typeface="D2Coding" panose="020B0609020101020101" pitchFamily="49" charset="-127"/>
              </a:rPr>
              <a:t>-Thyme-Nodejs $ </a:t>
            </a:r>
            <a:r>
              <a:rPr lang="en-US" altLang="ko-KR" dirty="0" err="1">
                <a:latin typeface="D2Coding" panose="020B0609020101020101" pitchFamily="49" charset="-127"/>
                <a:ea typeface="D2Coding" panose="020B0609020101020101" pitchFamily="49" charset="-127"/>
              </a:rPr>
              <a:t>sudo</a:t>
            </a:r>
            <a:r>
              <a:rPr lang="en-US" altLang="ko-KR" dirty="0">
                <a:latin typeface="D2Coding" panose="020B0609020101020101" pitchFamily="49" charset="-127"/>
                <a:ea typeface="D2Coding" panose="020B0609020101020101" pitchFamily="49" charset="-127"/>
              </a:rPr>
              <a:t> nano conf.js</a:t>
            </a:r>
          </a:p>
          <a:p>
            <a:r>
              <a:rPr lang="en-US" altLang="ko-KR" dirty="0">
                <a:latin typeface="D2Coding" panose="020B0609020101020101" pitchFamily="49" charset="-127"/>
                <a:ea typeface="D2Coding" panose="020B0609020101020101" pitchFamily="49" charset="-127"/>
              </a:rPr>
              <a:t>…… (Edit configuration file)</a:t>
            </a:r>
          </a:p>
          <a:p>
            <a:r>
              <a:rPr lang="en-US" altLang="ko-KR" dirty="0">
                <a:solidFill>
                  <a:srgbClr val="FF0000"/>
                </a:solidFill>
                <a:latin typeface="D2Coding" panose="020B0609020101020101" pitchFamily="49" charset="-127"/>
                <a:ea typeface="D2Coding" panose="020B0609020101020101" pitchFamily="49" charset="-127"/>
              </a:rPr>
              <a:t>&lt;Ctrl&gt;+&lt;X&gt; </a:t>
            </a:r>
            <a:r>
              <a:rPr lang="en-US" altLang="ko-KR" dirty="0">
                <a:solidFill>
                  <a:srgbClr val="FF0000"/>
                </a:solidFill>
                <a:latin typeface="D2Coding" panose="020B0609020101020101" pitchFamily="49" charset="-127"/>
                <a:ea typeface="D2Coding" panose="020B0609020101020101" pitchFamily="49" charset="-127"/>
                <a:sym typeface="Wingdings" panose="05000000000000000000" pitchFamily="2" charset="2"/>
              </a:rPr>
              <a:t> Y  &lt;Enter&gt;</a:t>
            </a:r>
            <a:endParaRPr lang="en-US" altLang="ko-KR" dirty="0">
              <a:solidFill>
                <a:srgbClr val="FF0000"/>
              </a:solidFill>
              <a:latin typeface="D2Coding" panose="020B0609020101020101" pitchFamily="49" charset="-127"/>
              <a:ea typeface="D2Coding" panose="020B0609020101020101" pitchFamily="49" charset="-127"/>
            </a:endParaRPr>
          </a:p>
        </p:txBody>
      </p:sp>
      <p:grpSp>
        <p:nvGrpSpPr>
          <p:cNvPr id="3" name="그룹 2"/>
          <p:cNvGrpSpPr/>
          <p:nvPr/>
        </p:nvGrpSpPr>
        <p:grpSpPr>
          <a:xfrm>
            <a:off x="1937358" y="1107584"/>
            <a:ext cx="6012321" cy="3595168"/>
            <a:chOff x="1333579" y="1264343"/>
            <a:chExt cx="8016428" cy="4793557"/>
          </a:xfrm>
        </p:grpSpPr>
        <p:sp>
          <p:nvSpPr>
            <p:cNvPr id="36" name="Rectangle 1">
              <a:extLst>
                <a:ext uri="{FF2B5EF4-FFF2-40B4-BE49-F238E27FC236}">
                  <a16:creationId xmlns:a16="http://schemas.microsoft.com/office/drawing/2014/main" id="{8CF7C782-1977-41D4-A280-801E26926ED2}"/>
                </a:ext>
              </a:extLst>
            </p:cNvPr>
            <p:cNvSpPr>
              <a:spLocks noChangeArrowheads="1"/>
            </p:cNvSpPr>
            <p:nvPr/>
          </p:nvSpPr>
          <p:spPr bwMode="auto">
            <a:xfrm>
              <a:off x="5257094" y="1264343"/>
              <a:ext cx="4092913" cy="4785925"/>
            </a:xfrm>
            <a:prstGeom prst="rect">
              <a:avLst/>
            </a:prstGeom>
            <a:solidFill>
              <a:srgbClr val="ECEFF6"/>
            </a:solidFill>
            <a:ln w="6350">
              <a:solidFill>
                <a:schemeClr val="bg1">
                  <a:lumMod val="75000"/>
                </a:schemeClr>
              </a:solidFill>
              <a:miter lim="800000"/>
              <a:headEnd/>
              <a:tailEnd/>
            </a:ln>
            <a:effectLst/>
          </p:spPr>
          <p:txBody>
            <a:bodyPr vert="horz" wrap="square" lIns="68580" tIns="34290" rIns="68580" bIns="34290" numCol="1" anchor="ctr" anchorCtr="0" compatLnSpc="1">
              <a:prstTxWarp prst="textNoShape">
                <a:avLst/>
              </a:prstTxWarp>
              <a:spAutoFit/>
            </a:bodyPr>
            <a:lstStyle/>
            <a:p>
              <a:pPr lvl="0" eaLnBrk="0" fontAlgn="base" latinLnBrk="0" hangingPunct="0">
                <a:spcBef>
                  <a:spcPct val="0"/>
                </a:spcBef>
                <a:spcAft>
                  <a:spcPct val="0"/>
                </a:spcAft>
              </a:pPr>
              <a:r>
                <a:rPr lang="ko-KR" altLang="ko-KR" sz="525" dirty="0" err="1">
                  <a:solidFill>
                    <a:srgbClr val="458383"/>
                  </a:solidFill>
                  <a:latin typeface="D2Coding" panose="020B0609020101020101" pitchFamily="49" charset="-127"/>
                  <a:ea typeface="D2Coding" panose="020B0609020101020101" pitchFamily="49" charset="-127"/>
                </a:rPr>
                <a:t>conf</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useprotocol</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http</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br>
                <a:rPr lang="ko-KR" altLang="ko-KR" sz="525" dirty="0">
                  <a:solidFill>
                    <a:srgbClr val="00000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build</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cse</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cse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host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'203.253.128.1</a:t>
              </a:r>
              <a:r>
                <a:rPr lang="en-US" altLang="ko-KR" sz="525" dirty="0">
                  <a:solidFill>
                    <a:srgbClr val="008000"/>
                  </a:solidFill>
                  <a:latin typeface="D2Coding" panose="020B0609020101020101" pitchFamily="49" charset="-127"/>
                  <a:ea typeface="D2Coding" panose="020B0609020101020101" pitchFamily="49" charset="-127"/>
                </a:rPr>
                <a:t>6</a:t>
              </a:r>
              <a:r>
                <a:rPr lang="ko-KR" altLang="ko-KR" sz="525" dirty="0">
                  <a:solidFill>
                    <a:srgbClr val="008000"/>
                  </a:solidFill>
                  <a:latin typeface="D2Coding" panose="020B0609020101020101" pitchFamily="49" charset="-127"/>
                  <a:ea typeface="D2Coding" panose="020B0609020101020101" pitchFamily="49" charset="-127"/>
                </a:rPr>
                <a:t>1'</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cse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port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'7579'</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a:solidFill>
                    <a:srgbClr val="458383"/>
                  </a:solidFill>
                  <a:latin typeface="D2Coding" panose="020B0609020101020101" pitchFamily="49" charset="-127"/>
                  <a:ea typeface="D2Coding" panose="020B0609020101020101" pitchFamily="49" charset="-127"/>
                </a:rPr>
                <a:t>cse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en-US" sz="525" dirty="0">
                  <a:solidFill>
                    <a:srgbClr val="008000"/>
                  </a:solidFill>
                  <a:latin typeface="D2Coding" panose="020B0609020101020101" pitchFamily="49" charset="-127"/>
                  <a:ea typeface="D2Coding" panose="020B0609020101020101" pitchFamily="49" charset="-127"/>
                </a:rPr>
                <a:t>‘</a:t>
              </a:r>
              <a:r>
                <a:rPr lang="en-US" altLang="ko-KR" sz="525" dirty="0">
                  <a:solidFill>
                    <a:srgbClr val="008000"/>
                  </a:solidFill>
                  <a:latin typeface="D2Coding" panose="020B0609020101020101" pitchFamily="49" charset="-127"/>
                  <a:ea typeface="D2Coding" panose="020B0609020101020101" pitchFamily="49" charset="-127"/>
                </a:rPr>
                <a:t>Mobius</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a:solidFill>
                    <a:srgbClr val="458383"/>
                  </a:solidFill>
                  <a:latin typeface="D2Coding" panose="020B0609020101020101" pitchFamily="49" charset="-127"/>
                  <a:ea typeface="D2Coding" panose="020B0609020101020101" pitchFamily="49" charset="-127"/>
                </a:rPr>
                <a:t>cse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id          </a:t>
              </a:r>
              <a:r>
                <a:rPr lang="ko-KR" altLang="ko-KR" sz="525" dirty="0">
                  <a:solidFill>
                    <a:srgbClr val="000000"/>
                  </a:solidFill>
                  <a:latin typeface="D2Coding" panose="020B0609020101020101" pitchFamily="49" charset="-127"/>
                  <a:ea typeface="D2Coding" panose="020B0609020101020101" pitchFamily="49" charset="-127"/>
                </a:rPr>
                <a:t>= </a:t>
              </a:r>
              <a:r>
                <a:rPr lang="ko-KR" altLang="en-US"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8000"/>
                  </a:solidFill>
                  <a:latin typeface="D2Coding" panose="020B0609020101020101" pitchFamily="49" charset="-127"/>
                  <a:ea typeface="D2Coding" panose="020B0609020101020101" pitchFamily="49" charset="-127"/>
                </a:rPr>
                <a:t>/</a:t>
              </a:r>
              <a:r>
                <a:rPr lang="en-US" altLang="ko-KR" sz="525" dirty="0">
                  <a:solidFill>
                    <a:srgbClr val="008000"/>
                  </a:solidFill>
                  <a:latin typeface="D2Coding" panose="020B0609020101020101" pitchFamily="49" charset="-127"/>
                  <a:ea typeface="D2Coding" panose="020B0609020101020101" pitchFamily="49" charset="-127"/>
                </a:rPr>
                <a:t>Mobius</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cse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mqttport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'1883'</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br>
                <a:rPr lang="ko-KR" altLang="ko-KR" sz="150" dirty="0">
                  <a:solidFill>
                    <a:srgbClr val="00000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build</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ae</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parent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cse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a:solidFill>
                    <a:srgbClr val="458383"/>
                  </a:solidFill>
                  <a:latin typeface="D2Coding" panose="020B0609020101020101" pitchFamily="49" charset="-127"/>
                  <a:ea typeface="D2Coding" panose="020B0609020101020101" pitchFamily="49" charset="-127"/>
                </a:rPr>
                <a:t>ae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'ae-edu0</a:t>
              </a:r>
              <a:r>
                <a:rPr lang="ko-KR" altLang="en-US"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 </a:t>
              </a:r>
              <a:endParaRPr lang="en-US" altLang="ko-KR" sz="525" dirty="0">
                <a:solidFill>
                  <a:srgbClr val="000000"/>
                </a:solidFill>
                <a:latin typeface="D2Coding" panose="020B0609020101020101" pitchFamily="49" charset="-127"/>
                <a:ea typeface="D2Coding" panose="020B0609020101020101" pitchFamily="49" charset="-127"/>
              </a:endParaRPr>
            </a:p>
            <a:p>
              <a:pPr lvl="0" eaLnBrk="0" fontAlgn="base" latinLnBrk="0" hangingPunct="0">
                <a:spcBef>
                  <a:spcPct val="0"/>
                </a:spcBef>
                <a:spcAft>
                  <a:spcPct val="0"/>
                </a:spcAft>
              </a:pPr>
              <a:r>
                <a:rPr lang="ko-KR" altLang="ko-KR" sz="525" dirty="0">
                  <a:solidFill>
                    <a:srgbClr val="458383"/>
                  </a:solidFill>
                  <a:latin typeface="D2Coding" panose="020B0609020101020101" pitchFamily="49" charset="-127"/>
                  <a:ea typeface="D2Coding" panose="020B0609020101020101" pitchFamily="49" charset="-127"/>
                </a:rPr>
                <a:t>ae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id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appid</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'0.2.481.1.1'</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port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'9727'</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bodytype</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json</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tasport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'3105'</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150" dirty="0">
                  <a:solidFill>
                    <a:srgbClr val="000000"/>
                  </a:solidFill>
                  <a:latin typeface="D2Coding" panose="020B0609020101020101" pitchFamily="49" charset="-127"/>
                  <a:ea typeface="D2Coding" panose="020B0609020101020101" pitchFamily="49" charset="-127"/>
                </a:rPr>
              </a:br>
              <a:br>
                <a:rPr lang="ko-KR" altLang="ko-KR" sz="150" dirty="0">
                  <a:solidFill>
                    <a:srgbClr val="00000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build</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cnt</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dirty="0" err="1">
                  <a:solidFill>
                    <a:srgbClr val="000080"/>
                  </a:solidFill>
                  <a:latin typeface="D2Coding" panose="020B0609020101020101" pitchFamily="49" charset="-127"/>
                  <a:ea typeface="D2Coding" panose="020B0609020101020101" pitchFamily="49" charset="-127"/>
                </a:rPr>
                <a:t>var</a:t>
              </a:r>
              <a:r>
                <a:rPr lang="ko-KR" altLang="ko-KR" sz="525" dirty="0">
                  <a:solidFill>
                    <a:srgbClr val="00008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458383"/>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00FF"/>
                  </a:solidFill>
                  <a:latin typeface="D2Coding" panose="020B0609020101020101" pitchFamily="49" charset="-127"/>
                  <a:ea typeface="D2Coding" panose="020B0609020101020101" pitchFamily="49" charset="-127"/>
                </a:rPr>
                <a:t>0</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 = {};</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parent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458383"/>
                  </a:solidFill>
                  <a:latin typeface="D2Coding" panose="020B0609020101020101" pitchFamily="49" charset="-127"/>
                  <a:ea typeface="D2Coding" panose="020B0609020101020101" pitchFamily="49" charset="-127"/>
                </a:rPr>
                <a:t>cse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'cnt-co2'</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 = {};</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parent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458383"/>
                  </a:solidFill>
                  <a:latin typeface="D2Coding" panose="020B0609020101020101" pitchFamily="49" charset="-127"/>
                  <a:ea typeface="D2Coding" panose="020B0609020101020101" pitchFamily="49" charset="-127"/>
                </a:rPr>
                <a:t>cse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cnt-led</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cnt_arr</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count</a:t>
              </a:r>
              <a:r>
                <a:rPr lang="ko-KR" altLang="ko-KR" sz="525" i="1" dirty="0">
                  <a:solidFill>
                    <a:srgbClr val="808080"/>
                  </a:solidFill>
                  <a:latin typeface="D2Coding" panose="020B0609020101020101" pitchFamily="49" charset="-127"/>
                  <a:ea typeface="D2Coding" panose="020B0609020101020101" pitchFamily="49" charset="-127"/>
                </a:rPr>
                <a:t>] = {};</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cnt_arr</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count</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parent</a:t>
              </a:r>
              <a:r>
                <a:rPr lang="ko-KR" altLang="ko-KR" sz="525" i="1" dirty="0">
                  <a:solidFill>
                    <a:srgbClr val="808080"/>
                  </a:solidFill>
                  <a:latin typeface="D2Coding" panose="020B0609020101020101" pitchFamily="49" charset="-127"/>
                  <a:ea typeface="D2Coding" panose="020B0609020101020101" pitchFamily="49" charset="-127"/>
                </a:rPr>
                <a:t> = '/' + cse.name + '/' + </a:t>
              </a:r>
              <a:r>
                <a:rPr lang="ko-KR" altLang="ko-KR" sz="525" i="1" dirty="0" err="1">
                  <a:solidFill>
                    <a:srgbClr val="808080"/>
                  </a:solidFill>
                  <a:latin typeface="D2Coding" panose="020B0609020101020101" pitchFamily="49" charset="-127"/>
                  <a:ea typeface="D2Coding" panose="020B0609020101020101" pitchFamily="49" charset="-127"/>
                </a:rPr>
                <a:t>ae.name</a:t>
              </a:r>
              <a:r>
                <a:rPr lang="ko-KR" altLang="ko-KR" sz="525" i="1" dirty="0">
                  <a:solidFill>
                    <a:srgbClr val="808080"/>
                  </a:solidFill>
                  <a:latin typeface="D2Coding" panose="020B0609020101020101" pitchFamily="49" charset="-127"/>
                  <a:ea typeface="D2Coding" panose="020B0609020101020101" pitchFamily="49" charset="-127"/>
                </a:rPr>
                <a:t>;</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cnt_arr</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count</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name</a:t>
              </a:r>
              <a:r>
                <a:rPr lang="ko-KR" altLang="ko-KR" sz="525" i="1" dirty="0">
                  <a:solidFill>
                    <a:srgbClr val="808080"/>
                  </a:solidFill>
                  <a:latin typeface="D2Coding" panose="020B0609020101020101" pitchFamily="49" charset="-127"/>
                  <a:ea typeface="D2Coding" panose="020B0609020101020101" pitchFamily="49" charset="-127"/>
                </a:rPr>
                <a:t> = '</a:t>
              </a:r>
              <a:r>
                <a:rPr lang="ko-KR" altLang="ko-KR" sz="525" i="1" dirty="0" err="1">
                  <a:solidFill>
                    <a:srgbClr val="808080"/>
                  </a:solidFill>
                  <a:latin typeface="D2Coding" panose="020B0609020101020101" pitchFamily="49" charset="-127"/>
                  <a:ea typeface="D2Coding" panose="020B0609020101020101" pitchFamily="49" charset="-127"/>
                </a:rPr>
                <a:t>cnt</a:t>
              </a:r>
              <a:r>
                <a:rPr lang="ko-KR" altLang="ko-KR" sz="525" i="1" dirty="0">
                  <a:solidFill>
                    <a:srgbClr val="808080"/>
                  </a:solidFill>
                  <a:latin typeface="D2Coding" panose="020B0609020101020101" pitchFamily="49" charset="-127"/>
                  <a:ea typeface="D2Coding" panose="020B0609020101020101" pitchFamily="49" charset="-127"/>
                </a:rPr>
                <a:t>-</a:t>
              </a:r>
              <a:r>
                <a:rPr lang="en-US" altLang="ko-KR" sz="525" i="1" dirty="0">
                  <a:solidFill>
                    <a:srgbClr val="808080"/>
                  </a:solidFill>
                  <a:latin typeface="D2Coding" panose="020B0609020101020101" pitchFamily="49" charset="-127"/>
                  <a:ea typeface="D2Coding" panose="020B0609020101020101" pitchFamily="49" charset="-127"/>
                </a:rPr>
                <a:t>cam</a:t>
              </a:r>
              <a:r>
                <a:rPr lang="ko-KR" altLang="ko-KR" sz="525" i="1" dirty="0">
                  <a:solidFill>
                    <a:srgbClr val="808080"/>
                  </a:solidFill>
                  <a:latin typeface="D2Coding" panose="020B0609020101020101" pitchFamily="49" charset="-127"/>
                  <a:ea typeface="D2Coding" panose="020B0609020101020101" pitchFamily="49" charset="-127"/>
                </a:rPr>
                <a:t>';</a:t>
              </a:r>
              <a:br>
                <a:rPr lang="ko-KR" altLang="ko-KR" sz="525" i="1" dirty="0">
                  <a:solidFill>
                    <a:srgbClr val="808080"/>
                  </a:solidFill>
                  <a:latin typeface="D2Coding" panose="020B0609020101020101" pitchFamily="49" charset="-127"/>
                  <a:ea typeface="D2Coding" panose="020B0609020101020101" pitchFamily="49" charset="-127"/>
                </a:rPr>
              </a:b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build</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sub</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458383"/>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00FF"/>
                  </a:solidFill>
                  <a:latin typeface="D2Coding" panose="020B0609020101020101" pitchFamily="49" charset="-127"/>
                  <a:ea typeface="D2Coding" panose="020B0609020101020101" pitchFamily="49" charset="-127"/>
                </a:rPr>
                <a:t>0</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sub_arr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 = {};</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sub_arr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parent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458383"/>
                  </a:solidFill>
                  <a:latin typeface="D2Coding" panose="020B0609020101020101" pitchFamily="49" charset="-127"/>
                  <a:ea typeface="D2Coding" panose="020B0609020101020101" pitchFamily="49" charset="-127"/>
                </a:rPr>
                <a:t>cse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458383"/>
                  </a:solidFill>
                  <a:latin typeface="D2Coding" panose="020B0609020101020101" pitchFamily="49" charset="-127"/>
                  <a:ea typeface="D2Coding" panose="020B0609020101020101" pitchFamily="49" charset="-127"/>
                </a:rPr>
                <a:t>ae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cnt_arr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0000FF"/>
                  </a:solidFill>
                  <a:latin typeface="D2Coding" panose="020B0609020101020101" pitchFamily="49" charset="-127"/>
                  <a:ea typeface="D2Coding" panose="020B0609020101020101" pitchFamily="49" charset="-127"/>
                </a:rPr>
                <a:t>1</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7A7A43"/>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sub_arr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sub-ctrl</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sub_arr</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458383"/>
                  </a:solidFill>
                  <a:latin typeface="D2Coding" panose="020B0609020101020101" pitchFamily="49" charset="-127"/>
                  <a:ea typeface="D2Coding" panose="020B0609020101020101" pitchFamily="49" charset="-127"/>
                </a:rPr>
                <a:t>count</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nu</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mqtt</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cse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host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id</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sub_arr</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count</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nu</a:t>
              </a:r>
              <a:r>
                <a:rPr lang="ko-KR" altLang="ko-KR" sz="525" i="1" dirty="0">
                  <a:solidFill>
                    <a:srgbClr val="808080"/>
                  </a:solidFill>
                  <a:latin typeface="D2Coding" panose="020B0609020101020101" pitchFamily="49" charset="-127"/>
                  <a:ea typeface="D2Coding" panose="020B0609020101020101" pitchFamily="49" charset="-127"/>
                </a:rPr>
                <a:t> = 'http://203.254.173.104:' + </a:t>
              </a:r>
              <a:r>
                <a:rPr lang="ko-KR" altLang="ko-KR" sz="525" i="1" dirty="0" err="1">
                  <a:solidFill>
                    <a:srgbClr val="808080"/>
                  </a:solidFill>
                  <a:latin typeface="D2Coding" panose="020B0609020101020101" pitchFamily="49" charset="-127"/>
                  <a:ea typeface="D2Coding" panose="020B0609020101020101" pitchFamily="49" charset="-127"/>
                </a:rPr>
                <a:t>ae.port</a:t>
              </a:r>
              <a:r>
                <a:rPr lang="ko-KR" altLang="ko-KR" sz="525" i="1" dirty="0">
                  <a:solidFill>
                    <a:srgbClr val="808080"/>
                  </a:solidFill>
                  <a:latin typeface="D2Coding" panose="020B0609020101020101" pitchFamily="49" charset="-127"/>
                  <a:ea typeface="D2Coding" panose="020B0609020101020101" pitchFamily="49" charset="-127"/>
                </a:rPr>
                <a:t> + '/</a:t>
              </a:r>
              <a:r>
                <a:rPr lang="ko-KR" altLang="ko-KR" sz="525" i="1" dirty="0" err="1">
                  <a:solidFill>
                    <a:srgbClr val="808080"/>
                  </a:solidFill>
                  <a:latin typeface="D2Coding" panose="020B0609020101020101" pitchFamily="49" charset="-127"/>
                  <a:ea typeface="D2Coding" panose="020B0609020101020101" pitchFamily="49" charset="-127"/>
                </a:rPr>
                <a:t>noti</a:t>
              </a:r>
              <a:r>
                <a:rPr lang="ko-KR" altLang="ko-KR" sz="525" i="1" dirty="0">
                  <a:solidFill>
                    <a:srgbClr val="808080"/>
                  </a:solidFill>
                  <a:latin typeface="D2Coding" panose="020B0609020101020101" pitchFamily="49" charset="-127"/>
                  <a:ea typeface="D2Coding" panose="020B0609020101020101" pitchFamily="49" charset="-127"/>
                </a:rPr>
                <a:t>';</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sub_arr</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count</a:t>
              </a:r>
              <a:r>
                <a:rPr lang="ko-KR" altLang="ko-KR" sz="525" i="1" dirty="0">
                  <a:solidFill>
                    <a:srgbClr val="808080"/>
                  </a:solidFill>
                  <a:latin typeface="D2Coding" panose="020B0609020101020101" pitchFamily="49" charset="-127"/>
                  <a:ea typeface="D2Coding" panose="020B0609020101020101" pitchFamily="49" charset="-127"/>
                </a:rPr>
                <a:t>++].</a:t>
              </a:r>
              <a:r>
                <a:rPr lang="ko-KR" altLang="ko-KR" sz="525" i="1" dirty="0" err="1">
                  <a:solidFill>
                    <a:srgbClr val="808080"/>
                  </a:solidFill>
                  <a:latin typeface="D2Coding" panose="020B0609020101020101" pitchFamily="49" charset="-127"/>
                  <a:ea typeface="D2Coding" panose="020B0609020101020101" pitchFamily="49" charset="-127"/>
                </a:rPr>
                <a:t>nu</a:t>
              </a:r>
              <a:r>
                <a:rPr lang="ko-KR" altLang="ko-KR" sz="525" i="1" dirty="0">
                  <a:solidFill>
                    <a:srgbClr val="808080"/>
                  </a:solidFill>
                  <a:latin typeface="D2Coding" panose="020B0609020101020101" pitchFamily="49" charset="-127"/>
                  <a:ea typeface="D2Coding" panose="020B0609020101020101" pitchFamily="49" charset="-127"/>
                </a:rPr>
                <a:t> = '</a:t>
              </a:r>
              <a:r>
                <a:rPr lang="ko-KR" altLang="ko-KR" sz="525" i="1" dirty="0" err="1">
                  <a:solidFill>
                    <a:srgbClr val="808080"/>
                  </a:solidFill>
                  <a:latin typeface="D2Coding" panose="020B0609020101020101" pitchFamily="49" charset="-127"/>
                  <a:ea typeface="D2Coding" panose="020B0609020101020101" pitchFamily="49" charset="-127"/>
                </a:rPr>
                <a:t>coap</a:t>
              </a:r>
              <a:r>
                <a:rPr lang="ko-KR" altLang="ko-KR" sz="525" i="1" dirty="0">
                  <a:solidFill>
                    <a:srgbClr val="808080"/>
                  </a:solidFill>
                  <a:latin typeface="D2Coding" panose="020B0609020101020101" pitchFamily="49" charset="-127"/>
                  <a:ea typeface="D2Coding" panose="020B0609020101020101" pitchFamily="49" charset="-127"/>
                </a:rPr>
                <a:t>://203.254.173.104:' + </a:t>
              </a:r>
              <a:r>
                <a:rPr lang="ko-KR" altLang="ko-KR" sz="525" i="1" dirty="0" err="1">
                  <a:solidFill>
                    <a:srgbClr val="808080"/>
                  </a:solidFill>
                  <a:latin typeface="D2Coding" panose="020B0609020101020101" pitchFamily="49" charset="-127"/>
                  <a:ea typeface="D2Coding" panose="020B0609020101020101" pitchFamily="49" charset="-127"/>
                </a:rPr>
                <a:t>ae.port</a:t>
              </a:r>
              <a:r>
                <a:rPr lang="ko-KR" altLang="ko-KR" sz="525" i="1" dirty="0">
                  <a:solidFill>
                    <a:srgbClr val="808080"/>
                  </a:solidFill>
                  <a:latin typeface="D2Coding" panose="020B0609020101020101" pitchFamily="49" charset="-127"/>
                  <a:ea typeface="D2Coding" panose="020B0609020101020101" pitchFamily="49" charset="-127"/>
                </a:rPr>
                <a:t> + '/</a:t>
              </a:r>
              <a:r>
                <a:rPr lang="ko-KR" altLang="ko-KR" sz="525" i="1" dirty="0" err="1">
                  <a:solidFill>
                    <a:srgbClr val="808080"/>
                  </a:solidFill>
                  <a:latin typeface="D2Coding" panose="020B0609020101020101" pitchFamily="49" charset="-127"/>
                  <a:ea typeface="D2Coding" panose="020B0609020101020101" pitchFamily="49" charset="-127"/>
                </a:rPr>
                <a:t>noti</a:t>
              </a:r>
              <a:r>
                <a:rPr lang="ko-KR" altLang="ko-KR" sz="525" i="1" dirty="0">
                  <a:solidFill>
                    <a:srgbClr val="808080"/>
                  </a:solidFill>
                  <a:latin typeface="D2Coding" panose="020B0609020101020101" pitchFamily="49" charset="-127"/>
                  <a:ea typeface="D2Coding" panose="020B0609020101020101" pitchFamily="49" charset="-127"/>
                </a:rPr>
                <a:t>';</a:t>
              </a:r>
              <a:br>
                <a:rPr lang="ko-KR" altLang="ko-KR" sz="525" i="1" dirty="0">
                  <a:solidFill>
                    <a:srgbClr val="808080"/>
                  </a:solidFill>
                  <a:latin typeface="D2Coding" panose="020B0609020101020101" pitchFamily="49" charset="-127"/>
                  <a:ea typeface="D2Coding" panose="020B0609020101020101" pitchFamily="49" charset="-127"/>
                </a:rPr>
              </a:b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build</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acp</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not</a:t>
              </a:r>
              <a:r>
                <a:rPr lang="ko-KR" altLang="ko-KR" sz="525" i="1" dirty="0">
                  <a:solidFill>
                    <a:srgbClr val="808080"/>
                  </a:solidFill>
                  <a:latin typeface="D2Coding" panose="020B0609020101020101" pitchFamily="49" charset="-127"/>
                  <a:ea typeface="D2Coding" panose="020B0609020101020101" pitchFamily="49" charset="-127"/>
                </a:rPr>
                <a:t> </a:t>
              </a:r>
              <a:r>
                <a:rPr lang="ko-KR" altLang="ko-KR" sz="525" i="1" dirty="0" err="1">
                  <a:solidFill>
                    <a:srgbClr val="808080"/>
                  </a:solidFill>
                  <a:latin typeface="D2Coding" panose="020B0609020101020101" pitchFamily="49" charset="-127"/>
                  <a:ea typeface="D2Coding" panose="020B0609020101020101" pitchFamily="49" charset="-127"/>
                </a:rPr>
                <a:t>complete</a:t>
              </a:r>
              <a:br>
                <a:rPr lang="ko-KR" altLang="ko-KR" sz="525" i="1" dirty="0">
                  <a:solidFill>
                    <a:srgbClr val="80808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acp</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parent</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458383"/>
                  </a:solidFill>
                  <a:latin typeface="D2Coding" panose="020B0609020101020101" pitchFamily="49" charset="-127"/>
                  <a:ea typeface="D2Coding" panose="020B0609020101020101" pitchFamily="49" charset="-127"/>
                </a:rPr>
                <a:t>cse</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a:solidFill>
                    <a:srgbClr val="458383"/>
                  </a:solidFill>
                  <a:latin typeface="D2Coding" panose="020B0609020101020101" pitchFamily="49" charset="-127"/>
                  <a:ea typeface="D2Coding" panose="020B0609020101020101" pitchFamily="49" charset="-127"/>
                </a:rPr>
                <a:t>acp</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name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acp</a:t>
              </a:r>
              <a:r>
                <a:rPr lang="ko-KR" altLang="ko-KR" sz="525" dirty="0">
                  <a:solidFill>
                    <a:srgbClr val="008000"/>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name</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a:solidFill>
                    <a:srgbClr val="458383"/>
                  </a:solidFill>
                  <a:latin typeface="D2Coding" panose="020B0609020101020101" pitchFamily="49" charset="-127"/>
                  <a:ea typeface="D2Coding" panose="020B0609020101020101" pitchFamily="49" charset="-127"/>
                </a:rPr>
                <a:t>acp</a:t>
              </a:r>
              <a:r>
                <a:rPr lang="ko-KR" altLang="ko-KR" sz="525" dirty="0">
                  <a:solidFill>
                    <a:srgbClr val="000000"/>
                  </a:solidFill>
                  <a:latin typeface="D2Coding" panose="020B0609020101020101" pitchFamily="49" charset="-127"/>
                  <a:ea typeface="D2Coding" panose="020B0609020101020101" pitchFamily="49" charset="-127"/>
                </a:rPr>
                <a:t>.</a:t>
              </a:r>
              <a:r>
                <a:rPr lang="ko-KR" altLang="ko-KR" sz="525" dirty="0">
                  <a:solidFill>
                    <a:srgbClr val="660E7A"/>
                  </a:solidFill>
                  <a:latin typeface="D2Coding" panose="020B0609020101020101" pitchFamily="49" charset="-127"/>
                  <a:ea typeface="D2Coding" panose="020B0609020101020101" pitchFamily="49" charset="-127"/>
                </a:rPr>
                <a:t>id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err="1">
                  <a:solidFill>
                    <a:srgbClr val="458383"/>
                  </a:solidFill>
                  <a:latin typeface="D2Coding" panose="020B0609020101020101" pitchFamily="49" charset="-127"/>
                  <a:ea typeface="D2Coding" panose="020B0609020101020101" pitchFamily="49" charset="-127"/>
                </a:rPr>
                <a:t>ae</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id</a:t>
              </a:r>
              <a:r>
                <a:rPr lang="ko-KR" altLang="ko-KR" sz="525" dirty="0">
                  <a:solidFill>
                    <a:srgbClr val="000000"/>
                  </a:solidFill>
                  <a:latin typeface="D2Coding" panose="020B0609020101020101" pitchFamily="49" charset="-127"/>
                  <a:ea typeface="D2Coding" panose="020B0609020101020101" pitchFamily="49" charset="-127"/>
                </a:rPr>
                <a:t>;</a:t>
              </a:r>
              <a:br>
                <a:rPr lang="ko-KR" altLang="ko-KR" sz="525" dirty="0">
                  <a:solidFill>
                    <a:srgbClr val="000000"/>
                  </a:solidFill>
                  <a:latin typeface="D2Coding" panose="020B0609020101020101" pitchFamily="49" charset="-127"/>
                  <a:ea typeface="D2Coding" panose="020B0609020101020101" pitchFamily="49" charset="-127"/>
                </a:rPr>
              </a:br>
              <a:br>
                <a:rPr lang="ko-KR" altLang="ko-KR" sz="525" dirty="0">
                  <a:solidFill>
                    <a:srgbClr val="000000"/>
                  </a:solidFill>
                  <a:latin typeface="D2Coding" panose="020B0609020101020101" pitchFamily="49" charset="-127"/>
                  <a:ea typeface="D2Coding" panose="020B0609020101020101" pitchFamily="49" charset="-127"/>
                </a:rPr>
              </a:br>
              <a:r>
                <a:rPr lang="ko-KR" altLang="ko-KR" sz="525" dirty="0" err="1">
                  <a:solidFill>
                    <a:srgbClr val="458383"/>
                  </a:solidFill>
                  <a:latin typeface="D2Coding" panose="020B0609020101020101" pitchFamily="49" charset="-127"/>
                  <a:ea typeface="D2Coding" panose="020B0609020101020101" pitchFamily="49" charset="-127"/>
                </a:rPr>
                <a:t>conf</a:t>
              </a:r>
              <a:r>
                <a:rPr lang="ko-KR" altLang="ko-KR" sz="525" dirty="0" err="1">
                  <a:solidFill>
                    <a:srgbClr val="000000"/>
                  </a:solidFill>
                  <a:latin typeface="D2Coding" panose="020B0609020101020101" pitchFamily="49" charset="-127"/>
                  <a:ea typeface="D2Coding" panose="020B0609020101020101" pitchFamily="49" charset="-127"/>
                </a:rPr>
                <a:t>.</a:t>
              </a:r>
              <a:r>
                <a:rPr lang="ko-KR" altLang="ko-KR" sz="525" dirty="0" err="1">
                  <a:solidFill>
                    <a:srgbClr val="660E7A"/>
                  </a:solidFill>
                  <a:latin typeface="D2Coding" panose="020B0609020101020101" pitchFamily="49" charset="-127"/>
                  <a:ea typeface="D2Coding" panose="020B0609020101020101" pitchFamily="49" charset="-127"/>
                </a:rPr>
                <a:t>usesecure</a:t>
              </a:r>
              <a:r>
                <a:rPr lang="ko-KR" altLang="ko-KR" sz="525" dirty="0">
                  <a:solidFill>
                    <a:srgbClr val="660E7A"/>
                  </a:solidFill>
                  <a:latin typeface="D2Coding" panose="020B0609020101020101" pitchFamily="49" charset="-127"/>
                  <a:ea typeface="D2Coding" panose="020B0609020101020101" pitchFamily="49" charset="-127"/>
                </a:rPr>
                <a:t>  </a:t>
              </a:r>
              <a:r>
                <a:rPr lang="ko-KR" altLang="ko-KR" sz="525" dirty="0">
                  <a:solidFill>
                    <a:srgbClr val="000000"/>
                  </a:solidFill>
                  <a:latin typeface="D2Coding" panose="020B0609020101020101" pitchFamily="49" charset="-127"/>
                  <a:ea typeface="D2Coding" panose="020B0609020101020101" pitchFamily="49" charset="-127"/>
                </a:rPr>
                <a:t>= </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err="1">
                  <a:solidFill>
                    <a:srgbClr val="008000"/>
                  </a:solidFill>
                  <a:latin typeface="D2Coding" panose="020B0609020101020101" pitchFamily="49" charset="-127"/>
                  <a:ea typeface="D2Coding" panose="020B0609020101020101" pitchFamily="49" charset="-127"/>
                </a:rPr>
                <a:t>disable</a:t>
              </a:r>
              <a:r>
                <a:rPr lang="ko-KR" altLang="ko-KR" sz="525" dirty="0">
                  <a:solidFill>
                    <a:srgbClr val="008000"/>
                  </a:solidFill>
                  <a:latin typeface="D2Coding" panose="020B0609020101020101" pitchFamily="49" charset="-127"/>
                  <a:ea typeface="D2Coding" panose="020B0609020101020101" pitchFamily="49" charset="-127"/>
                </a:rPr>
                <a:t>'</a:t>
              </a:r>
              <a:r>
                <a:rPr lang="ko-KR" altLang="ko-KR" sz="525" dirty="0">
                  <a:solidFill>
                    <a:srgbClr val="000000"/>
                  </a:solidFill>
                  <a:latin typeface="D2Coding" panose="020B0609020101020101" pitchFamily="49" charset="-127"/>
                  <a:ea typeface="D2Coding" panose="020B0609020101020101" pitchFamily="49" charset="-127"/>
                </a:rPr>
                <a:t>;</a:t>
              </a:r>
              <a:endParaRPr lang="ko-KR" altLang="ko-KR" sz="1050" dirty="0">
                <a:latin typeface="D2Coding" panose="020B0609020101020101" pitchFamily="49" charset="-127"/>
                <a:ea typeface="D2Coding" panose="020B0609020101020101" pitchFamily="49" charset="-127"/>
              </a:endParaRPr>
            </a:p>
          </p:txBody>
        </p:sp>
        <p:grpSp>
          <p:nvGrpSpPr>
            <p:cNvPr id="5" name="그룹 4">
              <a:extLst>
                <a:ext uri="{FF2B5EF4-FFF2-40B4-BE49-F238E27FC236}">
                  <a16:creationId xmlns:a16="http://schemas.microsoft.com/office/drawing/2014/main" id="{190377DA-8B9D-4139-8CCC-636D6F7269B5}"/>
                </a:ext>
              </a:extLst>
            </p:cNvPr>
            <p:cNvGrpSpPr/>
            <p:nvPr/>
          </p:nvGrpSpPr>
          <p:grpSpPr>
            <a:xfrm>
              <a:off x="1333579" y="3755320"/>
              <a:ext cx="3815682" cy="2294948"/>
              <a:chOff x="1135730" y="3649191"/>
              <a:chExt cx="4163596" cy="2504201"/>
            </a:xfrm>
          </p:grpSpPr>
          <p:pic>
            <p:nvPicPr>
              <p:cNvPr id="35" name="그림 34">
                <a:extLst>
                  <a:ext uri="{FF2B5EF4-FFF2-40B4-BE49-F238E27FC236}">
                    <a16:creationId xmlns:a16="http://schemas.microsoft.com/office/drawing/2014/main" id="{CEAC8446-7021-4833-AD83-C0BF397B7B65}"/>
                  </a:ext>
                </a:extLst>
              </p:cNvPr>
              <p:cNvPicPr>
                <a:picLocks noChangeAspect="1"/>
              </p:cNvPicPr>
              <p:nvPr/>
            </p:nvPicPr>
            <p:blipFill rotWithShape="1">
              <a:blip r:embed="rId3"/>
              <a:srcRect b="17213"/>
              <a:stretch/>
            </p:blipFill>
            <p:spPr>
              <a:xfrm>
                <a:off x="1135730" y="3649191"/>
                <a:ext cx="4163596" cy="2504201"/>
              </a:xfrm>
              <a:prstGeom prst="rect">
                <a:avLst/>
              </a:prstGeom>
            </p:spPr>
          </p:pic>
          <p:sp>
            <p:nvSpPr>
              <p:cNvPr id="37" name="직사각형 36">
                <a:extLst>
                  <a:ext uri="{FF2B5EF4-FFF2-40B4-BE49-F238E27FC236}">
                    <a16:creationId xmlns:a16="http://schemas.microsoft.com/office/drawing/2014/main" id="{2E8C9EE5-D0B4-43DE-9E19-6E6832461F60}"/>
                  </a:ext>
                </a:extLst>
              </p:cNvPr>
              <p:cNvSpPr/>
              <p:nvPr/>
            </p:nvSpPr>
            <p:spPr>
              <a:xfrm>
                <a:off x="1213857" y="3712402"/>
                <a:ext cx="931955" cy="169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Arial" panose="020B0604020202020204" pitchFamily="34" charset="0"/>
                    <a:ea typeface="SamsungOne 400" panose="02020603020101020101" pitchFamily="18" charset="-127"/>
                  </a:rPr>
                  <a:t>Mobius</a:t>
                </a:r>
                <a:endParaRPr lang="ko-KR" altLang="en-US" sz="900" dirty="0">
                  <a:solidFill>
                    <a:schemeClr val="tx1"/>
                  </a:solidFill>
                  <a:latin typeface="Arial" panose="020B0604020202020204" pitchFamily="34" charset="0"/>
                  <a:ea typeface="SamsungOne 400" panose="02020603020101020101" pitchFamily="18" charset="-127"/>
                </a:endParaRPr>
              </a:p>
            </p:txBody>
          </p:sp>
        </p:grpSp>
        <p:cxnSp>
          <p:nvCxnSpPr>
            <p:cNvPr id="38" name="직선 화살표 연결선 37">
              <a:extLst>
                <a:ext uri="{FF2B5EF4-FFF2-40B4-BE49-F238E27FC236}">
                  <a16:creationId xmlns:a16="http://schemas.microsoft.com/office/drawing/2014/main" id="{0849DCFA-721F-40D8-A3CD-7EC1AF3FFCE7}"/>
                </a:ext>
              </a:extLst>
            </p:cNvPr>
            <p:cNvCxnSpPr>
              <a:cxnSpLocks/>
            </p:cNvCxnSpPr>
            <p:nvPr/>
          </p:nvCxnSpPr>
          <p:spPr>
            <a:xfrm flipV="1">
              <a:off x="2288964" y="1844696"/>
              <a:ext cx="2954781" cy="206875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86DDA26-4C32-4F64-AB7E-360E9B7CD328}"/>
                </a:ext>
              </a:extLst>
            </p:cNvPr>
            <p:cNvCxnSpPr>
              <a:cxnSpLocks/>
            </p:cNvCxnSpPr>
            <p:nvPr/>
          </p:nvCxnSpPr>
          <p:spPr>
            <a:xfrm flipV="1">
              <a:off x="3241420" y="2508605"/>
              <a:ext cx="1985968" cy="178630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EDA85CA0-58C5-4600-AA4D-44EA491054B0}"/>
                </a:ext>
              </a:extLst>
            </p:cNvPr>
            <p:cNvCxnSpPr>
              <a:cxnSpLocks/>
              <a:endCxn id="36" idx="1"/>
            </p:cNvCxnSpPr>
            <p:nvPr/>
          </p:nvCxnSpPr>
          <p:spPr>
            <a:xfrm flipV="1">
              <a:off x="4167099" y="3657306"/>
              <a:ext cx="1089995" cy="1038517"/>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31C3AC42-1D4B-4BDF-A2C6-26347D30F8CC}"/>
                </a:ext>
              </a:extLst>
            </p:cNvPr>
            <p:cNvCxnSpPr>
              <a:cxnSpLocks/>
            </p:cNvCxnSpPr>
            <p:nvPr/>
          </p:nvCxnSpPr>
          <p:spPr>
            <a:xfrm flipV="1">
              <a:off x="4167099" y="3935017"/>
              <a:ext cx="1117301" cy="149919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7995FDA-E658-426B-BD94-4CCCF6CD1301}"/>
                </a:ext>
              </a:extLst>
            </p:cNvPr>
            <p:cNvCxnSpPr>
              <a:cxnSpLocks/>
            </p:cNvCxnSpPr>
            <p:nvPr/>
          </p:nvCxnSpPr>
          <p:spPr>
            <a:xfrm flipV="1">
              <a:off x="4645731" y="4985487"/>
              <a:ext cx="611363" cy="73839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533E76AC-95DB-45A5-9409-67393DA3F407}"/>
                </a:ext>
              </a:extLst>
            </p:cNvPr>
            <p:cNvSpPr/>
            <p:nvPr/>
          </p:nvSpPr>
          <p:spPr>
            <a:xfrm>
              <a:off x="2635899" y="5434215"/>
              <a:ext cx="231231" cy="623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Arial" panose="020B0604020202020204" pitchFamily="34" charset="0"/>
                <a:ea typeface="SamsungOne 400" panose="02020603020101020101" pitchFamily="18" charset="-127"/>
              </a:endParaRP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&amp;Configure &amp;Cube: Thyme</a:t>
            </a:r>
          </a:p>
        </p:txBody>
      </p:sp>
      <p:sp>
        <p:nvSpPr>
          <p:cNvPr id="2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804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8"/>
          <p:cNvGraphicFramePr>
            <a:graphicFrameLocks noGrp="1"/>
          </p:cNvGraphicFramePr>
          <p:nvPr>
            <p:extLst>
              <p:ext uri="{D42A27DB-BD31-4B8C-83A1-F6EECF244321}">
                <p14:modId xmlns:p14="http://schemas.microsoft.com/office/powerpoint/2010/main" val="3136404578"/>
              </p:ext>
            </p:extLst>
          </p:nvPr>
        </p:nvGraphicFramePr>
        <p:xfrm>
          <a:off x="1277541" y="1644564"/>
          <a:ext cx="6588918" cy="3324800"/>
        </p:xfrm>
        <a:graphic>
          <a:graphicData uri="http://schemas.openxmlformats.org/drawingml/2006/table">
            <a:tbl>
              <a:tblPr/>
              <a:tblGrid>
                <a:gridCol w="285947">
                  <a:extLst>
                    <a:ext uri="{9D8B030D-6E8A-4147-A177-3AD203B41FA5}">
                      <a16:colId xmlns:a16="http://schemas.microsoft.com/office/drawing/2014/main" val="510681435"/>
                    </a:ext>
                  </a:extLst>
                </a:gridCol>
                <a:gridCol w="642656">
                  <a:extLst>
                    <a:ext uri="{9D8B030D-6E8A-4147-A177-3AD203B41FA5}">
                      <a16:colId xmlns:a16="http://schemas.microsoft.com/office/drawing/2014/main" val="2851010271"/>
                    </a:ext>
                  </a:extLst>
                </a:gridCol>
                <a:gridCol w="3033482">
                  <a:extLst>
                    <a:ext uri="{9D8B030D-6E8A-4147-A177-3AD203B41FA5}">
                      <a16:colId xmlns:a16="http://schemas.microsoft.com/office/drawing/2014/main" val="1617070741"/>
                    </a:ext>
                  </a:extLst>
                </a:gridCol>
                <a:gridCol w="2626833">
                  <a:extLst>
                    <a:ext uri="{9D8B030D-6E8A-4147-A177-3AD203B41FA5}">
                      <a16:colId xmlns:a16="http://schemas.microsoft.com/office/drawing/2014/main" val="1932385294"/>
                    </a:ext>
                  </a:extLst>
                </a:gridCol>
              </a:tblGrid>
              <a:tr h="154880">
                <a:tc gridSpan="2">
                  <a:txBody>
                    <a:bodyPr/>
                    <a:lstStyle/>
                    <a:p>
                      <a:pPr algn="ctr" latinLnBrk="1">
                        <a:lnSpc>
                          <a:spcPct val="100000"/>
                        </a:lnSpc>
                        <a:spcAft>
                          <a:spcPts val="0"/>
                        </a:spcAft>
                      </a:pPr>
                      <a:r>
                        <a:rPr lang="en-US" sz="800" b="0" i="0" kern="100" dirty="0" err="1">
                          <a:solidFill>
                            <a:schemeClr val="tx1"/>
                          </a:solidFill>
                          <a:effectLst/>
                          <a:latin typeface="Arial" panose="020B0604020202020204" pitchFamily="34" charset="0"/>
                          <a:ea typeface="SamsungOne 700" panose="020B0803030303020204" pitchFamily="34" charset="0"/>
                        </a:rPr>
                        <a:t>Parámetro</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h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algn="ctr" latinLnBrk="1">
                        <a:lnSpc>
                          <a:spcPct val="100000"/>
                        </a:lnSpc>
                        <a:spcAft>
                          <a:spcPts val="0"/>
                        </a:spcAft>
                      </a:pPr>
                      <a:r>
                        <a:rPr lang="en-US" sz="800" b="0" i="0" kern="100" dirty="0" err="1">
                          <a:solidFill>
                            <a:schemeClr val="tx1"/>
                          </a:solidFill>
                          <a:effectLst/>
                          <a:latin typeface="Arial" panose="020B0604020202020204" pitchFamily="34" charset="0"/>
                          <a:ea typeface="SamsungOne 700" panose="020B0803030303020204" pitchFamily="34" charset="0"/>
                        </a:rPr>
                        <a:t>Descripción</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algn="ctr" latinLnBrk="1">
                        <a:lnSpc>
                          <a:spcPct val="100000"/>
                        </a:lnSpc>
                        <a:spcAft>
                          <a:spcPts val="0"/>
                        </a:spcAft>
                      </a:pPr>
                      <a:r>
                        <a:rPr lang="en-US" sz="800" b="0" i="0" kern="100" dirty="0" err="1">
                          <a:solidFill>
                            <a:schemeClr val="tx1"/>
                          </a:solidFill>
                          <a:effectLst/>
                          <a:latin typeface="Arial" panose="020B0604020202020204" pitchFamily="34" charset="0"/>
                          <a:ea typeface="SamsungOne 700" panose="020B0803030303020204" pitchFamily="34" charset="0"/>
                        </a:rPr>
                        <a:t>Contenido</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538211992"/>
                  </a:ext>
                </a:extLst>
              </a:tr>
              <a:tr h="117099">
                <a:tc gridSpan="2">
                  <a:txBody>
                    <a:bodyPr/>
                    <a:lstStyle/>
                    <a:p>
                      <a:pPr algn="ctr" latinLnBrk="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rPr>
                        <a:t>useprotocol</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protocolo</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comunicación</a:t>
                      </a:r>
                      <a:r>
                        <a:rPr lang="en-US" sz="800" b="0" i="0" kern="100" dirty="0">
                          <a:solidFill>
                            <a:schemeClr val="tx1"/>
                          </a:solidFill>
                          <a:effectLst/>
                          <a:latin typeface="Arial" panose="020B0604020202020204" pitchFamily="34" charset="0"/>
                          <a:ea typeface="SamsungOne 400" panose="020B0503030303020204" pitchFamily="34" charset="0"/>
                          <a:cs typeface="+mn-cs"/>
                        </a:rPr>
                        <a:t> entre thyme y mobius</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latinLnBrk="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rPr>
                        <a:t>String (opt: “http”, “</a:t>
                      </a:r>
                      <a:r>
                        <a:rPr lang="en-US" sz="800" b="0" i="0" kern="100" dirty="0" err="1">
                          <a:solidFill>
                            <a:schemeClr val="tx1"/>
                          </a:solidFill>
                          <a:effectLst/>
                          <a:latin typeface="Arial" panose="020B0604020202020204" pitchFamily="34" charset="0"/>
                          <a:ea typeface="SamsungOne 400" panose="020B0503030303020204" pitchFamily="34" charset="0"/>
                        </a:rPr>
                        <a:t>mqtt</a:t>
                      </a:r>
                      <a:r>
                        <a:rPr lang="en-US" sz="800" b="0" i="0" kern="100" dirty="0">
                          <a:solidFill>
                            <a:schemeClr val="tx1"/>
                          </a:solidFill>
                          <a:effectLst/>
                          <a:latin typeface="Arial" panose="020B0604020202020204" pitchFamily="34" charset="0"/>
                          <a:ea typeface="SamsungOne 400" panose="020B0503030303020204" pitchFamily="34" charset="0"/>
                        </a:rPr>
                        <a:t>”, “</a:t>
                      </a:r>
                      <a:r>
                        <a:rPr lang="en-US" sz="800" b="0" i="0" kern="100" dirty="0" err="1">
                          <a:solidFill>
                            <a:schemeClr val="tx1"/>
                          </a:solidFill>
                          <a:effectLst/>
                          <a:latin typeface="Arial" panose="020B0604020202020204" pitchFamily="34" charset="0"/>
                          <a:ea typeface="SamsungOne 400" panose="020B0503030303020204" pitchFamily="34" charset="0"/>
                        </a:rPr>
                        <a:t>coap</a:t>
                      </a:r>
                      <a:r>
                        <a:rPr lang="en-US" sz="800" b="0" i="0" kern="100" dirty="0">
                          <a:solidFill>
                            <a:schemeClr val="tx1"/>
                          </a:solidFill>
                          <a:effectLst/>
                          <a:latin typeface="Arial" panose="020B0604020202020204" pitchFamily="34" charset="0"/>
                          <a:ea typeface="SamsungOne 400" panose="020B0503030303020204" pitchFamily="34" charset="0"/>
                        </a:rPr>
                        <a:t>”)</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160378"/>
                  </a:ext>
                </a:extLst>
              </a:tr>
              <a:tr h="117099">
                <a:tc rowSpan="6">
                  <a:txBody>
                    <a:bodyPr/>
                    <a:lstStyle/>
                    <a:p>
                      <a:pPr algn="ctr" latinLnBrk="1">
                        <a:lnSpc>
                          <a:spcPct val="100000"/>
                        </a:lnSpc>
                        <a:spcAft>
                          <a:spcPts val="0"/>
                        </a:spcAft>
                      </a:pPr>
                      <a:r>
                        <a:rPr lang="en-US" altLang="ko-KR" sz="800" b="0" i="0" kern="100" dirty="0" err="1">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cse</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latinLnBrk="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rPr>
                        <a:t>cse</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Área</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configuración</a:t>
                      </a:r>
                      <a:r>
                        <a:rPr lang="en-US" sz="800" b="0" i="0" kern="100" dirty="0">
                          <a:solidFill>
                            <a:schemeClr val="tx1"/>
                          </a:solidFill>
                          <a:effectLst/>
                          <a:latin typeface="Arial" panose="020B0604020202020204" pitchFamily="34" charset="0"/>
                          <a:ea typeface="SamsungOne 400" panose="020B0503030303020204" pitchFamily="34" charset="0"/>
                          <a:cs typeface="+mn-cs"/>
                        </a:rPr>
                        <a:t> de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entidad</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servicio</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común</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JSON Object</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2143609"/>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host</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la IP del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servidor</a:t>
                      </a:r>
                      <a:r>
                        <a:rPr lang="en-US" sz="800" b="0" i="0" kern="100" dirty="0">
                          <a:solidFill>
                            <a:schemeClr val="tx1"/>
                          </a:solidFill>
                          <a:effectLst/>
                          <a:latin typeface="Arial" panose="020B0604020202020204" pitchFamily="34" charset="0"/>
                          <a:ea typeface="SamsungOne 400" panose="020B0503030303020204" pitchFamily="34" charset="0"/>
                          <a:cs typeface="+mn-cs"/>
                        </a:rPr>
                        <a:t> host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CSEBase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“203.253.128.161”)</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047100"/>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port</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puerto</a:t>
                      </a:r>
                      <a:r>
                        <a:rPr lang="en-US" sz="800" b="0" i="0" kern="100" dirty="0">
                          <a:solidFill>
                            <a:schemeClr val="tx1"/>
                          </a:solidFill>
                          <a:effectLst/>
                          <a:latin typeface="Arial" panose="020B0604020202020204" pitchFamily="34" charset="0"/>
                          <a:ea typeface="SamsungOne 400" panose="020B0503030303020204" pitchFamily="34" charset="0"/>
                          <a:cs typeface="+mn-cs"/>
                        </a:rPr>
                        <a:t> del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servidor</a:t>
                      </a:r>
                      <a:r>
                        <a:rPr lang="en-US" sz="800" b="0" i="0" kern="100" dirty="0">
                          <a:solidFill>
                            <a:schemeClr val="tx1"/>
                          </a:solidFill>
                          <a:effectLst/>
                          <a:latin typeface="Arial" panose="020B0604020202020204" pitchFamily="34" charset="0"/>
                          <a:ea typeface="SamsungOne 400" panose="020B0503030303020204" pitchFamily="34" charset="0"/>
                          <a:cs typeface="+mn-cs"/>
                        </a:rPr>
                        <a:t> host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CSEBase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“7579”)</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name</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nombre</a:t>
                      </a:r>
                      <a:r>
                        <a:rPr lang="en-US" sz="800" b="0" i="0" kern="100" dirty="0">
                          <a:solidFill>
                            <a:schemeClr val="tx1"/>
                          </a:solidFill>
                          <a:effectLst/>
                          <a:latin typeface="Arial" panose="020B0604020202020204" pitchFamily="34" charset="0"/>
                          <a:ea typeface="SamsungOne 400" panose="020B0503030303020204" pitchFamily="34" charset="0"/>
                          <a:cs typeface="+mn-cs"/>
                        </a:rPr>
                        <a:t> del </a:t>
                      </a:r>
                      <a:r>
                        <a:rPr lang="en-US" sz="800" b="0" i="0" kern="100" dirty="0" err="1">
                          <a:solidFill>
                            <a:schemeClr val="tx1"/>
                          </a:solidFill>
                          <a:effectLst/>
                          <a:latin typeface="Arial" panose="020B0604020202020204" pitchFamily="34" charset="0"/>
                          <a:ea typeface="SamsungOne 400" panose="020B0503030303020204" pitchFamily="34" charset="0"/>
                          <a:cs typeface="+mn-cs"/>
                        </a:rPr>
                        <a:t>recurso</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CSEBase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“Mobius”)</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id</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identificador</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recurso</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CSEBase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“/Mobius”)</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err="1">
                          <a:solidFill>
                            <a:schemeClr val="tx1"/>
                          </a:solidFill>
                          <a:effectLst/>
                          <a:latin typeface="Arial" panose="020B0604020202020204" pitchFamily="34" charset="0"/>
                          <a:ea typeface="SamsungOne 400" panose="020B0503030303020204" pitchFamily="34" charset="0"/>
                        </a:rPr>
                        <a:t>mqttport</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puerto</a:t>
                      </a:r>
                      <a:r>
                        <a:rPr lang="en-US" sz="800" b="0" i="0" kern="100" dirty="0">
                          <a:solidFill>
                            <a:schemeClr val="tx1"/>
                          </a:solidFill>
                          <a:effectLst/>
                          <a:latin typeface="Arial" panose="020B0604020202020204" pitchFamily="34" charset="0"/>
                          <a:ea typeface="SamsungOne 400" panose="020B0503030303020204" pitchFamily="34" charset="0"/>
                          <a:cs typeface="+mn-cs"/>
                        </a:rPr>
                        <a:t> del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servidor</a:t>
                      </a:r>
                      <a:r>
                        <a:rPr lang="en-US" sz="800" b="0" i="0" kern="100" dirty="0">
                          <a:solidFill>
                            <a:schemeClr val="tx1"/>
                          </a:solidFill>
                          <a:effectLst/>
                          <a:latin typeface="Arial" panose="020B0604020202020204" pitchFamily="34" charset="0"/>
                          <a:ea typeface="SamsungOne 400" panose="020B0503030303020204" pitchFamily="34" charset="0"/>
                          <a:cs typeface="+mn-cs"/>
                        </a:rPr>
                        <a:t> host del </a:t>
                      </a:r>
                      <a:r>
                        <a:rPr lang="en-US" sz="800" b="0" i="0" kern="100" dirty="0" err="1">
                          <a:solidFill>
                            <a:schemeClr val="tx1"/>
                          </a:solidFill>
                          <a:effectLst/>
                          <a:latin typeface="Arial" panose="020B0604020202020204" pitchFamily="34" charset="0"/>
                          <a:ea typeface="SamsungOne 400" panose="020B0503030303020204" pitchFamily="34" charset="0"/>
                          <a:cs typeface="+mn-cs"/>
                        </a:rPr>
                        <a:t>agente</a:t>
                      </a:r>
                      <a:r>
                        <a:rPr lang="en-US" sz="800" b="0" i="0" kern="100" dirty="0">
                          <a:solidFill>
                            <a:schemeClr val="tx1"/>
                          </a:solidFill>
                          <a:effectLst/>
                          <a:latin typeface="Arial" panose="020B0604020202020204" pitchFamily="34" charset="0"/>
                          <a:ea typeface="SamsungOne 400" panose="020B0503030303020204" pitchFamily="34" charset="0"/>
                          <a:cs typeface="+mn-cs"/>
                        </a:rPr>
                        <a:t> MQTT</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“1883”)</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17099">
                <a:tc rowSpan="7">
                  <a:txBody>
                    <a:bodyPr/>
                    <a:lstStyle/>
                    <a:p>
                      <a:pPr algn="ctr" latinLnBrk="1">
                        <a:lnSpc>
                          <a:spcPct val="100000"/>
                        </a:lnSpc>
                        <a:spcAft>
                          <a:spcPts val="0"/>
                        </a:spcAft>
                      </a:pPr>
                      <a:r>
                        <a:rPr lang="en-US" altLang="ko-KR" sz="800" b="0" i="0" kern="100" dirty="0">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ae</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latinLnBrk="1">
                        <a:lnSpc>
                          <a:spcPct val="100000"/>
                        </a:lnSpc>
                        <a:spcAft>
                          <a:spcPts val="0"/>
                        </a:spcAft>
                      </a:pPr>
                      <a:r>
                        <a:rPr lang="en-US" altLang="ko-KR" sz="800" b="0" i="0" kern="100" dirty="0">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parent</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marR="0" lvl="0" indent="0" algn="l" defTabSz="878098" rtl="0" eaLnBrk="1" fontAlgn="auto" latinLnBrk="1" hangingPunct="1">
                        <a:lnSpc>
                          <a:spcPct val="100000"/>
                        </a:lnSpc>
                        <a:spcBef>
                          <a:spcPts val="0"/>
                        </a:spcBef>
                        <a:spcAft>
                          <a:spcPts val="0"/>
                        </a:spcAft>
                        <a:buClrTx/>
                        <a:buSzTx/>
                        <a:buFontTx/>
                        <a:buNone/>
                        <a:tabLst/>
                        <a:defRPr/>
                      </a:pP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la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ruta</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principal de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creación</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de AE</a:t>
                      </a:r>
                      <a:endParaRPr lang="ko-KR" alt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“ae-edu0”)</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name</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nombre</a:t>
                      </a:r>
                      <a:r>
                        <a:rPr lang="en-US" sz="800" b="0" i="0" kern="100" dirty="0">
                          <a:solidFill>
                            <a:schemeClr val="tx1"/>
                          </a:solidFill>
                          <a:effectLst/>
                          <a:latin typeface="Arial" panose="020B0604020202020204" pitchFamily="34" charset="0"/>
                          <a:ea typeface="SamsungOne 400" panose="020B0503030303020204" pitchFamily="34" charset="0"/>
                          <a:cs typeface="+mn-cs"/>
                        </a:rPr>
                        <a:t> de AE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“example”)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67555327"/>
                  </a:ext>
                </a:extLst>
              </a:tr>
              <a:tr h="234198">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id</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AE-ID</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“S12345”)</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note: must start with “S” or “C”</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err="1">
                          <a:solidFill>
                            <a:schemeClr val="tx1"/>
                          </a:solidFill>
                          <a:effectLst/>
                          <a:latin typeface="Arial" panose="020B0604020202020204" pitchFamily="34" charset="0"/>
                          <a:ea typeface="SamsungOne 400" panose="020B0503030303020204" pitchFamily="34" charset="0"/>
                        </a:rPr>
                        <a:t>appid</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identificador</a:t>
                      </a:r>
                      <a:r>
                        <a:rPr lang="en-US" sz="800" b="0" i="0" kern="100" dirty="0">
                          <a:solidFill>
                            <a:schemeClr val="tx1"/>
                          </a:solidFill>
                          <a:effectLst/>
                          <a:latin typeface="Arial" panose="020B0604020202020204" pitchFamily="34" charset="0"/>
                          <a:ea typeface="SamsungOne 400" panose="020B0503030303020204" pitchFamily="34" charset="0"/>
                          <a:cs typeface="+mn-cs"/>
                        </a:rPr>
                        <a:t> de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aplicación</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“0.13123.0012”)</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altLang="ko-KR" sz="800" b="0" i="0" kern="100" dirty="0">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port</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90488" indent="0" algn="l" defTabSz="878098" rtl="0" eaLnBrk="1" latinLnBrk="1" hangingPunct="1">
                        <a:lnSpc>
                          <a:spcPct val="100000"/>
                        </a:lnSpc>
                        <a:spcAft>
                          <a:spcPts val="0"/>
                        </a:spcAft>
                      </a:pP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puerto</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para la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notificación</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a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través</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de http </a:t>
                      </a:r>
                      <a:r>
                        <a:rPr lang="en-US" altLang="ko-KR" sz="800" b="0" i="0" kern="100" dirty="0" err="1">
                          <a:solidFill>
                            <a:schemeClr val="tx1"/>
                          </a:solidFill>
                          <a:effectLst/>
                          <a:latin typeface="Arial" panose="020B0604020202020204" pitchFamily="34" charset="0"/>
                          <a:ea typeface="SamsungOne 400" panose="020B0503030303020204" pitchFamily="34" charset="0"/>
                          <a:cs typeface="+mn-cs"/>
                        </a:rPr>
                        <a:t>desde</a:t>
                      </a: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 Mobius</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90488" indent="0" algn="l" defTabSz="878098" rtl="0" eaLnBrk="1" latinLnBrk="1" hangingPunct="1">
                        <a:lnSpc>
                          <a:spcPct val="100000"/>
                        </a:lnSpc>
                        <a:spcAft>
                          <a:spcPts val="0"/>
                        </a:spcAft>
                      </a:pPr>
                      <a:r>
                        <a:rPr lang="en-US" altLang="ko-KR" sz="800" b="0" i="0" kern="100" dirty="0">
                          <a:solidFill>
                            <a:schemeClr val="tx1"/>
                          </a:solidFill>
                          <a:effectLst/>
                          <a:latin typeface="Arial" panose="020B0604020202020204" pitchFamily="34" charset="0"/>
                          <a:ea typeface="SamsungOne 400" panose="020B0503030303020204" pitchFamily="34" charset="0"/>
                          <a:cs typeface="+mn-cs"/>
                        </a:rPr>
                        <a:t>String (ex: “7000”)</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627028"/>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err="1">
                          <a:solidFill>
                            <a:schemeClr val="tx1"/>
                          </a:solidFill>
                          <a:effectLst/>
                          <a:latin typeface="Arial" panose="020B0604020202020204" pitchFamily="34" charset="0"/>
                          <a:ea typeface="SamsungOne 400" panose="020B0503030303020204" pitchFamily="34" charset="0"/>
                        </a:rPr>
                        <a:t>bodytype</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tipo</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mensaje</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solicitud</a:t>
                      </a:r>
                      <a:r>
                        <a:rPr lang="en-US" sz="800" b="0" i="0" kern="100" dirty="0">
                          <a:solidFill>
                            <a:schemeClr val="tx1"/>
                          </a:solidFill>
                          <a:effectLst/>
                          <a:latin typeface="Arial" panose="020B0604020202020204" pitchFamily="34" charset="0"/>
                          <a:ea typeface="SamsungOne 400" panose="020B0503030303020204" pitchFamily="34" charset="0"/>
                          <a:cs typeface="+mn-cs"/>
                        </a:rPr>
                        <a:t>/</a:t>
                      </a:r>
                      <a:r>
                        <a:rPr lang="en-US" sz="800" b="0" i="0" kern="100" dirty="0" err="1">
                          <a:solidFill>
                            <a:schemeClr val="tx1"/>
                          </a:solidFill>
                          <a:effectLst/>
                          <a:latin typeface="Arial" panose="020B0604020202020204" pitchFamily="34" charset="0"/>
                          <a:ea typeface="SamsungOne 400" panose="020B0503030303020204" pitchFamily="34" charset="0"/>
                          <a:cs typeface="+mn-cs"/>
                        </a:rPr>
                        <a:t>respuesta</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(opt: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json</a:t>
                      </a:r>
                      <a:r>
                        <a:rPr lang="en-US" sz="800" b="0" i="0" kern="100" dirty="0">
                          <a:solidFill>
                            <a:schemeClr val="tx1"/>
                          </a:solidFill>
                          <a:effectLst/>
                          <a:latin typeface="Arial" panose="020B0604020202020204" pitchFamily="34" charset="0"/>
                          <a:ea typeface="SamsungOne 400" panose="020B0503030303020204" pitchFamily="34" charset="0"/>
                          <a:cs typeface="+mn-cs"/>
                        </a:rPr>
                        <a:t>”, “xml”)</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4198">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err="1">
                          <a:solidFill>
                            <a:schemeClr val="tx1"/>
                          </a:solidFill>
                          <a:effectLst/>
                          <a:latin typeface="Arial" panose="020B0604020202020204" pitchFamily="34" charset="0"/>
                          <a:ea typeface="SamsungOne 400" panose="020B0503030303020204" pitchFamily="34" charset="0"/>
                        </a:rPr>
                        <a:t>tasport</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puerto</a:t>
                      </a:r>
                      <a:r>
                        <a:rPr lang="en-US" sz="800" b="0" i="0" kern="100" dirty="0">
                          <a:solidFill>
                            <a:schemeClr val="tx1"/>
                          </a:solidFill>
                          <a:effectLst/>
                          <a:latin typeface="Arial" panose="020B0604020202020204" pitchFamily="34" charset="0"/>
                          <a:ea typeface="SamsungOne 400" panose="020B0503030303020204" pitchFamily="34" charset="0"/>
                          <a:cs typeface="+mn-cs"/>
                        </a:rPr>
                        <a:t> TCP para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comunicación</a:t>
                      </a:r>
                      <a:r>
                        <a:rPr lang="en-US" sz="800" b="0" i="0" kern="100" dirty="0">
                          <a:solidFill>
                            <a:schemeClr val="tx1"/>
                          </a:solidFill>
                          <a:effectLst/>
                          <a:latin typeface="Arial" panose="020B0604020202020204" pitchFamily="34" charset="0"/>
                          <a:ea typeface="SamsungOne 400" panose="020B0503030303020204" pitchFamily="34" charset="0"/>
                          <a:cs typeface="+mn-cs"/>
                        </a:rPr>
                        <a:t> con TAS</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“3105”)</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note: must same with TAS config info</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4198">
                <a:tc rowSpan="2">
                  <a:txBody>
                    <a:bodyPr/>
                    <a:lstStyle/>
                    <a:p>
                      <a:pPr algn="ctr" latinLnBrk="1">
                        <a:lnSpc>
                          <a:spcPct val="100000"/>
                        </a:lnSpc>
                        <a:spcAft>
                          <a:spcPts val="0"/>
                        </a:spcAft>
                      </a:pPr>
                      <a:r>
                        <a:rPr lang="en-US" altLang="ko-KR" sz="800" b="0" i="0" kern="100" dirty="0" err="1">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cnt</a:t>
                      </a:r>
                      <a:r>
                        <a:rPr lang="en-US" altLang="ko-KR" sz="800" b="0" i="0" kern="100" dirty="0">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latinLnBrk="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rPr>
                        <a:t>parent</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ruta</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acceso</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primaria</a:t>
                      </a:r>
                      <a:r>
                        <a:rPr lang="en-US" sz="800" b="0" i="0" kern="100" dirty="0">
                          <a:solidFill>
                            <a:schemeClr val="tx1"/>
                          </a:solidFill>
                          <a:effectLst/>
                          <a:latin typeface="Arial" panose="020B0604020202020204" pitchFamily="34" charset="0"/>
                          <a:ea typeface="SamsungOne 400" panose="020B0503030303020204" pitchFamily="34" charset="0"/>
                          <a:cs typeface="+mn-cs"/>
                        </a:rPr>
                        <a:t> de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creación</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contene-dores</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“/example”)</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note: must start with “/”</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name</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nombre</a:t>
                      </a:r>
                      <a:r>
                        <a:rPr lang="en-US" sz="800" b="0" i="0" kern="100" dirty="0">
                          <a:solidFill>
                            <a:schemeClr val="tx1"/>
                          </a:solidFill>
                          <a:effectLst/>
                          <a:latin typeface="Arial" panose="020B0604020202020204" pitchFamily="34" charset="0"/>
                          <a:ea typeface="SamsungOne 400" panose="020B0503030303020204" pitchFamily="34" charset="0"/>
                          <a:cs typeface="+mn-cs"/>
                        </a:rPr>
                        <a:t> del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contenedor</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creación</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“temp”)</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34198">
                <a:tc rowSpan="3">
                  <a:txBody>
                    <a:bodyPr/>
                    <a:lstStyle/>
                    <a:p>
                      <a:pPr algn="ctr" latinLnBrk="1">
                        <a:lnSpc>
                          <a:spcPct val="100000"/>
                        </a:lnSpc>
                        <a:spcAft>
                          <a:spcPts val="0"/>
                        </a:spcAft>
                      </a:pPr>
                      <a:r>
                        <a:rPr lang="en-US" altLang="ko-KR" sz="800" b="0" i="0" kern="100" dirty="0">
                          <a:solidFill>
                            <a:schemeClr val="tx1"/>
                          </a:solidFill>
                          <a:effectLst/>
                          <a:latin typeface="Arial" panose="020B0604020202020204" pitchFamily="34" charset="0"/>
                          <a:ea typeface="SamsungOne 400" panose="020B0503030303020204" pitchFamily="34" charset="0"/>
                          <a:cs typeface="Times New Roman" panose="02020603050405020304" pitchFamily="18" charset="0"/>
                        </a:rPr>
                        <a:t>sub[]</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algn="ctr" latinLnBrk="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rPr>
                        <a:t>parent</a:t>
                      </a:r>
                      <a:endParaRPr lang="ko-KR" sz="800" b="0" i="0" kern="100" dirty="0">
                        <a:solidFill>
                          <a:schemeClr val="tx1"/>
                        </a:solidFill>
                        <a:effectLst/>
                        <a:latin typeface="Arial" panose="020B0604020202020204" pitchFamily="34" charset="0"/>
                        <a:ea typeface="SamsungOne 400" panose="02020603020101020101" pitchFamily="18" charset="-127"/>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ruta</a:t>
                      </a:r>
                      <a:r>
                        <a:rPr lang="en-US" sz="800" b="0" i="0" kern="100" dirty="0">
                          <a:solidFill>
                            <a:schemeClr val="tx1"/>
                          </a:solidFill>
                          <a:effectLst/>
                          <a:latin typeface="Arial" panose="020B0604020202020204" pitchFamily="34" charset="0"/>
                          <a:ea typeface="SamsungOne 400" panose="020B0503030303020204" pitchFamily="34" charset="0"/>
                          <a:cs typeface="+mn-cs"/>
                        </a:rPr>
                        <a:t>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acceso</a:t>
                      </a:r>
                      <a:r>
                        <a:rPr lang="en-US" sz="800" b="0" i="0" kern="100" dirty="0">
                          <a:solidFill>
                            <a:schemeClr val="tx1"/>
                          </a:solidFill>
                          <a:effectLst/>
                          <a:latin typeface="Arial" panose="020B0604020202020204" pitchFamily="34" charset="0"/>
                          <a:ea typeface="SamsungOne 400" panose="020B0503030303020204" pitchFamily="34" charset="0"/>
                          <a:cs typeface="+mn-cs"/>
                        </a:rPr>
                        <a:t> principal para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crear</a:t>
                      </a:r>
                      <a:r>
                        <a:rPr lang="en-US" sz="800" b="0" i="0" kern="100" dirty="0">
                          <a:solidFill>
                            <a:schemeClr val="tx1"/>
                          </a:solidFill>
                          <a:effectLst/>
                          <a:latin typeface="Arial" panose="020B0604020202020204" pitchFamily="34" charset="0"/>
                          <a:ea typeface="SamsungOne 400" panose="020B0503030303020204" pitchFamily="34" charset="0"/>
                          <a:cs typeface="+mn-cs"/>
                        </a:rPr>
                        <a:t>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suscripción</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“/example/ctrl)”</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note: must start with “/”</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17099">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name</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el</a:t>
                      </a:r>
                      <a:r>
                        <a:rPr lang="en-US" sz="800" b="0" i="0" kern="100" dirty="0">
                          <a:solidFill>
                            <a:schemeClr val="tx1"/>
                          </a:solidFill>
                          <a:effectLst/>
                          <a:latin typeface="Arial" panose="020B0604020202020204" pitchFamily="34" charset="0"/>
                          <a:ea typeface="SamsungOne 400" panose="020B0503030303020204" pitchFamily="34" charset="0"/>
                          <a:cs typeface="+mn-cs"/>
                        </a:rPr>
                        <a:t> </a:t>
                      </a:r>
                      <a:r>
                        <a:rPr lang="en-US" sz="800" b="0" i="0" kern="100" dirty="0" err="1">
                          <a:solidFill>
                            <a:schemeClr val="tx1"/>
                          </a:solidFill>
                          <a:effectLst/>
                          <a:latin typeface="Arial" panose="020B0604020202020204" pitchFamily="34" charset="0"/>
                          <a:ea typeface="SamsungOne 400" panose="020B0503030303020204" pitchFamily="34" charset="0"/>
                          <a:cs typeface="+mn-cs"/>
                        </a:rPr>
                        <a:t>nombre</a:t>
                      </a:r>
                      <a:r>
                        <a:rPr lang="en-US" sz="800" b="0" i="0" kern="100" dirty="0">
                          <a:solidFill>
                            <a:schemeClr val="tx1"/>
                          </a:solidFill>
                          <a:effectLst/>
                          <a:latin typeface="Arial" panose="020B0604020202020204" pitchFamily="34" charset="0"/>
                          <a:ea typeface="SamsungOne 400" panose="020B0503030303020204" pitchFamily="34" charset="0"/>
                          <a:cs typeface="+mn-cs"/>
                        </a:rPr>
                        <a:t> de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creación</a:t>
                      </a:r>
                      <a:r>
                        <a:rPr lang="en-US" sz="800" b="0" i="0" kern="100" dirty="0">
                          <a:solidFill>
                            <a:schemeClr val="tx1"/>
                          </a:solidFill>
                          <a:effectLst/>
                          <a:latin typeface="Arial" panose="020B0604020202020204" pitchFamily="34" charset="0"/>
                          <a:ea typeface="SamsungOne 400" panose="020B0503030303020204" pitchFamily="34" charset="0"/>
                          <a:cs typeface="+mn-cs"/>
                        </a:rPr>
                        <a:t> de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suscripción</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“sub”)</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351298">
                <a:tc vMerge="1">
                  <a:txBody>
                    <a:bodyPr/>
                    <a:lstStyle/>
                    <a:p>
                      <a:pPr algn="ctr" latinLnBrk="1">
                        <a:lnSpc>
                          <a:spcPct val="107000"/>
                        </a:lnSpc>
                        <a:spcAft>
                          <a:spcPts val="0"/>
                        </a:spcAft>
                      </a:pPr>
                      <a:endParaRPr lang="ko-KR" sz="1100" kern="100">
                        <a:solidFill>
                          <a:schemeClr val="tx1"/>
                        </a:solidFill>
                        <a:effectLst/>
                        <a:latin typeface="-윤고딕330" panose="02030504000101010101" pitchFamily="18" charset="-127"/>
                        <a:ea typeface="-윤고딕330" panose="02030504000101010101" pitchFamily="18" charset="-127"/>
                        <a:cs typeface="Times New Roman" panose="02020603050405020304" pitchFamily="18" charset="0"/>
                      </a:endParaRPr>
                    </a:p>
                  </a:txBody>
                  <a:tcPr marL="77698" marR="77698" marT="0" marB="0" anchor="ctr">
                    <a:lnL w="9525"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algn="ctr" latinLnBrk="1">
                        <a:lnSpc>
                          <a:spcPct val="100000"/>
                        </a:lnSpc>
                      </a:pPr>
                      <a:r>
                        <a:rPr lang="en-US" sz="800" b="0" i="0" kern="100" dirty="0">
                          <a:solidFill>
                            <a:schemeClr val="tx1"/>
                          </a:solidFill>
                          <a:effectLst/>
                          <a:latin typeface="Arial" panose="020B0604020202020204" pitchFamily="34" charset="0"/>
                          <a:ea typeface="SamsungOne 400" panose="020B0503030303020204" pitchFamily="34" charset="0"/>
                        </a:rPr>
                        <a:t>nu</a:t>
                      </a:r>
                      <a:endParaRPr lang="ko-KR" altLang="en-US" sz="800" b="0" i="0" dirty="0">
                        <a:latin typeface="Arial" panose="020B0604020202020204" pitchFamily="34" charset="0"/>
                        <a:ea typeface="SamsungOne 400" panose="02020603020101020101" pitchFamily="18" charset="-127"/>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err="1">
                          <a:solidFill>
                            <a:schemeClr val="tx1"/>
                          </a:solidFill>
                          <a:effectLst/>
                          <a:latin typeface="Arial" panose="020B0604020202020204" pitchFamily="34" charset="0"/>
                          <a:ea typeface="SamsungOne 400" panose="020B0503030303020204" pitchFamily="34" charset="0"/>
                          <a:cs typeface="+mn-cs"/>
                        </a:rPr>
                        <a:t>Configurar</a:t>
                      </a:r>
                      <a:r>
                        <a:rPr lang="en-US" sz="800" b="0" i="0" kern="100" dirty="0">
                          <a:solidFill>
                            <a:schemeClr val="tx1"/>
                          </a:solidFill>
                          <a:effectLst/>
                          <a:latin typeface="Arial" panose="020B0604020202020204" pitchFamily="34" charset="0"/>
                          <a:ea typeface="SamsungOne 400" panose="020B0503030303020204" pitchFamily="34" charset="0"/>
                          <a:cs typeface="+mn-cs"/>
                        </a:rPr>
                        <a:t> la URL de </a:t>
                      </a:r>
                      <a:r>
                        <a:rPr lang="en-US" sz="800" b="0" i="0" kern="100" dirty="0" err="1">
                          <a:solidFill>
                            <a:schemeClr val="tx1"/>
                          </a:solidFill>
                          <a:effectLst/>
                          <a:latin typeface="Arial" panose="020B0604020202020204" pitchFamily="34" charset="0"/>
                          <a:ea typeface="SamsungOne 400" panose="020B0503030303020204" pitchFamily="34" charset="0"/>
                          <a:cs typeface="+mn-cs"/>
                        </a:rPr>
                        <a:t>notificación</a:t>
                      </a:r>
                      <a:r>
                        <a:rPr lang="en-US" sz="800" b="0" i="0" kern="100" dirty="0">
                          <a:solidFill>
                            <a:schemeClr val="tx1"/>
                          </a:solidFill>
                          <a:effectLst/>
                          <a:latin typeface="Arial" panose="020B0604020202020204" pitchFamily="34" charset="0"/>
                          <a:ea typeface="SamsungOne 400" panose="020B0503030303020204" pitchFamily="34" charset="0"/>
                          <a:cs typeface="+mn-cs"/>
                        </a:rPr>
                        <a:t> de la </a:t>
                      </a:r>
                      <a:r>
                        <a:rPr lang="en-US" sz="800" b="0" i="0" kern="100" dirty="0" err="1">
                          <a:solidFill>
                            <a:schemeClr val="tx1"/>
                          </a:solidFill>
                          <a:effectLst/>
                          <a:latin typeface="Arial" panose="020B0604020202020204" pitchFamily="34" charset="0"/>
                          <a:ea typeface="SamsungOne 400" panose="020B0503030303020204" pitchFamily="34" charset="0"/>
                          <a:cs typeface="+mn-cs"/>
                        </a:rPr>
                        <a:t>suscripción</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String (ex: “</a:t>
                      </a:r>
                      <a:r>
                        <a:rPr lang="en-US" sz="800" b="0" i="0" kern="100" dirty="0" err="1">
                          <a:solidFill>
                            <a:schemeClr val="tx1"/>
                          </a:solidFill>
                          <a:effectLst/>
                          <a:latin typeface="Arial" panose="020B0604020202020204" pitchFamily="34" charset="0"/>
                          <a:ea typeface="SamsungOne 400" panose="020B0503030303020204" pitchFamily="34" charset="0"/>
                          <a:cs typeface="+mn-cs"/>
                        </a:rPr>
                        <a:t>mqtt</a:t>
                      </a:r>
                      <a:r>
                        <a:rPr lang="en-US" sz="800" b="0" i="0" kern="100" dirty="0">
                          <a:solidFill>
                            <a:schemeClr val="tx1"/>
                          </a:solidFill>
                          <a:effectLst/>
                          <a:latin typeface="Arial" panose="020B0604020202020204" pitchFamily="34" charset="0"/>
                          <a:ea typeface="SamsungOne 400" panose="020B0503030303020204" pitchFamily="34" charset="0"/>
                          <a:cs typeface="+mn-cs"/>
                        </a:rPr>
                        <a:t>://203.253.128.161/S123145”)</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note: MQTT case must match “</a:t>
                      </a:r>
                      <a:r>
                        <a:rPr lang="en-US" sz="800" b="0" i="0" kern="100" dirty="0" err="1">
                          <a:solidFill>
                            <a:schemeClr val="tx1"/>
                          </a:solidFill>
                          <a:effectLst/>
                          <a:latin typeface="Arial" panose="020B0604020202020204" pitchFamily="34" charset="0"/>
                          <a:ea typeface="SamsungOne 400" panose="020B0503030303020204" pitchFamily="34" charset="0"/>
                          <a:cs typeface="+mn-cs"/>
                        </a:rPr>
                        <a:t>mqtt</a:t>
                      </a:r>
                      <a:r>
                        <a:rPr lang="en-US" sz="800" b="0" i="0" kern="100" dirty="0">
                          <a:solidFill>
                            <a:schemeClr val="tx1"/>
                          </a:solidFill>
                          <a:effectLst/>
                          <a:latin typeface="Arial" panose="020B0604020202020204" pitchFamily="34" charset="0"/>
                          <a:ea typeface="SamsungOne 400" panose="020B0503030303020204" pitchFamily="34" charset="0"/>
                          <a:cs typeface="+mn-cs"/>
                        </a:rPr>
                        <a:t>://[</a:t>
                      </a:r>
                      <a:r>
                        <a:rPr lang="en-US" sz="800" b="0" i="0" kern="100" dirty="0" err="1">
                          <a:solidFill>
                            <a:schemeClr val="tx1"/>
                          </a:solidFill>
                          <a:effectLst/>
                          <a:latin typeface="Arial" panose="020B0604020202020204" pitchFamily="34" charset="0"/>
                          <a:ea typeface="SamsungOne 400" panose="020B0503030303020204" pitchFamily="34" charset="0"/>
                          <a:cs typeface="+mn-cs"/>
                        </a:rPr>
                        <a:t>ip</a:t>
                      </a:r>
                      <a:r>
                        <a:rPr lang="en-US" sz="800" b="0" i="0" kern="100" dirty="0">
                          <a:solidFill>
                            <a:schemeClr val="tx1"/>
                          </a:solidFill>
                          <a:effectLst/>
                          <a:latin typeface="Arial" panose="020B0604020202020204" pitchFamily="34" charset="0"/>
                          <a:ea typeface="SamsungOne 400" panose="020B0503030303020204" pitchFamily="34" charset="0"/>
                          <a:cs typeface="+mn-cs"/>
                        </a:rPr>
                        <a:t>]/[AE-ID]” format</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p>
                      <a:pPr marL="90488" indent="0" algn="l" defTabSz="878098" rtl="0" eaLnBrk="1" latinLnBrk="1" hangingPunct="1">
                        <a:lnSpc>
                          <a:spcPct val="100000"/>
                        </a:lnSpc>
                        <a:spcAft>
                          <a:spcPts val="0"/>
                        </a:spcAft>
                      </a:pPr>
                      <a:r>
                        <a:rPr lang="en-US" sz="800" b="0" i="0" kern="100" dirty="0">
                          <a:solidFill>
                            <a:schemeClr val="tx1"/>
                          </a:solidFill>
                          <a:effectLst/>
                          <a:latin typeface="Arial" panose="020B0604020202020204" pitchFamily="34" charset="0"/>
                          <a:ea typeface="SamsungOne 400" panose="020B0503030303020204" pitchFamily="34" charset="0"/>
                          <a:cs typeface="+mn-cs"/>
                        </a:rPr>
                        <a:t>HTTP case must match “http://[</a:t>
                      </a:r>
                      <a:r>
                        <a:rPr lang="en-US" sz="800" b="0" i="0" kern="100" dirty="0" err="1">
                          <a:solidFill>
                            <a:schemeClr val="tx1"/>
                          </a:solidFill>
                          <a:effectLst/>
                          <a:latin typeface="Arial" panose="020B0604020202020204" pitchFamily="34" charset="0"/>
                          <a:ea typeface="SamsungOne 400" panose="020B0503030303020204" pitchFamily="34" charset="0"/>
                          <a:cs typeface="+mn-cs"/>
                        </a:rPr>
                        <a:t>ip</a:t>
                      </a:r>
                      <a:r>
                        <a:rPr lang="en-US" sz="800" b="0" i="0" kern="100" dirty="0">
                          <a:solidFill>
                            <a:schemeClr val="tx1"/>
                          </a:solidFill>
                          <a:effectLst/>
                          <a:latin typeface="Arial" panose="020B0604020202020204" pitchFamily="34" charset="0"/>
                          <a:ea typeface="SamsungOne 400" panose="020B0503030303020204" pitchFamily="34" charset="0"/>
                          <a:cs typeface="+mn-cs"/>
                        </a:rPr>
                        <a:t>]/[path]”</a:t>
                      </a:r>
                      <a:endParaRPr lang="ko-KR" sz="800" b="0" i="0" kern="100" dirty="0">
                        <a:solidFill>
                          <a:schemeClr val="tx1"/>
                        </a:solidFill>
                        <a:effectLst/>
                        <a:latin typeface="Arial" panose="020B0604020202020204" pitchFamily="34" charset="0"/>
                        <a:ea typeface="SamsungOne 400" panose="020B0503030303020204" pitchFamily="34" charset="0"/>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bl>
          </a:graphicData>
        </a:graphic>
      </p:graphicFrame>
      <p:grpSp>
        <p:nvGrpSpPr>
          <p:cNvPr id="12" name="그룹 11">
            <a:extLst>
              <a:ext uri="{FF2B5EF4-FFF2-40B4-BE49-F238E27FC236}">
                <a16:creationId xmlns:a16="http://schemas.microsoft.com/office/drawing/2014/main" id="{35063EBE-BD72-403C-87E4-D727E2B5534D}"/>
              </a:ext>
            </a:extLst>
          </p:cNvPr>
          <p:cNvGrpSpPr/>
          <p:nvPr/>
        </p:nvGrpSpPr>
        <p:grpSpPr>
          <a:xfrm>
            <a:off x="1277541" y="1434834"/>
            <a:ext cx="6588919" cy="161583"/>
            <a:chOff x="1027113" y="2045625"/>
            <a:chExt cx="8785225" cy="215443"/>
          </a:xfrm>
        </p:grpSpPr>
        <p:sp>
          <p:nvSpPr>
            <p:cNvPr id="13" name="직사각형 12">
              <a:extLst>
                <a:ext uri="{FF2B5EF4-FFF2-40B4-BE49-F238E27FC236}">
                  <a16:creationId xmlns:a16="http://schemas.microsoft.com/office/drawing/2014/main" id="{47C7F093-8F56-4465-A655-BA89365825F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54499096-AB22-46A3-804D-E433B607C6D8}"/>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Parámetros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&amp;Configure &amp;Cube: Thyme</a:t>
            </a:r>
          </a:p>
        </p:txBody>
      </p:sp>
      <p:sp>
        <p:nvSpPr>
          <p:cNvPr id="1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402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개체 7"/>
          <p:cNvGraphicFramePr>
            <a:graphicFrameLocks noChangeAspect="1"/>
          </p:cNvGraphicFramePr>
          <p:nvPr>
            <p:extLst>
              <p:ext uri="{D42A27DB-BD31-4B8C-83A1-F6EECF244321}">
                <p14:modId xmlns:p14="http://schemas.microsoft.com/office/powerpoint/2010/main" val="356278164"/>
              </p:ext>
            </p:extLst>
          </p:nvPr>
        </p:nvGraphicFramePr>
        <p:xfrm>
          <a:off x="3245020" y="1361803"/>
          <a:ext cx="4816322" cy="3152210"/>
        </p:xfrm>
        <a:graphic>
          <a:graphicData uri="http://schemas.openxmlformats.org/presentationml/2006/ole">
            <mc:AlternateContent xmlns:mc="http://schemas.openxmlformats.org/markup-compatibility/2006">
              <mc:Choice xmlns:v="urn:schemas-microsoft-com:vml" Requires="v">
                <p:oleObj r:id="rId3" imgW="5694844" imgH="4003358" progId="Visio.Drawing.11">
                  <p:embed/>
                </p:oleObj>
              </mc:Choice>
              <mc:Fallback>
                <p:oleObj r:id="rId3" imgW="5694844" imgH="4003358" progId="Visio.Drawing.11">
                  <p:embed/>
                  <p:pic>
                    <p:nvPicPr>
                      <p:cNvPr id="8" name="개체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020" y="1361803"/>
                        <a:ext cx="4816322" cy="3152210"/>
                      </a:xfrm>
                      <a:prstGeom prst="rect">
                        <a:avLst/>
                      </a:prstGeom>
                      <a:noFill/>
                    </p:spPr>
                  </p:pic>
                </p:oleObj>
              </mc:Fallback>
            </mc:AlternateContent>
          </a:graphicData>
        </a:graphic>
      </p:graphicFrame>
      <p:sp>
        <p:nvSpPr>
          <p:cNvPr id="9" name="직사각형 8"/>
          <p:cNvSpPr/>
          <p:nvPr/>
        </p:nvSpPr>
        <p:spPr>
          <a:xfrm>
            <a:off x="4089292" y="4501436"/>
            <a:ext cx="3127779" cy="230832"/>
          </a:xfrm>
          <a:prstGeom prst="rect">
            <a:avLst/>
          </a:prstGeom>
        </p:spPr>
        <p:txBody>
          <a:bodyPr wrap="none">
            <a:spAutoFit/>
          </a:bodyPr>
          <a:lstStyle/>
          <a:p>
            <a:pPr algn="ctr" fontAlgn="base">
              <a:spcBef>
                <a:spcPct val="0"/>
              </a:spcBef>
              <a:defRPr/>
            </a:pPr>
            <a:r>
              <a:rPr kumimoji="1" lang="en-US" altLang="ko-KR" sz="900">
                <a:latin typeface="Arial" panose="020B0604020202020204" pitchFamily="34" charset="0"/>
                <a:ea typeface="SamsungOne 700" panose="020B0803030303020204" pitchFamily="34" charset="0"/>
              </a:rPr>
              <a:t>Configuraciones compatibles con la arquitectura oneM2M</a:t>
            </a:r>
            <a:endParaRPr kumimoji="1" lang="ko-KR" altLang="en-US" sz="900" dirty="0">
              <a:latin typeface="Arial" panose="020B0604020202020204" pitchFamily="34" charset="0"/>
              <a:ea typeface="Arial Unicode MS" panose="020B0600000101010101" charset="-127"/>
            </a:endParaRPr>
          </a:p>
        </p:txBody>
      </p:sp>
      <p:grpSp>
        <p:nvGrpSpPr>
          <p:cNvPr id="18" name="그룹 17">
            <a:extLst>
              <a:ext uri="{FF2B5EF4-FFF2-40B4-BE49-F238E27FC236}">
                <a16:creationId xmlns:a16="http://schemas.microsoft.com/office/drawing/2014/main" id="{8D7D78AF-5775-4072-9CDC-C4C394373425}"/>
              </a:ext>
            </a:extLst>
          </p:cNvPr>
          <p:cNvGrpSpPr/>
          <p:nvPr/>
        </p:nvGrpSpPr>
        <p:grpSpPr>
          <a:xfrm>
            <a:off x="1277541" y="1665150"/>
            <a:ext cx="6224824" cy="161583"/>
            <a:chOff x="1027113" y="2045625"/>
            <a:chExt cx="8299765" cy="215443"/>
          </a:xfrm>
        </p:grpSpPr>
        <p:sp>
          <p:nvSpPr>
            <p:cNvPr id="19" name="직사각형 18">
              <a:extLst>
                <a:ext uri="{FF2B5EF4-FFF2-40B4-BE49-F238E27FC236}">
                  <a16:creationId xmlns:a16="http://schemas.microsoft.com/office/drawing/2014/main" id="{0FE91A8F-079D-4D89-96A8-4162FDE0658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B563108D-4BA1-42BF-8A1E-DD2AAACD22AB}"/>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Nodo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medio</a:t>
              </a:r>
            </a:p>
          </p:txBody>
        </p:sp>
      </p:grpSp>
      <p:grpSp>
        <p:nvGrpSpPr>
          <p:cNvPr id="21" name="그룹 20">
            <a:extLst>
              <a:ext uri="{FF2B5EF4-FFF2-40B4-BE49-F238E27FC236}">
                <a16:creationId xmlns:a16="http://schemas.microsoft.com/office/drawing/2014/main" id="{3AD9C075-89FB-4E79-B9E4-6E0900DF1409}"/>
              </a:ext>
            </a:extLst>
          </p:cNvPr>
          <p:cNvGrpSpPr/>
          <p:nvPr/>
        </p:nvGrpSpPr>
        <p:grpSpPr>
          <a:xfrm>
            <a:off x="1277542" y="1889814"/>
            <a:ext cx="3420839" cy="161583"/>
            <a:chOff x="1027113" y="2045625"/>
            <a:chExt cx="4561119" cy="215443"/>
          </a:xfrm>
        </p:grpSpPr>
        <p:sp>
          <p:nvSpPr>
            <p:cNvPr id="22" name="직사각형 21">
              <a:extLst>
                <a:ext uri="{FF2B5EF4-FFF2-40B4-BE49-F238E27FC236}">
                  <a16:creationId xmlns:a16="http://schemas.microsoft.com/office/drawing/2014/main" id="{DCE410EA-4445-48BA-8536-F9C2FFDF3BF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AEA2BDF8-D2EF-4C0C-AD72-50772C81E025}"/>
                </a:ext>
              </a:extLst>
            </p:cNvPr>
            <p:cNvSpPr/>
            <p:nvPr/>
          </p:nvSpPr>
          <p:spPr>
            <a:xfrm>
              <a:off x="1179514" y="2045625"/>
              <a:ext cx="4408718"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Nodo de servicio de aplicaciones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5" name="그룹 24">
            <a:extLst>
              <a:ext uri="{FF2B5EF4-FFF2-40B4-BE49-F238E27FC236}">
                <a16:creationId xmlns:a16="http://schemas.microsoft.com/office/drawing/2014/main" id="{A1785234-3961-4D63-8149-84794D871740}"/>
              </a:ext>
            </a:extLst>
          </p:cNvPr>
          <p:cNvGrpSpPr/>
          <p:nvPr/>
        </p:nvGrpSpPr>
        <p:grpSpPr>
          <a:xfrm>
            <a:off x="1277541" y="2131143"/>
            <a:ext cx="6224824" cy="161583"/>
            <a:chOff x="1027113" y="2045625"/>
            <a:chExt cx="8299765" cy="215443"/>
          </a:xfrm>
        </p:grpSpPr>
        <p:sp>
          <p:nvSpPr>
            <p:cNvPr id="26" name="직사각형 25">
              <a:extLst>
                <a:ext uri="{FF2B5EF4-FFF2-40B4-BE49-F238E27FC236}">
                  <a16:creationId xmlns:a16="http://schemas.microsoft.com/office/drawing/2014/main" id="{CC25715D-58B8-4493-8CCF-7F1E7721158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7" name="직사각형 26">
              <a:extLst>
                <a:ext uri="{FF2B5EF4-FFF2-40B4-BE49-F238E27FC236}">
                  <a16:creationId xmlns:a16="http://schemas.microsoft.com/office/drawing/2014/main" id="{C9617100-5665-427B-A86F-EEFF6704F6ED}"/>
                </a:ext>
              </a:extLst>
            </p:cNvPr>
            <p:cNvSpPr/>
            <p:nvPr/>
          </p:nvSpPr>
          <p:spPr>
            <a:xfrm>
              <a:off x="1179513" y="2045625"/>
              <a:ext cx="814736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Nodo dedicado de la aplicación</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0" name="그룹 29">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31" name="직사각형 30">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2" name="직사각형 31">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Nodo de infraestructura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3" name="직사각형 3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Configuraciones del sistema</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5"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4826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1391842" y="1646644"/>
            <a:ext cx="3186197" cy="244502"/>
          </a:xfrm>
          <a:prstGeom prst="rect">
            <a:avLst/>
          </a:prstGeom>
          <a:solidFill>
            <a:srgbClr val="ECEFF6"/>
          </a:solidFill>
          <a:ln w="6350">
            <a:solidFill>
              <a:schemeClr val="bg1">
                <a:lumMod val="85000"/>
              </a:schemeClr>
            </a:solidFill>
          </a:ln>
        </p:spPr>
        <p:txBody>
          <a:bodyPr wrap="square" lIns="54000" tIns="27000" rIns="27000" bIns="27000" anchor="ctr">
            <a:noAutofit/>
            <a:scene3d>
              <a:camera prst="orthographicFront"/>
              <a:lightRig rig="threePt" dir="t"/>
            </a:scene3d>
            <a:sp3d>
              <a:bevelT w="0" h="6350"/>
            </a:sp3d>
          </a:bodyPr>
          <a:lstStyle>
            <a:defPPr>
              <a:defRPr lang="ko-KR"/>
            </a:defPPr>
            <a:lvl1pPr algn="just" fontAlgn="base">
              <a:spcBef>
                <a:spcPct val="0"/>
              </a:spcBef>
              <a:spcAft>
                <a:spcPct val="0"/>
              </a:spcAft>
              <a:defRPr kumimoji="1" sz="1050">
                <a:solidFill>
                  <a:srgbClr val="00B050"/>
                </a:solidFill>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 </a:t>
            </a:r>
            <a:r>
              <a:rPr lang="en-US" altLang="ko-KR" sz="900" dirty="0">
                <a:solidFill>
                  <a:srgbClr val="7030A0"/>
                </a:solidFill>
                <a:latin typeface="D2Coding" panose="020B0609020101020101" pitchFamily="49" charset="-127"/>
                <a:ea typeface="D2Coding" panose="020B0609020101020101" pitchFamily="49" charset="-127"/>
              </a:rPr>
              <a:t>~/</a:t>
            </a:r>
            <a:r>
              <a:rPr lang="en-US" altLang="ko-KR" sz="900" dirty="0" err="1">
                <a:solidFill>
                  <a:srgbClr val="7030A0"/>
                </a:solidFill>
                <a:latin typeface="D2Coding" panose="020B0609020101020101" pitchFamily="49" charset="-127"/>
                <a:ea typeface="D2Coding" panose="020B0609020101020101" pitchFamily="49" charset="-127"/>
              </a:rPr>
              <a:t>nCube</a:t>
            </a:r>
            <a:r>
              <a:rPr lang="en-US" altLang="ko-KR" sz="900" dirty="0">
                <a:solidFill>
                  <a:srgbClr val="7030A0"/>
                </a:solidFill>
                <a:latin typeface="D2Coding" panose="020B0609020101020101" pitchFamily="49" charset="-127"/>
                <a:ea typeface="D2Coding" panose="020B0609020101020101" pitchFamily="49" charset="-127"/>
              </a:rPr>
              <a:t>-Thyme-Nodejs $ </a:t>
            </a:r>
            <a:r>
              <a:rPr lang="en-US" altLang="ko-KR" sz="900" dirty="0">
                <a:solidFill>
                  <a:schemeClr val="tx1"/>
                </a:solidFill>
                <a:latin typeface="D2Coding" panose="020B0609020101020101" pitchFamily="49" charset="-127"/>
                <a:ea typeface="D2Coding" panose="020B0609020101020101" pitchFamily="49" charset="-127"/>
              </a:rPr>
              <a:t>node thyme.js</a:t>
            </a:r>
          </a:p>
        </p:txBody>
      </p:sp>
      <p:grpSp>
        <p:nvGrpSpPr>
          <p:cNvPr id="12" name="그룹 11"/>
          <p:cNvGrpSpPr/>
          <p:nvPr/>
        </p:nvGrpSpPr>
        <p:grpSpPr>
          <a:xfrm>
            <a:off x="1385888" y="2031206"/>
            <a:ext cx="6474618" cy="2227914"/>
            <a:chOff x="189485" y="2814406"/>
            <a:chExt cx="8677473" cy="2714530"/>
          </a:xfrm>
        </p:grpSpPr>
        <p:pic>
          <p:nvPicPr>
            <p:cNvPr id="13" name="그림 12"/>
            <p:cNvPicPr>
              <a:picLocks noChangeAspect="1"/>
            </p:cNvPicPr>
            <p:nvPr/>
          </p:nvPicPr>
          <p:blipFill>
            <a:blip r:embed="rId3"/>
            <a:stretch>
              <a:fillRect/>
            </a:stretch>
          </p:blipFill>
          <p:spPr>
            <a:xfrm>
              <a:off x="189485" y="2827179"/>
              <a:ext cx="4278214" cy="2701757"/>
            </a:xfrm>
            <a:prstGeom prst="rect">
              <a:avLst/>
            </a:prstGeom>
          </p:spPr>
        </p:pic>
        <p:pic>
          <p:nvPicPr>
            <p:cNvPr id="14" name="그림 13"/>
            <p:cNvPicPr>
              <a:picLocks noChangeAspect="1"/>
            </p:cNvPicPr>
            <p:nvPr/>
          </p:nvPicPr>
          <p:blipFill>
            <a:blip r:embed="rId4"/>
            <a:stretch>
              <a:fillRect/>
            </a:stretch>
          </p:blipFill>
          <p:spPr>
            <a:xfrm>
              <a:off x="4583365" y="2814406"/>
              <a:ext cx="4283593" cy="2705154"/>
            </a:xfrm>
            <a:prstGeom prst="rect">
              <a:avLst/>
            </a:prstGeom>
          </p:spPr>
        </p:pic>
      </p:grpSp>
      <p:grpSp>
        <p:nvGrpSpPr>
          <p:cNvPr id="18" name="그룹 17">
            <a:extLst>
              <a:ext uri="{FF2B5EF4-FFF2-40B4-BE49-F238E27FC236}">
                <a16:creationId xmlns:a16="http://schemas.microsoft.com/office/drawing/2014/main" id="{1C951858-CC70-4928-821E-471970B5A8F7}"/>
              </a:ext>
            </a:extLst>
          </p:cNvPr>
          <p:cNvGrpSpPr/>
          <p:nvPr/>
        </p:nvGrpSpPr>
        <p:grpSpPr>
          <a:xfrm>
            <a:off x="1277541" y="1432641"/>
            <a:ext cx="6588919" cy="161583"/>
            <a:chOff x="1027113" y="2045625"/>
            <a:chExt cx="8785225" cy="215443"/>
          </a:xfrm>
        </p:grpSpPr>
        <p:sp>
          <p:nvSpPr>
            <p:cNvPr id="19" name="직사각형 18">
              <a:extLst>
                <a:ext uri="{FF2B5EF4-FFF2-40B4-BE49-F238E27FC236}">
                  <a16:creationId xmlns:a16="http://schemas.microsoft.com/office/drawing/2014/main" id="{C1D9E9C5-0273-4E11-8076-1587E45DC5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DCFD1D0A-B415-4BF2-BD5C-6215CBE7C1A9}"/>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Ingresar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ejecución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&amp;Cube: Thyme</a:t>
              </a:r>
            </a:p>
          </p:txBody>
        </p:sp>
      </p:grpSp>
      <p:sp>
        <p:nvSpPr>
          <p:cNvPr id="21" name="아래쪽 화살표 37">
            <a:extLst>
              <a:ext uri="{FF2B5EF4-FFF2-40B4-BE49-F238E27FC236}">
                <a16:creationId xmlns:a16="http://schemas.microsoft.com/office/drawing/2014/main" id="{B3787FBA-019A-4284-A129-42BD9B0A856C}"/>
              </a:ext>
            </a:extLst>
          </p:cNvPr>
          <p:cNvSpPr/>
          <p:nvPr/>
        </p:nvSpPr>
        <p:spPr>
          <a:xfrm rot="16200000" flipH="1">
            <a:off x="4123998" y="3160120"/>
            <a:ext cx="485931" cy="594758"/>
          </a:xfrm>
          <a:prstGeom prst="downArrow">
            <a:avLst>
              <a:gd name="adj1" fmla="val 52347"/>
              <a:gd name="adj2" fmla="val 57747"/>
            </a:avLst>
          </a:prstGeom>
          <a:gradFill>
            <a:gsLst>
              <a:gs pos="62000">
                <a:srgbClr val="193EB0"/>
              </a:gs>
              <a:gs pos="0">
                <a:srgbClr val="193EB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prstClr val="white"/>
              </a:solidFill>
              <a:ea typeface="Arial Unicode MS" panose="020B0600000101010101" charset="-127"/>
            </a:endParaRPr>
          </a:p>
        </p:txBody>
      </p:sp>
      <p:sp>
        <p:nvSpPr>
          <p:cNvPr id="23" name="직사각형 2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Ejecutar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&amp;Cube: Thyme</a:t>
            </a:r>
          </a:p>
        </p:txBody>
      </p:sp>
      <p:sp>
        <p:nvSpPr>
          <p:cNvPr id="1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7599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F777200C-87A8-490D-9A28-E0C42FDF720C}"/>
              </a:ext>
            </a:extLst>
          </p:cNvPr>
          <p:cNvGrpSpPr/>
          <p:nvPr/>
        </p:nvGrpSpPr>
        <p:grpSpPr>
          <a:xfrm>
            <a:off x="1277541" y="1432967"/>
            <a:ext cx="6588919" cy="161583"/>
            <a:chOff x="1027113" y="2045625"/>
            <a:chExt cx="8785225" cy="215443"/>
          </a:xfrm>
        </p:grpSpPr>
        <p:sp>
          <p:nvSpPr>
            <p:cNvPr id="13" name="직사각형 12">
              <a:extLst>
                <a:ext uri="{FF2B5EF4-FFF2-40B4-BE49-F238E27FC236}">
                  <a16:creationId xmlns:a16="http://schemas.microsoft.com/office/drawing/2014/main" id="{B64A8193-F0C5-43C8-9838-D88551D9FD1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F4D8373A-1BE4-4192-9DF2-29C01292EC67}"/>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nb-NO" altLang="ko-KR" sz="1050">
                  <a:solidFill>
                    <a:schemeClr val="tx1">
                      <a:lumMod val="85000"/>
                      <a:lumOff val="15000"/>
                    </a:schemeClr>
                  </a:solidFill>
                  <a:latin typeface="Arial" panose="020B0604020202020204" pitchFamily="34" charset="0"/>
                  <a:ea typeface="SamsungOne 400" panose="020B0503030303020204" pitchFamily="34" charset="0"/>
                </a:rPr>
                <a:t>Crear carpeta TAS e instalar TAS</a:t>
              </a:r>
              <a:endParaRPr lang="nb-NO"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5" name="Text Box 4">
            <a:extLst>
              <a:ext uri="{FF2B5EF4-FFF2-40B4-BE49-F238E27FC236}">
                <a16:creationId xmlns:a16="http://schemas.microsoft.com/office/drawing/2014/main" id="{7EF948BD-DB8D-4AC8-8F18-E3C125A639EA}"/>
              </a:ext>
            </a:extLst>
          </p:cNvPr>
          <p:cNvSpPr txBox="1">
            <a:spLocks noChangeArrowheads="1"/>
          </p:cNvSpPr>
          <p:nvPr/>
        </p:nvSpPr>
        <p:spPr bwMode="auto">
          <a:xfrm>
            <a:off x="1385888" y="1642725"/>
            <a:ext cx="3677408" cy="608525"/>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050">
                <a:solidFill>
                  <a:srgbClr val="00B050"/>
                </a:solidFill>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a:t>
            </a:r>
            <a:r>
              <a:rPr lang="en-US" altLang="ko-KR" sz="900" dirty="0">
                <a:solidFill>
                  <a:schemeClr val="tx1"/>
                </a:solidFill>
                <a:latin typeface="D2Coding" panose="020B0609020101020101" pitchFamily="49" charset="-127"/>
                <a:ea typeface="D2Coding" panose="020B0609020101020101" pitchFamily="49" charset="-127"/>
              </a:rPr>
              <a:t>~/node $ </a:t>
            </a:r>
            <a:r>
              <a:rPr lang="en-US" altLang="ko-KR" sz="900" dirty="0" err="1">
                <a:solidFill>
                  <a:schemeClr val="tx1"/>
                </a:solidFill>
                <a:latin typeface="D2Coding" panose="020B0609020101020101" pitchFamily="49" charset="-127"/>
                <a:ea typeface="D2Coding" panose="020B0609020101020101" pitchFamily="49" charset="-127"/>
              </a:rPr>
              <a:t>mkdir</a:t>
            </a:r>
            <a:r>
              <a:rPr lang="en-US" altLang="ko-KR" sz="900" dirty="0">
                <a:solidFill>
                  <a:schemeClr val="tx1"/>
                </a:solidFill>
                <a:latin typeface="D2Coding" panose="020B0609020101020101" pitchFamily="49" charset="-127"/>
                <a:ea typeface="D2Coding" panose="020B0609020101020101" pitchFamily="49" charset="-127"/>
              </a:rPr>
              <a:t> tas_co2</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a:t>
            </a:r>
            <a:r>
              <a:rPr lang="en-US" altLang="ko-KR" sz="900" dirty="0">
                <a:solidFill>
                  <a:schemeClr val="tx1"/>
                </a:solidFill>
                <a:latin typeface="D2Coding" panose="020B0609020101020101" pitchFamily="49" charset="-127"/>
                <a:ea typeface="D2Coding" panose="020B0609020101020101" pitchFamily="49" charset="-127"/>
              </a:rPr>
              <a:t>~/node $ cd tas_co2</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a:t>
            </a:r>
            <a:r>
              <a:rPr lang="en-US" altLang="ko-KR" sz="900" dirty="0">
                <a:solidFill>
                  <a:schemeClr val="tx1"/>
                </a:solidFill>
                <a:latin typeface="D2Coding" panose="020B0609020101020101" pitchFamily="49" charset="-127"/>
                <a:ea typeface="D2Coding" panose="020B0609020101020101" pitchFamily="49" charset="-127"/>
              </a:rPr>
              <a:t>~/node/tas_co2 $ unzip keti_tas_thyme-v1.X.zip</a:t>
            </a:r>
          </a:p>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a:t>
            </a:r>
            <a:r>
              <a:rPr lang="en-US" altLang="ko-KR" sz="900" dirty="0">
                <a:solidFill>
                  <a:schemeClr val="tx1"/>
                </a:solidFill>
                <a:latin typeface="D2Coding" panose="020B0609020101020101" pitchFamily="49" charset="-127"/>
                <a:ea typeface="D2Coding" panose="020B0609020101020101" pitchFamily="49" charset="-127"/>
              </a:rPr>
              <a:t>~/node/tas_co2 $ </a:t>
            </a:r>
            <a:r>
              <a:rPr lang="en-US" altLang="ko-KR" sz="900" dirty="0" err="1">
                <a:solidFill>
                  <a:schemeClr val="tx1"/>
                </a:solidFill>
                <a:latin typeface="D2Coding" panose="020B0609020101020101" pitchFamily="49" charset="-127"/>
                <a:ea typeface="D2Coding" panose="020B0609020101020101" pitchFamily="49" charset="-127"/>
              </a:rPr>
              <a:t>sudo</a:t>
            </a:r>
            <a:r>
              <a:rPr lang="en-US" altLang="ko-KR" sz="900" dirty="0">
                <a:solidFill>
                  <a:schemeClr val="tx1"/>
                </a:solidFill>
                <a:latin typeface="D2Coding" panose="020B0609020101020101" pitchFamily="49" charset="-127"/>
                <a:ea typeface="D2Coding" panose="020B0609020101020101" pitchFamily="49" charset="-127"/>
              </a:rPr>
              <a:t> </a:t>
            </a:r>
            <a:r>
              <a:rPr lang="en-US" altLang="ko-KR" sz="900" dirty="0" err="1">
                <a:solidFill>
                  <a:schemeClr val="tx1"/>
                </a:solidFill>
                <a:latin typeface="D2Coding" panose="020B0609020101020101" pitchFamily="49" charset="-127"/>
                <a:ea typeface="D2Coding" panose="020B0609020101020101" pitchFamily="49" charset="-127"/>
              </a:rPr>
              <a:t>npm</a:t>
            </a:r>
            <a:r>
              <a:rPr lang="en-US" altLang="ko-KR" sz="900" dirty="0">
                <a:solidFill>
                  <a:schemeClr val="tx1"/>
                </a:solidFill>
                <a:latin typeface="D2Coding" panose="020B0609020101020101" pitchFamily="49" charset="-127"/>
                <a:ea typeface="D2Coding" panose="020B0609020101020101" pitchFamily="49" charset="-127"/>
              </a:rPr>
              <a:t> install</a:t>
            </a:r>
          </a:p>
        </p:txBody>
      </p:sp>
      <p:pic>
        <p:nvPicPr>
          <p:cNvPr id="16" name="그림 15">
            <a:extLst>
              <a:ext uri="{FF2B5EF4-FFF2-40B4-BE49-F238E27FC236}">
                <a16:creationId xmlns:a16="http://schemas.microsoft.com/office/drawing/2014/main" id="{D2DAAFBB-46D7-4FFB-A6F0-667347F83F38}"/>
              </a:ext>
            </a:extLst>
          </p:cNvPr>
          <p:cNvPicPr>
            <a:picLocks noChangeAspect="1"/>
          </p:cNvPicPr>
          <p:nvPr/>
        </p:nvPicPr>
        <p:blipFill rotWithShape="1">
          <a:blip r:embed="rId3"/>
          <a:srcRect b="4330"/>
          <a:stretch/>
        </p:blipFill>
        <p:spPr>
          <a:xfrm>
            <a:off x="1384916" y="2337211"/>
            <a:ext cx="4172631" cy="2387189"/>
          </a:xfrm>
          <a:prstGeom prst="rect">
            <a:avLst/>
          </a:prstGeom>
          <a:ln>
            <a:solidFill>
              <a:schemeClr val="bg1">
                <a:lumMod val="75000"/>
              </a:schemeClr>
            </a:solidFill>
          </a:ln>
        </p:spPr>
      </p:pic>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de TAS con Raspberry Pi</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337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9DBDE102-60B4-4BBC-9BBC-201E05AB77C5}"/>
              </a:ext>
            </a:extLst>
          </p:cNvPr>
          <p:cNvGrpSpPr/>
          <p:nvPr/>
        </p:nvGrpSpPr>
        <p:grpSpPr>
          <a:xfrm>
            <a:off x="1277541" y="1435487"/>
            <a:ext cx="6588919" cy="161583"/>
            <a:chOff x="1027113" y="2045625"/>
            <a:chExt cx="8785225" cy="215443"/>
          </a:xfrm>
        </p:grpSpPr>
        <p:sp>
          <p:nvSpPr>
            <p:cNvPr id="15" name="직사각형 14">
              <a:extLst>
                <a:ext uri="{FF2B5EF4-FFF2-40B4-BE49-F238E27FC236}">
                  <a16:creationId xmlns:a16="http://schemas.microsoft.com/office/drawing/2014/main" id="{59825FCE-15C2-47B4-BF66-5097F658EF0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E7B96B11-689F-47C4-952B-FB2C2A57BF8D}"/>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Abra el archivo de configuración y edite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pic>
        <p:nvPicPr>
          <p:cNvPr id="17" name="그림 16">
            <a:extLst>
              <a:ext uri="{FF2B5EF4-FFF2-40B4-BE49-F238E27FC236}">
                <a16:creationId xmlns:a16="http://schemas.microsoft.com/office/drawing/2014/main" id="{E840BB6F-9446-43EE-A5F6-1F155CABE16E}"/>
              </a:ext>
            </a:extLst>
          </p:cNvPr>
          <p:cNvPicPr>
            <a:picLocks noChangeAspect="1"/>
          </p:cNvPicPr>
          <p:nvPr/>
        </p:nvPicPr>
        <p:blipFill rotWithShape="1">
          <a:blip r:embed="rId3"/>
          <a:srcRect b="16547"/>
          <a:stretch/>
        </p:blipFill>
        <p:spPr>
          <a:xfrm>
            <a:off x="1391842" y="2174490"/>
            <a:ext cx="3180159" cy="2173780"/>
          </a:xfrm>
          <a:prstGeom prst="rect">
            <a:avLst/>
          </a:prstGeom>
        </p:spPr>
      </p:pic>
      <p:sp>
        <p:nvSpPr>
          <p:cNvPr id="18" name="Text Box 4">
            <a:extLst>
              <a:ext uri="{FF2B5EF4-FFF2-40B4-BE49-F238E27FC236}">
                <a16:creationId xmlns:a16="http://schemas.microsoft.com/office/drawing/2014/main" id="{3131CB28-0150-40FC-8F16-FBB1F293ADB4}"/>
              </a:ext>
            </a:extLst>
          </p:cNvPr>
          <p:cNvSpPr txBox="1">
            <a:spLocks noChangeArrowheads="1"/>
          </p:cNvSpPr>
          <p:nvPr/>
        </p:nvSpPr>
        <p:spPr bwMode="auto">
          <a:xfrm>
            <a:off x="1385889" y="1678886"/>
            <a:ext cx="3186112" cy="470026"/>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050">
                <a:solidFill>
                  <a:srgbClr val="00B050"/>
                </a:solidFill>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a:t>
            </a:r>
            <a:r>
              <a:rPr lang="en-US" altLang="ko-KR" sz="900" dirty="0">
                <a:solidFill>
                  <a:schemeClr val="tx1"/>
                </a:solidFill>
                <a:latin typeface="D2Coding" panose="020B0609020101020101" pitchFamily="49" charset="-127"/>
                <a:ea typeface="D2Coding" panose="020B0609020101020101" pitchFamily="49" charset="-127"/>
              </a:rPr>
              <a:t>~/node/tas_co2 $ </a:t>
            </a:r>
            <a:r>
              <a:rPr lang="en-US" altLang="ko-KR" sz="900" dirty="0" err="1">
                <a:solidFill>
                  <a:schemeClr val="tx1"/>
                </a:solidFill>
                <a:latin typeface="D2Coding" panose="020B0609020101020101" pitchFamily="49" charset="-127"/>
                <a:ea typeface="D2Coding" panose="020B0609020101020101" pitchFamily="49" charset="-127"/>
              </a:rPr>
              <a:t>sudo</a:t>
            </a:r>
            <a:r>
              <a:rPr lang="en-US" altLang="ko-KR" sz="900" dirty="0">
                <a:solidFill>
                  <a:schemeClr val="tx1"/>
                </a:solidFill>
                <a:latin typeface="D2Coding" panose="020B0609020101020101" pitchFamily="49" charset="-127"/>
                <a:ea typeface="D2Coding" panose="020B0609020101020101" pitchFamily="49" charset="-127"/>
              </a:rPr>
              <a:t> nano </a:t>
            </a:r>
            <a:r>
              <a:rPr lang="en-US" altLang="ko-KR" sz="900" dirty="0" err="1">
                <a:solidFill>
                  <a:schemeClr val="tx1"/>
                </a:solidFill>
                <a:latin typeface="D2Coding" panose="020B0609020101020101" pitchFamily="49" charset="-127"/>
                <a:ea typeface="D2Coding" panose="020B0609020101020101" pitchFamily="49" charset="-127"/>
              </a:rPr>
              <a:t>conf.json</a:t>
            </a:r>
            <a:endParaRPr lang="en-US" altLang="ko-KR" sz="900" dirty="0">
              <a:solidFill>
                <a:schemeClr val="tx1"/>
              </a:solidFill>
              <a:latin typeface="D2Coding" panose="020B0609020101020101" pitchFamily="49" charset="-127"/>
              <a:ea typeface="D2Coding" panose="020B0609020101020101" pitchFamily="49" charset="-127"/>
            </a:endParaRPr>
          </a:p>
          <a:p>
            <a:r>
              <a:rPr lang="en-US" altLang="ko-KR" sz="900" dirty="0">
                <a:solidFill>
                  <a:schemeClr val="tx1"/>
                </a:solidFill>
                <a:latin typeface="D2Coding" panose="020B0609020101020101" pitchFamily="49" charset="-127"/>
                <a:ea typeface="D2Coding" panose="020B0609020101020101" pitchFamily="49" charset="-127"/>
              </a:rPr>
              <a:t>…… (Edit configuration file)</a:t>
            </a:r>
          </a:p>
          <a:p>
            <a:r>
              <a:rPr lang="en-US" altLang="ko-KR" sz="900" dirty="0">
                <a:solidFill>
                  <a:srgbClr val="FF0000"/>
                </a:solidFill>
                <a:latin typeface="D2Coding" panose="020B0609020101020101" pitchFamily="49" charset="-127"/>
                <a:ea typeface="D2Coding" panose="020B0609020101020101" pitchFamily="49" charset="-127"/>
              </a:rPr>
              <a:t>&lt;Ctrl&gt;+&lt;X&gt; </a:t>
            </a:r>
            <a:r>
              <a:rPr lang="en-US" altLang="ko-KR" sz="900" dirty="0">
                <a:solidFill>
                  <a:srgbClr val="FF0000"/>
                </a:solidFill>
                <a:latin typeface="D2Coding" panose="020B0609020101020101" pitchFamily="49" charset="-127"/>
                <a:ea typeface="D2Coding" panose="020B0609020101020101" pitchFamily="49" charset="-127"/>
                <a:sym typeface="Wingdings" panose="05000000000000000000" pitchFamily="2" charset="2"/>
              </a:rPr>
              <a:t> Y  &lt;Enter&gt;</a:t>
            </a:r>
            <a:endParaRPr lang="en-US" altLang="ko-KR" sz="900" dirty="0">
              <a:solidFill>
                <a:srgbClr val="FF0000"/>
              </a:solidFill>
              <a:latin typeface="D2Coding" panose="020B0609020101020101" pitchFamily="49" charset="-127"/>
              <a:ea typeface="D2Coding" panose="020B0609020101020101" pitchFamily="49" charset="-127"/>
            </a:endParaRPr>
          </a:p>
        </p:txBody>
      </p:sp>
      <p:sp>
        <p:nvSpPr>
          <p:cNvPr id="19" name="Rectangle 2">
            <a:extLst>
              <a:ext uri="{FF2B5EF4-FFF2-40B4-BE49-F238E27FC236}">
                <a16:creationId xmlns:a16="http://schemas.microsoft.com/office/drawing/2014/main" id="{105EDAC1-5269-48EE-AE33-7F706A03A629}"/>
              </a:ext>
            </a:extLst>
          </p:cNvPr>
          <p:cNvSpPr>
            <a:spLocks noChangeArrowheads="1"/>
          </p:cNvSpPr>
          <p:nvPr/>
        </p:nvSpPr>
        <p:spPr bwMode="auto">
          <a:xfrm>
            <a:off x="4678518" y="1678885"/>
            <a:ext cx="3280923" cy="2669384"/>
          </a:xfrm>
          <a:prstGeom prst="rect">
            <a:avLst/>
          </a:prstGeom>
          <a:solidFill>
            <a:srgbClr val="ECEFF6"/>
          </a:solidFill>
          <a:ln w="6350">
            <a:solidFill>
              <a:schemeClr val="bg1">
                <a:lumMod val="85000"/>
              </a:schemeClr>
            </a:solidFill>
          </a:ln>
        </p:spPr>
        <p:txBody>
          <a:bodyPr wrap="square" lIns="54000" tIns="27000" rIns="27000" bIns="27000">
            <a:noAutofit/>
            <a:scene3d>
              <a:camera prst="orthographicFront"/>
              <a:lightRig rig="threePt" dir="t"/>
            </a:scene3d>
            <a:sp3d>
              <a:bevelT w="0" h="6350"/>
            </a:sp3d>
          </a:bodyPr>
          <a:lstStyle/>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&lt;?xml version=</a:t>
            </a:r>
            <a:r>
              <a:rPr kumimoji="1" lang="en-US" altLang="ko-KR" sz="900" dirty="0">
                <a:solidFill>
                  <a:schemeClr val="accent2">
                    <a:lumMod val="75000"/>
                  </a:schemeClr>
                </a:solidFill>
                <a:latin typeface="D2Coding" panose="020B0609020101020101" pitchFamily="49" charset="-127"/>
                <a:ea typeface="D2Coding" panose="020B0609020101020101" pitchFamily="49" charset="-127"/>
                <a:cs typeface="Tahoma" panose="020B0604030504040204" pitchFamily="34" charset="0"/>
              </a:rPr>
              <a:t>"1.0"</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encoding=</a:t>
            </a:r>
            <a:r>
              <a:rPr kumimoji="1" lang="en-US" altLang="ko-KR" sz="900" dirty="0">
                <a:solidFill>
                  <a:schemeClr val="accent2">
                    <a:lumMod val="75000"/>
                  </a:schemeClr>
                </a:solidFill>
                <a:latin typeface="D2Coding" panose="020B0609020101020101" pitchFamily="49" charset="-127"/>
                <a:ea typeface="D2Coding" panose="020B0609020101020101" pitchFamily="49" charset="-127"/>
                <a:cs typeface="Tahoma" panose="020B0604030504040204" pitchFamily="34" charset="0"/>
              </a:rPr>
              <a:t>"UTF-8"</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standalone="yes"?&gt;</a:t>
            </a:r>
          </a:p>
          <a:p>
            <a:pPr algn="just" fontAlgn="base">
              <a:lnSpc>
                <a:spcPct val="120000"/>
              </a:lnSpc>
              <a:spcBef>
                <a:spcPct val="0"/>
              </a:spcBef>
              <a:spcAft>
                <a:spcPct val="0"/>
              </a:spcAft>
            </a:pPr>
            <a:r>
              <a:rPr kumimoji="1" lang="it-IT" altLang="ko-KR" sz="900" dirty="0">
                <a:latin typeface="D2Coding" panose="020B0609020101020101" pitchFamily="49" charset="-127"/>
                <a:ea typeface="D2Coding" panose="020B0609020101020101" pitchFamily="49" charset="-127"/>
                <a:cs typeface="Tahoma" panose="020B0604030504040204" pitchFamily="34" charset="0"/>
              </a:rPr>
              <a:t>&lt;m2m:conf xmlns:m2m=</a:t>
            </a:r>
            <a:r>
              <a:rPr kumimoji="1" lang="it-IT" altLang="ko-KR" sz="900" dirty="0">
                <a:solidFill>
                  <a:schemeClr val="accent2">
                    <a:lumMod val="75000"/>
                  </a:schemeClr>
                </a:solidFill>
                <a:latin typeface="D2Coding" panose="020B0609020101020101" pitchFamily="49" charset="-127"/>
                <a:ea typeface="D2Coding" panose="020B0609020101020101" pitchFamily="49" charset="-127"/>
                <a:cs typeface="Tahoma" panose="020B0604030504040204" pitchFamily="34" charset="0"/>
              </a:rPr>
              <a:t>"http://www.oneM2M.org/xml/protocols" </a:t>
            </a:r>
            <a:r>
              <a:rPr kumimoji="1" lang="it-IT" altLang="ko-KR" sz="900" dirty="0">
                <a:latin typeface="D2Coding" panose="020B0609020101020101" pitchFamily="49" charset="-127"/>
                <a:ea typeface="D2Coding" panose="020B0609020101020101" pitchFamily="49" charset="-127"/>
                <a:cs typeface="Tahoma" panose="020B0604030504040204" pitchFamily="34" charset="0"/>
              </a:rPr>
              <a:t>xmlns:xsi=</a:t>
            </a:r>
            <a:r>
              <a:rPr kumimoji="1" lang="it-IT" altLang="ko-KR" sz="900" dirty="0">
                <a:solidFill>
                  <a:schemeClr val="accent2">
                    <a:lumMod val="75000"/>
                  </a:schemeClr>
                </a:solidFill>
                <a:latin typeface="D2Coding" panose="020B0609020101020101" pitchFamily="49" charset="-127"/>
                <a:ea typeface="D2Coding" panose="020B0609020101020101" pitchFamily="49" charset="-127"/>
                <a:cs typeface="Tahoma" panose="020B0604030504040204" pitchFamily="34" charset="0"/>
              </a:rPr>
              <a:t>"http://www.w3.org/2001/XMLSchema-instance"</a:t>
            </a:r>
            <a:r>
              <a:rPr kumimoji="1" lang="it-IT"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tas</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&lt;comport&gt;/dev/ttyUSB0&lt;/comport&gt;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baudrate</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&gt;9600&lt;/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baudrate</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parenthostname</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&gt;localhost&lt;/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parenthostname</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parentport</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&gt;7622&lt;/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parentport</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tas</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&lt;upload&gt;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ctname</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&gt;cnt-co2&lt;/</a:t>
            </a:r>
            <a:r>
              <a:rPr kumimoji="1" lang="en-US" altLang="ko-KR" sz="900" dirty="0" err="1">
                <a:latin typeface="D2Coding" panose="020B0609020101020101" pitchFamily="49" charset="-127"/>
                <a:ea typeface="D2Coding" panose="020B0609020101020101" pitchFamily="49" charset="-127"/>
                <a:cs typeface="Tahoma" panose="020B0604030504040204" pitchFamily="34" charset="0"/>
              </a:rPr>
              <a:t>ctname</a:t>
            </a:r>
            <a:r>
              <a:rPr kumimoji="1" lang="en-US" altLang="ko-KR" sz="900" dirty="0">
                <a:latin typeface="D2Coding" panose="020B0609020101020101" pitchFamily="49" charset="-127"/>
                <a:ea typeface="D2Coding" panose="020B0609020101020101" pitchFamily="49" charset="-127"/>
                <a:cs typeface="Tahoma" panose="020B0604030504040204" pitchFamily="34" charset="0"/>
              </a:rPr>
              <a:t>&gt;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&lt;id&gt;fe80:0000:0000:0000:0212:4b00:0235:bce5&lt;/id&gt;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    &lt;/upload&gt;</a:t>
            </a:r>
          </a:p>
          <a:p>
            <a:pPr algn="just" fontAlgn="base">
              <a:lnSpc>
                <a:spcPct val="120000"/>
              </a:lnSpc>
              <a:spcBef>
                <a:spcPct val="0"/>
              </a:spcBef>
              <a:spcAft>
                <a:spcPct val="0"/>
              </a:spcAft>
            </a:pPr>
            <a:r>
              <a:rPr kumimoji="1" lang="en-US" altLang="ko-KR" sz="900" dirty="0">
                <a:latin typeface="D2Coding" panose="020B0609020101020101" pitchFamily="49" charset="-127"/>
                <a:ea typeface="D2Coding" panose="020B0609020101020101" pitchFamily="49" charset="-127"/>
                <a:cs typeface="Tahoma" panose="020B0604030504040204" pitchFamily="34" charset="0"/>
              </a:rPr>
              <a:t>&lt;/m2m:conf&gt;</a:t>
            </a:r>
          </a:p>
          <a:p>
            <a:pPr algn="just" fontAlgn="base">
              <a:lnSpc>
                <a:spcPct val="120000"/>
              </a:lnSpc>
              <a:spcBef>
                <a:spcPct val="0"/>
              </a:spcBef>
              <a:spcAft>
                <a:spcPct val="0"/>
              </a:spcAft>
            </a:pPr>
            <a:endParaRPr kumimoji="1" lang="en-US" altLang="ko-KR" sz="900" dirty="0">
              <a:latin typeface="D2Coding" panose="020B0609020101020101" pitchFamily="49" charset="-127"/>
              <a:ea typeface="D2Coding" panose="020B0609020101020101" pitchFamily="49" charset="-127"/>
              <a:cs typeface="Tahoma" panose="020B0604030504040204" pitchFamily="34" charset="0"/>
            </a:endParaRPr>
          </a:p>
          <a:p>
            <a:pPr algn="just" fontAlgn="base">
              <a:lnSpc>
                <a:spcPct val="120000"/>
              </a:lnSpc>
              <a:spcBef>
                <a:spcPct val="0"/>
              </a:spcBef>
              <a:spcAft>
                <a:spcPct val="0"/>
              </a:spcAft>
            </a:pPr>
            <a:endParaRPr kumimoji="1" lang="en-US" altLang="ko-KR" sz="900" dirty="0">
              <a:latin typeface="D2Coding" panose="020B0609020101020101" pitchFamily="49" charset="-127"/>
              <a:ea typeface="D2Coding" panose="020B0609020101020101" pitchFamily="49" charset="-127"/>
              <a:cs typeface="Tahoma" panose="020B0604030504040204" pitchFamily="34" charset="0"/>
            </a:endParaRPr>
          </a:p>
          <a:p>
            <a:pPr algn="just" fontAlgn="base">
              <a:lnSpc>
                <a:spcPct val="120000"/>
              </a:lnSpc>
              <a:spcBef>
                <a:spcPct val="0"/>
              </a:spcBef>
              <a:spcAft>
                <a:spcPct val="0"/>
              </a:spcAft>
            </a:pPr>
            <a:endParaRPr kumimoji="1" lang="en-US" altLang="ko-KR" sz="900" dirty="0">
              <a:latin typeface="D2Coding" panose="020B0609020101020101" pitchFamily="49" charset="-127"/>
              <a:ea typeface="D2Coding" panose="020B0609020101020101" pitchFamily="49" charset="-127"/>
              <a:cs typeface="Tahoma" panose="020B0604030504040204" pitchFamily="34" charset="0"/>
            </a:endParaRPr>
          </a:p>
          <a:p>
            <a:pPr algn="just" fontAlgn="base">
              <a:lnSpc>
                <a:spcPct val="120000"/>
              </a:lnSpc>
              <a:spcBef>
                <a:spcPct val="0"/>
              </a:spcBef>
              <a:spcAft>
                <a:spcPct val="0"/>
              </a:spcAft>
            </a:pPr>
            <a:endParaRPr kumimoji="1" lang="en-US" altLang="ko-KR" sz="900" dirty="0">
              <a:latin typeface="D2Coding" panose="020B0609020101020101" pitchFamily="49" charset="-127"/>
              <a:ea typeface="D2Coding" panose="020B0609020101020101" pitchFamily="49" charset="-127"/>
              <a:cs typeface="Tahoma" panose="020B0604030504040204" pitchFamily="34" charset="0"/>
            </a:endParaRPr>
          </a:p>
          <a:p>
            <a:pPr algn="just" fontAlgn="base">
              <a:lnSpc>
                <a:spcPct val="120000"/>
              </a:lnSpc>
              <a:spcBef>
                <a:spcPct val="0"/>
              </a:spcBef>
              <a:spcAft>
                <a:spcPct val="0"/>
              </a:spcAft>
            </a:pPr>
            <a:endParaRPr kumimoji="1" lang="en-US" altLang="ko-KR" sz="900" dirty="0">
              <a:latin typeface="D2Coding" panose="020B0609020101020101" pitchFamily="49" charset="-127"/>
              <a:ea typeface="D2Coding" panose="020B0609020101020101" pitchFamily="49" charset="-127"/>
              <a:cs typeface="Tahoma" panose="020B0604030504040204" pitchFamily="34" charset="0"/>
            </a:endParaRPr>
          </a:p>
          <a:p>
            <a:pPr algn="just" fontAlgn="base">
              <a:lnSpc>
                <a:spcPct val="120000"/>
              </a:lnSpc>
              <a:spcBef>
                <a:spcPct val="0"/>
              </a:spcBef>
              <a:spcAft>
                <a:spcPct val="0"/>
              </a:spcAft>
            </a:pPr>
            <a:endParaRPr kumimoji="1" lang="en-US" altLang="ko-KR" sz="900" dirty="0">
              <a:latin typeface="D2Coding" panose="020B0609020101020101" pitchFamily="49" charset="-127"/>
              <a:ea typeface="D2Coding" panose="020B0609020101020101" pitchFamily="49" charset="-127"/>
              <a:cs typeface="Tahoma" panose="020B0604030504040204" pitchFamily="34" charset="0"/>
            </a:endParaRPr>
          </a:p>
          <a:p>
            <a:pPr algn="just" fontAlgn="base">
              <a:lnSpc>
                <a:spcPct val="120000"/>
              </a:lnSpc>
              <a:spcBef>
                <a:spcPct val="0"/>
              </a:spcBef>
              <a:spcAft>
                <a:spcPct val="0"/>
              </a:spcAft>
            </a:pPr>
            <a:endParaRPr kumimoji="1" lang="en-US" altLang="ko-KR" sz="525" dirty="0">
              <a:latin typeface="D2Coding" panose="020B0609020101020101" pitchFamily="49" charset="-127"/>
              <a:ea typeface="D2Coding" panose="020B0609020101020101" pitchFamily="49" charset="-127"/>
              <a:cs typeface="Tahoma" panose="020B0604030504040204" pitchFamily="34" charset="0"/>
            </a:endParaRPr>
          </a:p>
        </p:txBody>
      </p:sp>
      <p:sp>
        <p:nvSpPr>
          <p:cNvPr id="21" name="직사각형 2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Configurar TAS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2"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3587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57C74DE7-2C87-4DAB-917B-2802BBEF24A4}"/>
              </a:ext>
            </a:extLst>
          </p:cNvPr>
          <p:cNvGrpSpPr/>
          <p:nvPr/>
        </p:nvGrpSpPr>
        <p:grpSpPr>
          <a:xfrm>
            <a:off x="1277541" y="1434518"/>
            <a:ext cx="6588919" cy="161583"/>
            <a:chOff x="1027113" y="2045625"/>
            <a:chExt cx="8785225" cy="215443"/>
          </a:xfrm>
        </p:grpSpPr>
        <p:sp>
          <p:nvSpPr>
            <p:cNvPr id="13" name="직사각형 12">
              <a:extLst>
                <a:ext uri="{FF2B5EF4-FFF2-40B4-BE49-F238E27FC236}">
                  <a16:creationId xmlns:a16="http://schemas.microsoft.com/office/drawing/2014/main" id="{C2F322E5-C536-4B44-837A-C66A3CA8350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A61969F9-0EAD-40AD-B0B6-441056A90246}"/>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Parámetros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aphicFrame>
        <p:nvGraphicFramePr>
          <p:cNvPr id="15" name="표 14">
            <a:extLst>
              <a:ext uri="{FF2B5EF4-FFF2-40B4-BE49-F238E27FC236}">
                <a16:creationId xmlns:a16="http://schemas.microsoft.com/office/drawing/2014/main" id="{EB4FA1F0-4771-4FCC-AB8B-6112C04BD9EB}"/>
              </a:ext>
            </a:extLst>
          </p:cNvPr>
          <p:cNvGraphicFramePr>
            <a:graphicFrameLocks noGrp="1"/>
          </p:cNvGraphicFramePr>
          <p:nvPr>
            <p:extLst>
              <p:ext uri="{D42A27DB-BD31-4B8C-83A1-F6EECF244321}">
                <p14:modId xmlns:p14="http://schemas.microsoft.com/office/powerpoint/2010/main" val="881662415"/>
              </p:ext>
            </p:extLst>
          </p:nvPr>
        </p:nvGraphicFramePr>
        <p:xfrm>
          <a:off x="1291041" y="1684423"/>
          <a:ext cx="6575418" cy="2756797"/>
        </p:xfrm>
        <a:graphic>
          <a:graphicData uri="http://schemas.openxmlformats.org/drawingml/2006/table">
            <a:tbl>
              <a:tblPr firstRow="1" bandRow="1">
                <a:tableStyleId>{5940675A-B579-460E-94D1-54222C63F5DA}</a:tableStyleId>
              </a:tblPr>
              <a:tblGrid>
                <a:gridCol w="1084024">
                  <a:extLst>
                    <a:ext uri="{9D8B030D-6E8A-4147-A177-3AD203B41FA5}">
                      <a16:colId xmlns:a16="http://schemas.microsoft.com/office/drawing/2014/main" val="654648398"/>
                    </a:ext>
                  </a:extLst>
                </a:gridCol>
                <a:gridCol w="2785293">
                  <a:extLst>
                    <a:ext uri="{9D8B030D-6E8A-4147-A177-3AD203B41FA5}">
                      <a16:colId xmlns:a16="http://schemas.microsoft.com/office/drawing/2014/main" val="1286210499"/>
                    </a:ext>
                  </a:extLst>
                </a:gridCol>
                <a:gridCol w="2706101">
                  <a:extLst>
                    <a:ext uri="{9D8B030D-6E8A-4147-A177-3AD203B41FA5}">
                      <a16:colId xmlns:a16="http://schemas.microsoft.com/office/drawing/2014/main" val="3758593356"/>
                    </a:ext>
                  </a:extLst>
                </a:gridCol>
              </a:tblGrid>
              <a:tr h="249307">
                <a:tc>
                  <a:txBody>
                    <a:bodyPr/>
                    <a:lstStyle/>
                    <a:p>
                      <a:pPr algn="ctr" latinLnBrk="1"/>
                      <a:r>
                        <a:rPr lang="en-US" altLang="ko-KR" sz="900" b="0" i="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Parámetro</a:t>
                      </a:r>
                      <a:endParaRPr lang="en-US" altLang="ko-KR" sz="900" b="0" i="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endParaRPr>
                    </a:p>
                  </a:txBody>
                  <a:tcPr marL="53987" marR="5398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0" i="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Descripción</a:t>
                      </a:r>
                      <a:endParaRPr lang="en-US" altLang="ko-KR" sz="900" b="0" i="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endParaRPr>
                    </a:p>
                  </a:txBody>
                  <a:tcPr marL="53987" marR="5398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0" i="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rPr>
                        <a:t>Contenido</a:t>
                      </a:r>
                      <a:endParaRPr lang="en-US" altLang="ko-KR" sz="900" b="0" i="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700" panose="020B0803030303020204" pitchFamily="34" charset="0"/>
                        <a:cs typeface="Times New Roman" panose="02020603050405020304" pitchFamily="18" charset="0"/>
                      </a:endParaRPr>
                    </a:p>
                  </a:txBody>
                  <a:tcPr marL="53987" marR="5398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6616365"/>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tas</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Área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configuración</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software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adaptación</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cosas</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Etiqueta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XML de bajo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nivel</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0150697"/>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comport</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nombre</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puerto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serie</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dispositivo</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Cadena (Linux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ej</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"/dev/ttyUSB0", Win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ej</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"COM0")</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6229088"/>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baudrate</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la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velocidad</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en</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baudios</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puerto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serie</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dispositivo</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Cadena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ejemplo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"115200”)</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3197834"/>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parenthostname</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número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IP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servidor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TCP de thyme</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Cadena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ejemplo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"127.0..0.1")</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parentport</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número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puerto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servidor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TCP de thyme</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Cadena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ejemplo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"3105")</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5268573"/>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upload</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Área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configuración</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carga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datos</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sensor</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Etiqueta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XML de bajo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nivel</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3942064"/>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download</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Área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configuración</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descarga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comando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actuador</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Etiqueta</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XML de bajo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nivel</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831045"/>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ctname</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nombre</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del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contenedor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para la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asignación</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con thyme</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Cadena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por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ejemplo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temp)</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2466591"/>
                  </a:ext>
                </a:extLst>
              </a:tr>
              <a:tr h="270172">
                <a:tc>
                  <a:txBody>
                    <a:bodyPr/>
                    <a:lstStyle>
                      <a:lvl1pPr marL="0" algn="l" defTabSz="878098" rtl="0" eaLnBrk="1" latinLnBrk="1" hangingPunct="1">
                        <a:defRPr sz="1700" b="1" kern="1200">
                          <a:solidFill>
                            <a:schemeClr val="lt1"/>
                          </a:solidFill>
                          <a:latin typeface="맑은 고딕"/>
                        </a:defRPr>
                      </a:lvl1pPr>
                      <a:lvl2pPr marL="439049" algn="l" defTabSz="878098" rtl="0" eaLnBrk="1" latinLnBrk="1" hangingPunct="1">
                        <a:defRPr sz="1700" b="1" kern="1200">
                          <a:solidFill>
                            <a:schemeClr val="lt1"/>
                          </a:solidFill>
                          <a:latin typeface="맑은 고딕"/>
                        </a:defRPr>
                      </a:lvl2pPr>
                      <a:lvl3pPr marL="878098" algn="l" defTabSz="878098" rtl="0" eaLnBrk="1" latinLnBrk="1" hangingPunct="1">
                        <a:defRPr sz="1700" b="1" kern="1200">
                          <a:solidFill>
                            <a:schemeClr val="lt1"/>
                          </a:solidFill>
                          <a:latin typeface="맑은 고딕"/>
                        </a:defRPr>
                      </a:lvl3pPr>
                      <a:lvl4pPr marL="1317147" algn="l" defTabSz="878098" rtl="0" eaLnBrk="1" latinLnBrk="1" hangingPunct="1">
                        <a:defRPr sz="1700" b="1" kern="1200">
                          <a:solidFill>
                            <a:schemeClr val="lt1"/>
                          </a:solidFill>
                          <a:latin typeface="맑은 고딕"/>
                        </a:defRPr>
                      </a:lvl4pPr>
                      <a:lvl5pPr marL="1756197" algn="l" defTabSz="878098" rtl="0" eaLnBrk="1" latinLnBrk="1" hangingPunct="1">
                        <a:defRPr sz="1700" b="1" kern="1200">
                          <a:solidFill>
                            <a:schemeClr val="lt1"/>
                          </a:solidFill>
                          <a:latin typeface="맑은 고딕"/>
                        </a:defRPr>
                      </a:lvl5pPr>
                      <a:lvl6pPr marL="2195246" algn="l" defTabSz="878098" rtl="0" eaLnBrk="1" latinLnBrk="1" hangingPunct="1">
                        <a:defRPr sz="1700" b="1" kern="1200">
                          <a:solidFill>
                            <a:schemeClr val="lt1"/>
                          </a:solidFill>
                          <a:latin typeface="맑은 고딕"/>
                        </a:defRPr>
                      </a:lvl6pPr>
                      <a:lvl7pPr marL="2634295" algn="l" defTabSz="878098" rtl="0" eaLnBrk="1" latinLnBrk="1" hangingPunct="1">
                        <a:defRPr sz="1700" b="1" kern="1200">
                          <a:solidFill>
                            <a:schemeClr val="lt1"/>
                          </a:solidFill>
                          <a:latin typeface="맑은 고딕"/>
                        </a:defRPr>
                      </a:lvl7pPr>
                      <a:lvl8pPr marL="3073344" algn="l" defTabSz="878098" rtl="0" eaLnBrk="1" latinLnBrk="1" hangingPunct="1">
                        <a:defRPr sz="1700" b="1" kern="1200">
                          <a:solidFill>
                            <a:schemeClr val="lt1"/>
                          </a:solidFill>
                          <a:latin typeface="맑은 고딕"/>
                        </a:defRPr>
                      </a:lvl8pPr>
                      <a:lvl9pPr marL="3512393" algn="l" defTabSz="878098" rtl="0" eaLnBrk="1" latinLnBrk="1" hangingPunct="1">
                        <a:defRPr sz="1700" b="1" kern="1200">
                          <a:solidFill>
                            <a:schemeClr val="lt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id</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0" hangingPunct="0">
                        <a:lnSpc>
                          <a:spcPct val="107000"/>
                        </a:lnSpc>
                        <a:spcAft>
                          <a:spcPts val="0"/>
                        </a:spcAft>
                      </a:pP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Configurar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identificador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dispositivo</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para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asignar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el</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contenedor</a:t>
                      </a: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 de </a:t>
                      </a:r>
                      <a:r>
                        <a:rPr lang="en-US" sz="900" b="0" i="0" kern="1200" dirty="0" err="1">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datos</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878098" rtl="0" eaLnBrk="1" latinLnBrk="1" hangingPunct="1">
                        <a:defRPr sz="1700" kern="1200">
                          <a:solidFill>
                            <a:schemeClr val="dk1"/>
                          </a:solidFill>
                          <a:latin typeface="맑은 고딕"/>
                        </a:defRPr>
                      </a:lvl1pPr>
                      <a:lvl2pPr marL="439049" algn="l" defTabSz="878098" rtl="0" eaLnBrk="1" latinLnBrk="1" hangingPunct="1">
                        <a:defRPr sz="1700" kern="1200">
                          <a:solidFill>
                            <a:schemeClr val="dk1"/>
                          </a:solidFill>
                          <a:latin typeface="맑은 고딕"/>
                        </a:defRPr>
                      </a:lvl2pPr>
                      <a:lvl3pPr marL="878098" algn="l" defTabSz="878098" rtl="0" eaLnBrk="1" latinLnBrk="1" hangingPunct="1">
                        <a:defRPr sz="1700" kern="1200">
                          <a:solidFill>
                            <a:schemeClr val="dk1"/>
                          </a:solidFill>
                          <a:latin typeface="맑은 고딕"/>
                        </a:defRPr>
                      </a:lvl3pPr>
                      <a:lvl4pPr marL="1317147" algn="l" defTabSz="878098" rtl="0" eaLnBrk="1" latinLnBrk="1" hangingPunct="1">
                        <a:defRPr sz="1700" kern="1200">
                          <a:solidFill>
                            <a:schemeClr val="dk1"/>
                          </a:solidFill>
                          <a:latin typeface="맑은 고딕"/>
                        </a:defRPr>
                      </a:lvl4pPr>
                      <a:lvl5pPr marL="1756197" algn="l" defTabSz="878098" rtl="0" eaLnBrk="1" latinLnBrk="1" hangingPunct="1">
                        <a:defRPr sz="1700" kern="1200">
                          <a:solidFill>
                            <a:schemeClr val="dk1"/>
                          </a:solidFill>
                          <a:latin typeface="맑은 고딕"/>
                        </a:defRPr>
                      </a:lvl5pPr>
                      <a:lvl6pPr marL="2195246" algn="l" defTabSz="878098" rtl="0" eaLnBrk="1" latinLnBrk="1" hangingPunct="1">
                        <a:defRPr sz="1700" kern="1200">
                          <a:solidFill>
                            <a:schemeClr val="dk1"/>
                          </a:solidFill>
                          <a:latin typeface="맑은 고딕"/>
                        </a:defRPr>
                      </a:lvl6pPr>
                      <a:lvl7pPr marL="2634295" algn="l" defTabSz="878098" rtl="0" eaLnBrk="1" latinLnBrk="1" hangingPunct="1">
                        <a:defRPr sz="1700" kern="1200">
                          <a:solidFill>
                            <a:schemeClr val="dk1"/>
                          </a:solidFill>
                          <a:latin typeface="맑은 고딕"/>
                        </a:defRPr>
                      </a:lvl7pPr>
                      <a:lvl8pPr marL="3073344" algn="l" defTabSz="878098" rtl="0" eaLnBrk="1" latinLnBrk="1" hangingPunct="1">
                        <a:defRPr sz="1700" kern="1200">
                          <a:solidFill>
                            <a:schemeClr val="dk1"/>
                          </a:solidFill>
                          <a:latin typeface="맑은 고딕"/>
                        </a:defRPr>
                      </a:lvl8pPr>
                      <a:lvl9pPr marL="3512393" algn="l" defTabSz="878098" rtl="0" eaLnBrk="1" latinLnBrk="1" hangingPunct="1">
                        <a:defRPr sz="1700" kern="1200">
                          <a:solidFill>
                            <a:schemeClr val="dk1"/>
                          </a:solidFill>
                          <a:latin typeface="맑은 고딕"/>
                        </a:defRPr>
                      </a:lvl9pPr>
                    </a:lstStyle>
                    <a:p>
                      <a:pPr marL="0" algn="l" defTabSz="914400" rtl="0" eaLnBrk="1" latinLnBrk="1" hangingPunct="1">
                        <a:lnSpc>
                          <a:spcPct val="107000"/>
                        </a:lnSpc>
                        <a:spcAft>
                          <a:spcPts val="0"/>
                        </a:spcAft>
                      </a:pPr>
                      <a:r>
                        <a:rPr 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B0503030303020204" pitchFamily="34" charset="0"/>
                          <a:cs typeface="Times New Roman" panose="02020603050405020304" pitchFamily="18" charset="0"/>
                        </a:rPr>
                        <a:t>Cadena</a:t>
                      </a:r>
                      <a:endParaRPr lang="ko-KR" altLang="en-US" sz="900" b="0" i="0" kern="1200" dirty="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SamsungOne 400" panose="02020603020101020101" pitchFamily="18" charset="-127"/>
                        <a:cs typeface="Times New Roman" panose="02020603050405020304" pitchFamily="18" charset="0"/>
                      </a:endParaRPr>
                    </a:p>
                  </a:txBody>
                  <a:tcPr marL="46674" marR="46674"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764809"/>
                  </a:ext>
                </a:extLst>
              </a:tr>
            </a:tbl>
          </a:graphicData>
        </a:graphic>
      </p:graphicFrame>
      <p:sp>
        <p:nvSpPr>
          <p:cNvPr id="17" name="직사각형 1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&amp;Configure &amp;Cube: Thyme</a:t>
            </a:r>
          </a:p>
        </p:txBody>
      </p:sp>
      <p:sp>
        <p:nvSpPr>
          <p:cNvPr id="1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6558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직사각형 5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Flujo TAS (Software de adaptación de cosas)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59" name="그룹 58"/>
          <p:cNvGrpSpPr/>
          <p:nvPr/>
        </p:nvGrpSpPr>
        <p:grpSpPr>
          <a:xfrm>
            <a:off x="1268556" y="1424817"/>
            <a:ext cx="6696980" cy="3328426"/>
            <a:chOff x="546820" y="1899756"/>
            <a:chExt cx="8929306" cy="4437901"/>
          </a:xfrm>
        </p:grpSpPr>
        <p:grpSp>
          <p:nvGrpSpPr>
            <p:cNvPr id="60" name="그룹 59"/>
            <p:cNvGrpSpPr/>
            <p:nvPr/>
          </p:nvGrpSpPr>
          <p:grpSpPr>
            <a:xfrm>
              <a:off x="959209" y="2367654"/>
              <a:ext cx="7960465" cy="1780195"/>
              <a:chOff x="973277" y="2541284"/>
              <a:chExt cx="7960465" cy="1780195"/>
            </a:xfrm>
          </p:grpSpPr>
          <p:sp>
            <p:nvSpPr>
              <p:cNvPr id="86" name="TextBox 85">
                <a:extLst>
                  <a:ext uri="{FF2B5EF4-FFF2-40B4-BE49-F238E27FC236}">
                    <a16:creationId xmlns:a16="http://schemas.microsoft.com/office/drawing/2014/main" id="{3477338C-C439-4DA1-8399-4E845EA831FE}"/>
                  </a:ext>
                </a:extLst>
              </p:cNvPr>
              <p:cNvSpPr txBox="1"/>
              <p:nvPr/>
            </p:nvSpPr>
            <p:spPr>
              <a:xfrm>
                <a:off x="973277" y="2541284"/>
                <a:ext cx="1154508" cy="288000"/>
              </a:xfrm>
              <a:prstGeom prst="rect">
                <a:avLst/>
              </a:prstGeom>
              <a:solidFill>
                <a:srgbClr val="1D48D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bg1"/>
                    </a:solidFill>
                    <a:latin typeface="SamsungOne 700" panose="020B0803030303020204" pitchFamily="34" charset="0"/>
                    <a:ea typeface="SamsungOne 700" panose="020B0803030303020204" pitchFamily="34" charset="0"/>
                  </a:defRPr>
                </a:lvl1pPr>
              </a:lstStyle>
              <a:p>
                <a:r>
                  <a:rPr lang="en-US" altLang="ko-KR" sz="1050" dirty="0">
                    <a:latin typeface="Arial" panose="020B0604020202020204" pitchFamily="34" charset="0"/>
                  </a:rPr>
                  <a:t>TAS</a:t>
                </a:r>
                <a:endParaRPr lang="ko-KR" altLang="en-US" sz="1050" dirty="0">
                  <a:latin typeface="Arial" panose="020B0604020202020204" pitchFamily="34" charset="0"/>
                </a:endParaRPr>
              </a:p>
            </p:txBody>
          </p:sp>
          <p:sp>
            <p:nvSpPr>
              <p:cNvPr id="87" name="TextBox 86">
                <a:extLst>
                  <a:ext uri="{FF2B5EF4-FFF2-40B4-BE49-F238E27FC236}">
                    <a16:creationId xmlns:a16="http://schemas.microsoft.com/office/drawing/2014/main" id="{6007554A-1146-4221-B0B9-E1D2CE7325AB}"/>
                  </a:ext>
                </a:extLst>
              </p:cNvPr>
              <p:cNvSpPr txBox="1"/>
              <p:nvPr/>
            </p:nvSpPr>
            <p:spPr>
              <a:xfrm>
                <a:off x="4213417" y="2541284"/>
                <a:ext cx="1154508" cy="288000"/>
              </a:xfrm>
              <a:prstGeom prst="rect">
                <a:avLst/>
              </a:prstGeom>
              <a:solidFill>
                <a:srgbClr val="1D48D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bg1"/>
                    </a:solidFill>
                    <a:latin typeface="SamsungOne 700" panose="020B0803030303020204" pitchFamily="34" charset="0"/>
                    <a:ea typeface="SamsungOne 700" panose="020B0803030303020204" pitchFamily="34" charset="0"/>
                  </a:defRPr>
                </a:lvl1pPr>
              </a:lstStyle>
              <a:p>
                <a:r>
                  <a:rPr lang="en-US" altLang="ko-KR" sz="1050" dirty="0">
                    <a:latin typeface="Arial" panose="020B0604020202020204" pitchFamily="34" charset="0"/>
                  </a:rPr>
                  <a:t>AE</a:t>
                </a:r>
                <a:endParaRPr lang="ko-KR" altLang="en-US" sz="1050" dirty="0">
                  <a:latin typeface="Arial" panose="020B0604020202020204" pitchFamily="34" charset="0"/>
                </a:endParaRPr>
              </a:p>
            </p:txBody>
          </p:sp>
          <p:sp>
            <p:nvSpPr>
              <p:cNvPr id="88" name="TextBox 87">
                <a:extLst>
                  <a:ext uri="{FF2B5EF4-FFF2-40B4-BE49-F238E27FC236}">
                    <a16:creationId xmlns:a16="http://schemas.microsoft.com/office/drawing/2014/main" id="{13CC4E1B-8AFA-4CA6-B842-67B6A1855536}"/>
                  </a:ext>
                </a:extLst>
              </p:cNvPr>
              <p:cNvSpPr txBox="1"/>
              <p:nvPr/>
            </p:nvSpPr>
            <p:spPr>
              <a:xfrm>
                <a:off x="7779234" y="2541284"/>
                <a:ext cx="1154508" cy="288000"/>
              </a:xfrm>
              <a:prstGeom prst="rect">
                <a:avLst/>
              </a:prstGeom>
              <a:solidFill>
                <a:srgbClr val="1D48D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bg1"/>
                    </a:solidFill>
                    <a:latin typeface="SamsungOne 700" panose="020B0803030303020204" pitchFamily="34" charset="0"/>
                    <a:ea typeface="SamsungOne 700" panose="020B0803030303020204" pitchFamily="34" charset="0"/>
                  </a:defRPr>
                </a:lvl1pPr>
              </a:lstStyle>
              <a:p>
                <a:r>
                  <a:rPr lang="en-US" altLang="ko-KR" sz="1050" dirty="0">
                    <a:latin typeface="Arial" panose="020B0604020202020204" pitchFamily="34" charset="0"/>
                  </a:rPr>
                  <a:t>CSE</a:t>
                </a:r>
                <a:endParaRPr lang="ko-KR" altLang="en-US" sz="1050" dirty="0">
                  <a:latin typeface="Arial" panose="020B0604020202020204" pitchFamily="34" charset="0"/>
                </a:endParaRPr>
              </a:p>
            </p:txBody>
          </p:sp>
          <p:cxnSp>
            <p:nvCxnSpPr>
              <p:cNvPr id="89" name="직선 연결선 88">
                <a:extLst>
                  <a:ext uri="{FF2B5EF4-FFF2-40B4-BE49-F238E27FC236}">
                    <a16:creationId xmlns:a16="http://schemas.microsoft.com/office/drawing/2014/main" id="{2ABA4836-7EBD-483F-8732-C687BAC6FF3C}"/>
                  </a:ext>
                </a:extLst>
              </p:cNvPr>
              <p:cNvCxnSpPr>
                <a:cxnSpLocks/>
              </p:cNvCxnSpPr>
              <p:nvPr/>
            </p:nvCxnSpPr>
            <p:spPr>
              <a:xfrm>
                <a:off x="1550531" y="2804948"/>
                <a:ext cx="0" cy="1516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8938E8CB-1270-40C4-AADE-88C4C5CC9B1C}"/>
                  </a:ext>
                </a:extLst>
              </p:cNvPr>
              <p:cNvCxnSpPr>
                <a:cxnSpLocks/>
              </p:cNvCxnSpPr>
              <p:nvPr/>
            </p:nvCxnSpPr>
            <p:spPr>
              <a:xfrm>
                <a:off x="4790671" y="2804948"/>
                <a:ext cx="0" cy="1516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D5E5CB69-CD8E-47E2-A6FC-46875923E49A}"/>
                  </a:ext>
                </a:extLst>
              </p:cNvPr>
              <p:cNvCxnSpPr>
                <a:cxnSpLocks/>
              </p:cNvCxnSpPr>
              <p:nvPr/>
            </p:nvCxnSpPr>
            <p:spPr>
              <a:xfrm>
                <a:off x="8348052" y="2804948"/>
                <a:ext cx="0" cy="1516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497D5A7A-848E-4CBD-9EC2-4C1A31140425}"/>
                  </a:ext>
                </a:extLst>
              </p:cNvPr>
              <p:cNvCxnSpPr>
                <a:cxnSpLocks/>
              </p:cNvCxnSpPr>
              <p:nvPr/>
            </p:nvCxnSpPr>
            <p:spPr>
              <a:xfrm>
                <a:off x="1552964" y="3019414"/>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A3CA6F41-C400-498D-8398-BF7D291FFC74}"/>
                  </a:ext>
                </a:extLst>
              </p:cNvPr>
              <p:cNvCxnSpPr>
                <a:cxnSpLocks/>
              </p:cNvCxnSpPr>
              <p:nvPr/>
            </p:nvCxnSpPr>
            <p:spPr>
              <a:xfrm>
                <a:off x="1552964" y="3252338"/>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37AF156-EC2C-4539-B641-3D48C6A74EF3}"/>
                  </a:ext>
                </a:extLst>
              </p:cNvPr>
              <p:cNvSpPr txBox="1"/>
              <p:nvPr/>
            </p:nvSpPr>
            <p:spPr>
              <a:xfrm>
                <a:off x="2078298" y="2934903"/>
                <a:ext cx="2178307" cy="16608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Conexión</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TCP (7622) :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cargar</a:t>
                </a:r>
                <a:endParaRPr lang="ko-KR" altLang="en-US" sz="675" dirty="0">
                  <a:solidFill>
                    <a:schemeClr val="tx1">
                      <a:lumMod val="85000"/>
                      <a:lumOff val="1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5CFEDF7C-9ED0-4AAA-A147-7B326B7515F5}"/>
                  </a:ext>
                </a:extLst>
              </p:cNvPr>
              <p:cNvSpPr txBox="1"/>
              <p:nvPr/>
            </p:nvSpPr>
            <p:spPr>
              <a:xfrm>
                <a:off x="2078298" y="3171423"/>
                <a:ext cx="2178307" cy="16608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Conexión</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TCP (7622) : control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si</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existe</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675" dirty="0">
                  <a:solidFill>
                    <a:schemeClr val="tx1">
                      <a:lumMod val="85000"/>
                      <a:lumOff val="15000"/>
                    </a:schemeClr>
                  </a:solidFill>
                  <a:latin typeface="Arial" panose="020B0604020202020204" pitchFamily="34" charset="0"/>
                </a:endParaRPr>
              </a:p>
            </p:txBody>
          </p:sp>
          <p:grpSp>
            <p:nvGrpSpPr>
              <p:cNvPr id="96" name="그룹 95">
                <a:extLst>
                  <a:ext uri="{FF2B5EF4-FFF2-40B4-BE49-F238E27FC236}">
                    <a16:creationId xmlns:a16="http://schemas.microsoft.com/office/drawing/2014/main" id="{80E698B8-C123-4DB5-B41F-DDEC9E5C4650}"/>
                  </a:ext>
                </a:extLst>
              </p:cNvPr>
              <p:cNvGrpSpPr/>
              <p:nvPr/>
            </p:nvGrpSpPr>
            <p:grpSpPr>
              <a:xfrm>
                <a:off x="1552964" y="3566415"/>
                <a:ext cx="3228975" cy="630201"/>
                <a:chOff x="1571625" y="4052692"/>
                <a:chExt cx="3228975" cy="672538"/>
              </a:xfrm>
            </p:grpSpPr>
            <p:cxnSp>
              <p:nvCxnSpPr>
                <p:cNvPr id="104" name="직선 연결선 103">
                  <a:extLst>
                    <a:ext uri="{FF2B5EF4-FFF2-40B4-BE49-F238E27FC236}">
                      <a16:creationId xmlns:a16="http://schemas.microsoft.com/office/drawing/2014/main" id="{E2FEE87E-E196-4438-94E0-FB0B77BAB08E}"/>
                    </a:ext>
                  </a:extLst>
                </p:cNvPr>
                <p:cNvCxnSpPr>
                  <a:cxnSpLocks/>
                </p:cNvCxnSpPr>
                <p:nvPr/>
              </p:nvCxnSpPr>
              <p:spPr>
                <a:xfrm>
                  <a:off x="1571625" y="4138537"/>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921CD962-828E-484A-889C-0ADAF3DDD56C}"/>
                    </a:ext>
                  </a:extLst>
                </p:cNvPr>
                <p:cNvCxnSpPr>
                  <a:cxnSpLocks/>
                </p:cNvCxnSpPr>
                <p:nvPr/>
              </p:nvCxnSpPr>
              <p:spPr>
                <a:xfrm>
                  <a:off x="1571625" y="4387113"/>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9797998D-5E52-4DA5-9CF3-8C44211014BB}"/>
                    </a:ext>
                  </a:extLst>
                </p:cNvPr>
                <p:cNvCxnSpPr>
                  <a:cxnSpLocks/>
                </p:cNvCxnSpPr>
                <p:nvPr/>
              </p:nvCxnSpPr>
              <p:spPr>
                <a:xfrm>
                  <a:off x="1571625" y="4635688"/>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51131D3-2374-4FFE-A4E3-B43D4E7A4FC4}"/>
                    </a:ext>
                  </a:extLst>
                </p:cNvPr>
                <p:cNvSpPr txBox="1"/>
                <p:nvPr/>
              </p:nvSpPr>
              <p:spPr>
                <a:xfrm>
                  <a:off x="2096959" y="4052692"/>
                  <a:ext cx="2178307" cy="17724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Escritura</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TCP (7622) :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cargar</a:t>
                  </a:r>
                  <a:endParaRPr lang="ko-KR" altLang="en-US" sz="675" dirty="0">
                    <a:solidFill>
                      <a:schemeClr val="tx1">
                        <a:lumMod val="85000"/>
                        <a:lumOff val="1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DCC17F37-8D24-4071-9FC4-86F54E5890B2}"/>
                    </a:ext>
                  </a:extLst>
                </p:cNvPr>
                <p:cNvSpPr txBox="1"/>
                <p:nvPr/>
              </p:nvSpPr>
              <p:spPr>
                <a:xfrm>
                  <a:off x="2096959" y="4300338"/>
                  <a:ext cx="2178307" cy="17724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Escritura</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TCP (7622) :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cargar</a:t>
                  </a:r>
                  <a:endParaRPr lang="ko-KR" altLang="en-US" sz="675" dirty="0">
                    <a:solidFill>
                      <a:schemeClr val="tx1">
                        <a:lumMod val="85000"/>
                        <a:lumOff val="15000"/>
                      </a:schemeClr>
                    </a:solidFill>
                    <a:latin typeface="Arial" panose="020B0604020202020204" pitchFamily="34" charset="0"/>
                  </a:endParaRPr>
                </a:p>
              </p:txBody>
            </p:sp>
            <p:sp>
              <p:nvSpPr>
                <p:cNvPr id="109" name="TextBox 108">
                  <a:extLst>
                    <a:ext uri="{FF2B5EF4-FFF2-40B4-BE49-F238E27FC236}">
                      <a16:creationId xmlns:a16="http://schemas.microsoft.com/office/drawing/2014/main" id="{8866693F-8E8B-4350-AF20-1CF4EB5A5210}"/>
                    </a:ext>
                  </a:extLst>
                </p:cNvPr>
                <p:cNvSpPr txBox="1"/>
                <p:nvPr/>
              </p:nvSpPr>
              <p:spPr>
                <a:xfrm>
                  <a:off x="2096959" y="4547984"/>
                  <a:ext cx="2178307" cy="17724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Escritura</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TCP (7622) :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cargar</a:t>
                  </a:r>
                  <a:endParaRPr lang="ko-KR" altLang="en-US" sz="675" dirty="0">
                    <a:solidFill>
                      <a:schemeClr val="tx1">
                        <a:lumMod val="85000"/>
                        <a:lumOff val="15000"/>
                      </a:schemeClr>
                    </a:solidFill>
                    <a:latin typeface="Arial" panose="020B0604020202020204" pitchFamily="34" charset="0"/>
                  </a:endParaRPr>
                </a:p>
              </p:txBody>
            </p:sp>
          </p:grpSp>
          <p:grpSp>
            <p:nvGrpSpPr>
              <p:cNvPr id="97" name="그룹 96">
                <a:extLst>
                  <a:ext uri="{FF2B5EF4-FFF2-40B4-BE49-F238E27FC236}">
                    <a16:creationId xmlns:a16="http://schemas.microsoft.com/office/drawing/2014/main" id="{AA977C5C-572D-4427-A817-822ABDCA8840}"/>
                  </a:ext>
                </a:extLst>
              </p:cNvPr>
              <p:cNvGrpSpPr/>
              <p:nvPr/>
            </p:nvGrpSpPr>
            <p:grpSpPr>
              <a:xfrm>
                <a:off x="4793103" y="3645220"/>
                <a:ext cx="3548465" cy="630201"/>
                <a:chOff x="1571625" y="4052692"/>
                <a:chExt cx="3228975" cy="672538"/>
              </a:xfrm>
            </p:grpSpPr>
            <p:cxnSp>
              <p:nvCxnSpPr>
                <p:cNvPr id="98" name="직선 연결선 97">
                  <a:extLst>
                    <a:ext uri="{FF2B5EF4-FFF2-40B4-BE49-F238E27FC236}">
                      <a16:creationId xmlns:a16="http://schemas.microsoft.com/office/drawing/2014/main" id="{D7BA1D7E-5809-4D99-A477-33AB2713D96A}"/>
                    </a:ext>
                  </a:extLst>
                </p:cNvPr>
                <p:cNvCxnSpPr>
                  <a:cxnSpLocks/>
                </p:cNvCxnSpPr>
                <p:nvPr/>
              </p:nvCxnSpPr>
              <p:spPr>
                <a:xfrm>
                  <a:off x="1571625" y="4138537"/>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2FCED932-0D04-4F1A-A917-0458E8EDE467}"/>
                    </a:ext>
                  </a:extLst>
                </p:cNvPr>
                <p:cNvCxnSpPr>
                  <a:cxnSpLocks/>
                </p:cNvCxnSpPr>
                <p:nvPr/>
              </p:nvCxnSpPr>
              <p:spPr>
                <a:xfrm>
                  <a:off x="1571625" y="4387113"/>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9E49FFF4-E940-42B4-AEAB-7A42491A19F8}"/>
                    </a:ext>
                  </a:extLst>
                </p:cNvPr>
                <p:cNvCxnSpPr>
                  <a:cxnSpLocks/>
                </p:cNvCxnSpPr>
                <p:nvPr/>
              </p:nvCxnSpPr>
              <p:spPr>
                <a:xfrm>
                  <a:off x="1571625" y="4635688"/>
                  <a:ext cx="3228975"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F51A325-07FC-4DB1-B0F9-20425CD5986A}"/>
                    </a:ext>
                  </a:extLst>
                </p:cNvPr>
                <p:cNvSpPr txBox="1"/>
                <p:nvPr/>
              </p:nvSpPr>
              <p:spPr>
                <a:xfrm>
                  <a:off x="2096959" y="4052692"/>
                  <a:ext cx="2178307" cy="17724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73027A36-D923-49A7-BDC3-BF10076405C0}"/>
                    </a:ext>
                  </a:extLst>
                </p:cNvPr>
                <p:cNvSpPr txBox="1"/>
                <p:nvPr/>
              </p:nvSpPr>
              <p:spPr>
                <a:xfrm>
                  <a:off x="2096959" y="4300338"/>
                  <a:ext cx="2178307" cy="17724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07EE26-09EE-4651-A2CB-B51B80E0F01F}"/>
                    </a:ext>
                  </a:extLst>
                </p:cNvPr>
                <p:cNvSpPr txBox="1"/>
                <p:nvPr/>
              </p:nvSpPr>
              <p:spPr>
                <a:xfrm>
                  <a:off x="2096959" y="4547984"/>
                  <a:ext cx="2178307" cy="177246"/>
                </a:xfrm>
                <a:prstGeom prst="rect">
                  <a:avLst/>
                </a:prstGeom>
                <a:solidFill>
                  <a:schemeClr val="bg1"/>
                </a:solidFill>
                <a:ln>
                  <a:solidFill>
                    <a:srgbClr val="1D48D1"/>
                  </a:solid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Crear</a:t>
                  </a:r>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ndParaRPr>
                </a:p>
              </p:txBody>
            </p:sp>
          </p:grpSp>
        </p:grpSp>
        <p:grpSp>
          <p:nvGrpSpPr>
            <p:cNvPr id="61" name="그룹 60"/>
            <p:cNvGrpSpPr/>
            <p:nvPr/>
          </p:nvGrpSpPr>
          <p:grpSpPr>
            <a:xfrm>
              <a:off x="684602" y="1899756"/>
              <a:ext cx="8537815" cy="354649"/>
              <a:chOff x="684602" y="1998230"/>
              <a:chExt cx="8537815" cy="354649"/>
            </a:xfrm>
          </p:grpSpPr>
          <p:sp>
            <p:nvSpPr>
              <p:cNvPr id="80" name="TextBox 79">
                <a:extLst>
                  <a:ext uri="{FF2B5EF4-FFF2-40B4-BE49-F238E27FC236}">
                    <a16:creationId xmlns:a16="http://schemas.microsoft.com/office/drawing/2014/main" id="{40CC78BE-5438-438D-B259-D7089851D0EF}"/>
                  </a:ext>
                </a:extLst>
              </p:cNvPr>
              <p:cNvSpPr txBox="1"/>
              <p:nvPr/>
            </p:nvSpPr>
            <p:spPr>
              <a:xfrm>
                <a:off x="684602" y="2064879"/>
                <a:ext cx="1731858" cy="288000"/>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050" dirty="0">
                    <a:solidFill>
                      <a:schemeClr val="tx1">
                        <a:lumMod val="85000"/>
                        <a:lumOff val="15000"/>
                      </a:schemeClr>
                    </a:solidFill>
                    <a:latin typeface="Arial" panose="020B0604020202020204" pitchFamily="34" charset="0"/>
                  </a:rPr>
                  <a:t>TAS</a:t>
                </a:r>
              </a:p>
            </p:txBody>
          </p:sp>
          <p:sp>
            <p:nvSpPr>
              <p:cNvPr id="81" name="TextBox 80">
                <a:extLst>
                  <a:ext uri="{FF2B5EF4-FFF2-40B4-BE49-F238E27FC236}">
                    <a16:creationId xmlns:a16="http://schemas.microsoft.com/office/drawing/2014/main" id="{764B0440-60D3-4694-B534-59F4C0E549C1}"/>
                  </a:ext>
                </a:extLst>
              </p:cNvPr>
              <p:cNvSpPr txBox="1"/>
              <p:nvPr/>
            </p:nvSpPr>
            <p:spPr>
              <a:xfrm>
                <a:off x="3924742" y="2064879"/>
                <a:ext cx="2016000" cy="288000"/>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050" dirty="0">
                    <a:solidFill>
                      <a:schemeClr val="tx1">
                        <a:lumMod val="85000"/>
                        <a:lumOff val="15000"/>
                      </a:schemeClr>
                    </a:solidFill>
                    <a:latin typeface="Arial" panose="020B0604020202020204" pitchFamily="34" charset="0"/>
                  </a:rPr>
                  <a:t>&amp;</a:t>
                </a:r>
                <a:r>
                  <a:rPr lang="en-US" altLang="ko-KR" sz="1050" dirty="0" err="1">
                    <a:solidFill>
                      <a:schemeClr val="tx1">
                        <a:lumMod val="85000"/>
                        <a:lumOff val="15000"/>
                      </a:schemeClr>
                    </a:solidFill>
                    <a:latin typeface="Arial" panose="020B0604020202020204" pitchFamily="34" charset="0"/>
                  </a:rPr>
                  <a:t>Cube:Thyme</a:t>
                </a:r>
                <a:endParaRPr lang="en-US" altLang="ko-KR" sz="1050" dirty="0">
                  <a:solidFill>
                    <a:schemeClr val="tx1">
                      <a:lumMod val="85000"/>
                      <a:lumOff val="15000"/>
                    </a:schemeClr>
                  </a:solidFill>
                  <a:latin typeface="Arial" panose="020B0604020202020204" pitchFamily="34" charset="0"/>
                </a:endParaRPr>
              </a:p>
            </p:txBody>
          </p:sp>
          <p:sp>
            <p:nvSpPr>
              <p:cNvPr id="82" name="TextBox 81">
                <a:extLst>
                  <a:ext uri="{FF2B5EF4-FFF2-40B4-BE49-F238E27FC236}">
                    <a16:creationId xmlns:a16="http://schemas.microsoft.com/office/drawing/2014/main" id="{6CC7DC97-F659-4DDF-A990-2DF8AD6A1A6C}"/>
                  </a:ext>
                </a:extLst>
              </p:cNvPr>
              <p:cNvSpPr txBox="1"/>
              <p:nvPr/>
            </p:nvSpPr>
            <p:spPr>
              <a:xfrm>
                <a:off x="7490559" y="2064879"/>
                <a:ext cx="1731858" cy="288000"/>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050" dirty="0">
                    <a:solidFill>
                      <a:schemeClr val="tx1">
                        <a:lumMod val="85000"/>
                        <a:lumOff val="15000"/>
                      </a:schemeClr>
                    </a:solidFill>
                    <a:latin typeface="Arial" panose="020B0604020202020204" pitchFamily="34" charset="0"/>
                  </a:rPr>
                  <a:t>Mobius</a:t>
                </a:r>
              </a:p>
            </p:txBody>
          </p:sp>
          <p:cxnSp>
            <p:nvCxnSpPr>
              <p:cNvPr id="83" name="직선 화살표 연결선 82">
                <a:extLst>
                  <a:ext uri="{FF2B5EF4-FFF2-40B4-BE49-F238E27FC236}">
                    <a16:creationId xmlns:a16="http://schemas.microsoft.com/office/drawing/2014/main" id="{29A00D7E-E6A4-4332-90C5-FF889F5B9042}"/>
                  </a:ext>
                </a:extLst>
              </p:cNvPr>
              <p:cNvCxnSpPr>
                <a:cxnSpLocks/>
              </p:cNvCxnSpPr>
              <p:nvPr/>
            </p:nvCxnSpPr>
            <p:spPr>
              <a:xfrm>
                <a:off x="5956819" y="2229551"/>
                <a:ext cx="149542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9BDE9DFE-5100-4A41-85ED-C282058C3E22}"/>
                  </a:ext>
                </a:extLst>
              </p:cNvPr>
              <p:cNvCxnSpPr>
                <a:cxnSpLocks/>
              </p:cNvCxnSpPr>
              <p:nvPr/>
            </p:nvCxnSpPr>
            <p:spPr>
              <a:xfrm>
                <a:off x="2419739" y="2229551"/>
                <a:ext cx="149542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658C16A1-3DE7-482D-8963-14E52AB3916A}"/>
                  </a:ext>
                </a:extLst>
              </p:cNvPr>
              <p:cNvSpPr/>
              <p:nvPr/>
            </p:nvSpPr>
            <p:spPr>
              <a:xfrm>
                <a:off x="6380365" y="1998230"/>
                <a:ext cx="643255" cy="200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450"/>
                  </a:spcAft>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mca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2" name="직사각형 61">
              <a:extLst>
                <a:ext uri="{FF2B5EF4-FFF2-40B4-BE49-F238E27FC236}">
                  <a16:creationId xmlns:a16="http://schemas.microsoft.com/office/drawing/2014/main" id="{50DC143D-368A-4BDB-8DC9-DFF0681F0CF5}"/>
                </a:ext>
              </a:extLst>
            </p:cNvPr>
            <p:cNvSpPr/>
            <p:nvPr/>
          </p:nvSpPr>
          <p:spPr>
            <a:xfrm>
              <a:off x="546820" y="4272402"/>
              <a:ext cx="39330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ctname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”:”&lt;</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contenedor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destino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&gt;”, “con”:”&lt;data&gt;”</a:t>
              </a:r>
            </a:p>
          </p:txBody>
        </p:sp>
        <p:grpSp>
          <p:nvGrpSpPr>
            <p:cNvPr id="63" name="그룹 62"/>
            <p:cNvGrpSpPr/>
            <p:nvPr/>
          </p:nvGrpSpPr>
          <p:grpSpPr>
            <a:xfrm>
              <a:off x="560049" y="4608125"/>
              <a:ext cx="3272192" cy="861775"/>
              <a:chOff x="710361" y="5046342"/>
              <a:chExt cx="3272192" cy="861775"/>
            </a:xfrm>
          </p:grpSpPr>
          <p:sp>
            <p:nvSpPr>
              <p:cNvPr id="78" name="모서리가 둥근 직사각형 77"/>
              <p:cNvSpPr/>
              <p:nvPr/>
            </p:nvSpPr>
            <p:spPr>
              <a:xfrm>
                <a:off x="710361" y="5100925"/>
                <a:ext cx="279610" cy="169545"/>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25" dirty="0" err="1">
                    <a:latin typeface="Arial" panose="020B0604020202020204" pitchFamily="34" charset="0"/>
                    <a:ea typeface="SamsungOne 400" panose="020B0503030303020204" pitchFamily="34" charset="0"/>
                  </a:rPr>
                  <a:t>Ej</a:t>
                </a:r>
                <a:endParaRPr lang="ko-KR" altLang="en-US" sz="825" dirty="0">
                  <a:latin typeface="Arial" panose="020B0604020202020204" pitchFamily="34" charset="0"/>
                </a:endParaRPr>
              </a:p>
            </p:txBody>
          </p:sp>
          <p:sp>
            <p:nvSpPr>
              <p:cNvPr id="79" name="직사각형 78"/>
              <p:cNvSpPr/>
              <p:nvPr/>
            </p:nvSpPr>
            <p:spPr>
              <a:xfrm>
                <a:off x="972653" y="5046342"/>
                <a:ext cx="3009900" cy="861775"/>
              </a:xfrm>
              <a:prstGeom prst="rect">
                <a:avLst/>
              </a:prstGeom>
            </p:spPr>
            <p:txBody>
              <a:bodyPr wrap="square">
                <a:spAutoFit/>
              </a:bodyPr>
              <a:lstStyle/>
              <a:p>
                <a:pPr lvl="0"/>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{“ctname”:”cnt_1”, “con”:”TAS2015”}</a:t>
                </a:r>
              </a:p>
              <a:p>
                <a:pPr lvl="0"/>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a:t>
                </a:r>
                <a:r>
                  <a:rPr lang="en-US" altLang="ko-KR" sz="900" dirty="0" err="1">
                    <a:solidFill>
                      <a:prstClr val="black">
                        <a:lumMod val="85000"/>
                        <a:lumOff val="15000"/>
                      </a:prstClr>
                    </a:solidFill>
                    <a:latin typeface="Arial" panose="020B0604020202020204" pitchFamily="34" charset="0"/>
                    <a:ea typeface="SamsungOne 400" panose="020B0503030303020204" pitchFamily="34" charset="0"/>
                  </a:rPr>
                  <a:t>ctname</a:t>
                </a:r>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”:”temp”, “con”:”29.8”}</a:t>
                </a:r>
              </a:p>
              <a:p>
                <a:pPr lvl="0"/>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a:t>
                </a:r>
                <a:r>
                  <a:rPr lang="en-US" altLang="ko-KR" sz="900" dirty="0" err="1">
                    <a:solidFill>
                      <a:prstClr val="black">
                        <a:lumMod val="85000"/>
                        <a:lumOff val="15000"/>
                      </a:prstClr>
                    </a:solidFill>
                    <a:latin typeface="Arial" panose="020B0604020202020204" pitchFamily="34" charset="0"/>
                    <a:ea typeface="SamsungOne 400" panose="020B0503030303020204" pitchFamily="34" charset="0"/>
                  </a:rPr>
                  <a:t>ctname</a:t>
                </a:r>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a:t>
                </a:r>
                <a:r>
                  <a:rPr lang="en-US" altLang="ko-KR" sz="900" dirty="0" err="1">
                    <a:solidFill>
                      <a:prstClr val="black">
                        <a:lumMod val="85000"/>
                        <a:lumOff val="15000"/>
                      </a:prstClr>
                    </a:solidFill>
                    <a:latin typeface="Arial" panose="020B0604020202020204" pitchFamily="34" charset="0"/>
                    <a:ea typeface="SamsungOne 400" panose="020B0503030303020204" pitchFamily="34" charset="0"/>
                  </a:rPr>
                  <a:t>temphumi</a:t>
                </a:r>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 “con”:”29.8, 47”}</a:t>
                </a:r>
              </a:p>
              <a:p>
                <a:pPr lvl="0"/>
                <a:r>
                  <a:rPr lang="en-US" altLang="ko-KR" sz="900" dirty="0">
                    <a:solidFill>
                      <a:prstClr val="black">
                        <a:lumMod val="85000"/>
                        <a:lumOff val="15000"/>
                      </a:prstClr>
                    </a:solidFill>
                    <a:latin typeface="Arial" panose="020B0604020202020204" pitchFamily="34" charset="0"/>
                    <a:ea typeface="SamsungOne 400" panose="020B0503030303020204" pitchFamily="34" charset="0"/>
                  </a:rPr>
                  <a:t>{“ctname”:”4491”, “con”:”29.8, 47”}</a:t>
                </a:r>
              </a:p>
            </p:txBody>
          </p:sp>
        </p:grpSp>
        <p:grpSp>
          <p:nvGrpSpPr>
            <p:cNvPr id="64" name="그룹 63"/>
            <p:cNvGrpSpPr/>
            <p:nvPr/>
          </p:nvGrpSpPr>
          <p:grpSpPr>
            <a:xfrm>
              <a:off x="5574217" y="4197924"/>
              <a:ext cx="3901909" cy="2139733"/>
              <a:chOff x="1462572" y="2558634"/>
              <a:chExt cx="3901909" cy="2139733"/>
            </a:xfrm>
          </p:grpSpPr>
          <p:cxnSp>
            <p:nvCxnSpPr>
              <p:cNvPr id="65" name="꺾인 연결선 64"/>
              <p:cNvCxnSpPr/>
              <p:nvPr/>
            </p:nvCxnSpPr>
            <p:spPr>
              <a:xfrm rot="16200000" flipH="1">
                <a:off x="3428734" y="3303678"/>
                <a:ext cx="153457" cy="339181"/>
              </a:xfrm>
              <a:prstGeom prst="bentConnector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꺾인 연결선 65"/>
              <p:cNvCxnSpPr>
                <a:stCxn id="69" idx="2"/>
                <a:endCxn id="70" idx="1"/>
              </p:cNvCxnSpPr>
              <p:nvPr/>
            </p:nvCxnSpPr>
            <p:spPr>
              <a:xfrm rot="16200000" flipH="1">
                <a:off x="1941194" y="2692793"/>
                <a:ext cx="180095" cy="343776"/>
              </a:xfrm>
              <a:prstGeom prst="bentConnector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꺾인 연결선 66"/>
              <p:cNvCxnSpPr/>
              <p:nvPr/>
            </p:nvCxnSpPr>
            <p:spPr>
              <a:xfrm rot="16200000" flipH="1">
                <a:off x="2672789" y="2930744"/>
                <a:ext cx="198018" cy="343776"/>
              </a:xfrm>
              <a:prstGeom prst="bentConnector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꺾인 연결선 67"/>
              <p:cNvCxnSpPr>
                <a:stCxn id="71" idx="2"/>
              </p:cNvCxnSpPr>
              <p:nvPr/>
            </p:nvCxnSpPr>
            <p:spPr>
              <a:xfrm rot="16200000" flipH="1">
                <a:off x="3268289" y="3406776"/>
                <a:ext cx="442946" cy="307780"/>
              </a:xfrm>
              <a:prstGeom prst="bentConnector3">
                <a:avLst>
                  <a:gd name="adj1" fmla="val 11881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37AF156-EC2C-4539-B641-3D48C6A74EF3}"/>
                  </a:ext>
                </a:extLst>
              </p:cNvPr>
              <p:cNvSpPr txBox="1"/>
              <p:nvPr/>
            </p:nvSpPr>
            <p:spPr>
              <a:xfrm>
                <a:off x="1462572" y="2558634"/>
                <a:ext cx="793562" cy="216000"/>
              </a:xfrm>
              <a:prstGeom prst="rect">
                <a:avLst/>
              </a:prstGeom>
              <a:solidFill>
                <a:schemeClr val="accent1">
                  <a:lumMod val="60000"/>
                  <a:lumOff val="40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IN-CSE</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0" name="TextBox 69">
                <a:extLst>
                  <a:ext uri="{FF2B5EF4-FFF2-40B4-BE49-F238E27FC236}">
                    <a16:creationId xmlns:a16="http://schemas.microsoft.com/office/drawing/2014/main" id="{437AF156-EC2C-4539-B641-3D48C6A74EF3}"/>
                  </a:ext>
                </a:extLst>
              </p:cNvPr>
              <p:cNvSpPr txBox="1"/>
              <p:nvPr/>
            </p:nvSpPr>
            <p:spPr>
              <a:xfrm>
                <a:off x="2203129" y="2846729"/>
                <a:ext cx="793562" cy="216000"/>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ryeubi</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1" name="TextBox 70">
                <a:extLst>
                  <a:ext uri="{FF2B5EF4-FFF2-40B4-BE49-F238E27FC236}">
                    <a16:creationId xmlns:a16="http://schemas.microsoft.com/office/drawing/2014/main" id="{437AF156-EC2C-4539-B641-3D48C6A74EF3}"/>
                  </a:ext>
                </a:extLst>
              </p:cNvPr>
              <p:cNvSpPr txBox="1"/>
              <p:nvPr/>
            </p:nvSpPr>
            <p:spPr>
              <a:xfrm>
                <a:off x="2939091" y="3123193"/>
                <a:ext cx="793562" cy="216000"/>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a:solidFill>
                      <a:schemeClr val="tx1">
                        <a:lumMod val="85000"/>
                        <a:lumOff val="15000"/>
                      </a:schemeClr>
                    </a:solidFill>
                    <a:latin typeface="Arial" panose="020B0604020202020204" pitchFamily="34" charset="0"/>
                    <a:ea typeface="SamsungOne 400" panose="020B0503030303020204" pitchFamily="34" charset="0"/>
                  </a:rPr>
                  <a:t>homepot01</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2" name="TextBox 71">
                <a:extLst>
                  <a:ext uri="{FF2B5EF4-FFF2-40B4-BE49-F238E27FC236}">
                    <a16:creationId xmlns:a16="http://schemas.microsoft.com/office/drawing/2014/main" id="{437AF156-EC2C-4539-B641-3D48C6A74EF3}"/>
                  </a:ext>
                </a:extLst>
              </p:cNvPr>
              <p:cNvSpPr txBox="1"/>
              <p:nvPr/>
            </p:nvSpPr>
            <p:spPr>
              <a:xfrm>
                <a:off x="3639220" y="3418036"/>
                <a:ext cx="793562" cy="216000"/>
              </a:xfrm>
              <a:prstGeom prst="rect">
                <a:avLst/>
              </a:prstGeom>
              <a:solidFill>
                <a:schemeClr val="accent2">
                  <a:lumMod val="60000"/>
                  <a:lumOff val="40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a:solidFill>
                      <a:schemeClr val="tx1">
                        <a:lumMod val="85000"/>
                        <a:lumOff val="15000"/>
                      </a:schemeClr>
                    </a:solidFill>
                    <a:latin typeface="Arial" panose="020B0604020202020204" pitchFamily="34" charset="0"/>
                    <a:ea typeface="SamsungOne 400" panose="020B0503030303020204" pitchFamily="34" charset="0"/>
                  </a:rPr>
                  <a:t>Suscripción</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3" name="TextBox 72">
                <a:extLst>
                  <a:ext uri="{FF2B5EF4-FFF2-40B4-BE49-F238E27FC236}">
                    <a16:creationId xmlns:a16="http://schemas.microsoft.com/office/drawing/2014/main" id="{437AF156-EC2C-4539-B641-3D48C6A74EF3}"/>
                  </a:ext>
                </a:extLst>
              </p:cNvPr>
              <p:cNvSpPr txBox="1"/>
              <p:nvPr/>
            </p:nvSpPr>
            <p:spPr>
              <a:xfrm>
                <a:off x="3634625" y="3731260"/>
                <a:ext cx="1000680" cy="252000"/>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4" name="TextBox 73">
                <a:extLst>
                  <a:ext uri="{FF2B5EF4-FFF2-40B4-BE49-F238E27FC236}">
                    <a16:creationId xmlns:a16="http://schemas.microsoft.com/office/drawing/2014/main" id="{437AF156-EC2C-4539-B641-3D48C6A74EF3}"/>
                  </a:ext>
                </a:extLst>
              </p:cNvPr>
              <p:cNvSpPr txBox="1"/>
              <p:nvPr/>
            </p:nvSpPr>
            <p:spPr>
              <a:xfrm>
                <a:off x="3794059" y="3946964"/>
                <a:ext cx="1000680" cy="174869"/>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5" name="TextBox 74">
                <a:extLst>
                  <a:ext uri="{FF2B5EF4-FFF2-40B4-BE49-F238E27FC236}">
                    <a16:creationId xmlns:a16="http://schemas.microsoft.com/office/drawing/2014/main" id="{437AF156-EC2C-4539-B641-3D48C6A74EF3}"/>
                  </a:ext>
                </a:extLst>
              </p:cNvPr>
              <p:cNvSpPr txBox="1"/>
              <p:nvPr/>
            </p:nvSpPr>
            <p:spPr>
              <a:xfrm>
                <a:off x="3981629" y="4106398"/>
                <a:ext cx="1000680" cy="174869"/>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6" name="TextBox 75">
                <a:extLst>
                  <a:ext uri="{FF2B5EF4-FFF2-40B4-BE49-F238E27FC236}">
                    <a16:creationId xmlns:a16="http://schemas.microsoft.com/office/drawing/2014/main" id="{437AF156-EC2C-4539-B641-3D48C6A74EF3}"/>
                  </a:ext>
                </a:extLst>
              </p:cNvPr>
              <p:cNvSpPr txBox="1"/>
              <p:nvPr/>
            </p:nvSpPr>
            <p:spPr>
              <a:xfrm>
                <a:off x="4162164" y="4286934"/>
                <a:ext cx="1000680" cy="174869"/>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sp>
            <p:nvSpPr>
              <p:cNvPr id="77" name="TextBox 76">
                <a:extLst>
                  <a:ext uri="{FF2B5EF4-FFF2-40B4-BE49-F238E27FC236}">
                    <a16:creationId xmlns:a16="http://schemas.microsoft.com/office/drawing/2014/main" id="{437AF156-EC2C-4539-B641-3D48C6A74EF3}"/>
                  </a:ext>
                </a:extLst>
              </p:cNvPr>
              <p:cNvSpPr txBox="1"/>
              <p:nvPr/>
            </p:nvSpPr>
            <p:spPr>
              <a:xfrm>
                <a:off x="4363801" y="4446367"/>
                <a:ext cx="1000680" cy="252000"/>
              </a:xfrm>
              <a:prstGeom prst="rect">
                <a:avLst/>
              </a:prstGeom>
              <a:solidFill>
                <a:schemeClr val="bg1">
                  <a:lumMod val="85000"/>
                </a:schemeClr>
              </a:solidFill>
              <a:ln>
                <a:noFill/>
              </a:ln>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675" dirty="0" err="1">
                    <a:solidFill>
                      <a:schemeClr val="tx1">
                        <a:lumMod val="85000"/>
                        <a:lumOff val="15000"/>
                      </a:schemeClr>
                    </a:solidFill>
                    <a:latin typeface="Arial" panose="020B0604020202020204" pitchFamily="34" charset="0"/>
                    <a:ea typeface="SamsungOne 400" panose="020B0503030303020204" pitchFamily="34" charset="0"/>
                  </a:rPr>
                  <a:t>contentlnstance</a:t>
                </a:r>
                <a:endParaRPr lang="ko-KR" altLang="en-US" sz="675" dirty="0">
                  <a:solidFill>
                    <a:schemeClr val="tx1">
                      <a:lumMod val="85000"/>
                      <a:lumOff val="15000"/>
                    </a:schemeClr>
                  </a:solidFill>
                  <a:latin typeface="Arial" panose="020B0604020202020204" pitchFamily="34" charset="0"/>
                  <a:ea typeface="SamsungOne 400" panose="02020603020101020101" pitchFamily="18" charset="-127"/>
                </a:endParaRPr>
              </a:p>
            </p:txBody>
          </p:sp>
        </p:grpSp>
      </p:grpSp>
      <p:sp>
        <p:nvSpPr>
          <p:cNvPr id="5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5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3967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3D8647A6-4922-4CA7-B7BD-8537231110B2}"/>
              </a:ext>
            </a:extLst>
          </p:cNvPr>
          <p:cNvGrpSpPr/>
          <p:nvPr/>
        </p:nvGrpSpPr>
        <p:grpSpPr>
          <a:xfrm>
            <a:off x="1277541" y="1397868"/>
            <a:ext cx="6588919" cy="161583"/>
            <a:chOff x="1027113" y="2045625"/>
            <a:chExt cx="8785225" cy="215443"/>
          </a:xfrm>
        </p:grpSpPr>
        <p:sp>
          <p:nvSpPr>
            <p:cNvPr id="14" name="직사각형 13">
              <a:extLst>
                <a:ext uri="{FF2B5EF4-FFF2-40B4-BE49-F238E27FC236}">
                  <a16:creationId xmlns:a16="http://schemas.microsoft.com/office/drawing/2014/main" id="{2037C6EE-5ED0-4B25-B66D-0296C80FBB4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D8E5B691-D01F-434E-9F95-F22357224AEB}"/>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Comando de ejecución TAS de entrada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Text Box 4">
            <a:extLst>
              <a:ext uri="{FF2B5EF4-FFF2-40B4-BE49-F238E27FC236}">
                <a16:creationId xmlns:a16="http://schemas.microsoft.com/office/drawing/2014/main" id="{C68637AA-EB21-4116-A572-2BADDF9518AC}"/>
              </a:ext>
            </a:extLst>
          </p:cNvPr>
          <p:cNvSpPr txBox="1">
            <a:spLocks noChangeArrowheads="1"/>
          </p:cNvSpPr>
          <p:nvPr/>
        </p:nvSpPr>
        <p:spPr bwMode="auto">
          <a:xfrm>
            <a:off x="1385889" y="1609987"/>
            <a:ext cx="2615803" cy="193027"/>
          </a:xfrm>
          <a:prstGeom prst="rect">
            <a:avLst/>
          </a:prstGeom>
          <a:solidFill>
            <a:srgbClr val="ECEFF6"/>
          </a:solidFill>
          <a:ln w="6350">
            <a:solidFill>
              <a:schemeClr val="bg1">
                <a:lumMod val="85000"/>
              </a:schemeClr>
            </a:solidFill>
          </a:ln>
        </p:spPr>
        <p:txBody>
          <a:bodyPr wrap="square" lIns="54000" tIns="27000" rIns="27000" bIns="27000">
            <a:spAutoFit/>
            <a:scene3d>
              <a:camera prst="orthographicFront"/>
              <a:lightRig rig="threePt" dir="t"/>
            </a:scene3d>
            <a:sp3d>
              <a:bevelT w="0" h="6350"/>
            </a:sp3d>
          </a:bodyPr>
          <a:lstStyle>
            <a:defPPr>
              <a:defRPr lang="ko-KR"/>
            </a:defPPr>
            <a:lvl1pPr algn="just" fontAlgn="base">
              <a:spcBef>
                <a:spcPct val="0"/>
              </a:spcBef>
              <a:spcAft>
                <a:spcPct val="0"/>
              </a:spcAft>
              <a:defRPr kumimoji="1" sz="1050">
                <a:solidFill>
                  <a:srgbClr val="00B050"/>
                </a:solidFill>
                <a:latin typeface="SamsungOne 400" panose="020B0503030303020204" pitchFamily="34" charset="0"/>
                <a:ea typeface="SamsungOne 400" panose="020B0503030303020204" pitchFamily="34" charset="0"/>
                <a:cs typeface="Tahoma" panose="020B0604030504040204" pitchFamily="34" charset="0"/>
              </a:defRPr>
            </a:lvl1pPr>
            <a:lvl2pPr marL="457055" fontAlgn="base">
              <a:spcBef>
                <a:spcPct val="0"/>
              </a:spcBef>
              <a:spcAft>
                <a:spcPct val="0"/>
              </a:spcAft>
              <a:defRPr kumimoji="1">
                <a:latin typeface="굴림" charset="-127"/>
                <a:ea typeface="굴림" charset="-127"/>
              </a:defRPr>
            </a:lvl2pPr>
            <a:lvl3pPr marL="914110" fontAlgn="base">
              <a:spcBef>
                <a:spcPct val="0"/>
              </a:spcBef>
              <a:spcAft>
                <a:spcPct val="0"/>
              </a:spcAft>
              <a:defRPr kumimoji="1">
                <a:latin typeface="굴림" charset="-127"/>
                <a:ea typeface="굴림" charset="-127"/>
              </a:defRPr>
            </a:lvl3pPr>
            <a:lvl4pPr marL="1371164" fontAlgn="base">
              <a:spcBef>
                <a:spcPct val="0"/>
              </a:spcBef>
              <a:spcAft>
                <a:spcPct val="0"/>
              </a:spcAft>
              <a:defRPr kumimoji="1">
                <a:latin typeface="굴림" charset="-127"/>
                <a:ea typeface="굴림" charset="-127"/>
              </a:defRPr>
            </a:lvl4pPr>
            <a:lvl5pPr marL="1828218" fontAlgn="base">
              <a:spcBef>
                <a:spcPct val="0"/>
              </a:spcBef>
              <a:spcAft>
                <a:spcPct val="0"/>
              </a:spcAft>
              <a:defRPr kumimoji="1">
                <a:latin typeface="굴림" charset="-127"/>
                <a:ea typeface="굴림" charset="-127"/>
              </a:defRPr>
            </a:lvl5pPr>
            <a:lvl6pPr marL="2285272" defTabSz="914110">
              <a:defRPr kumimoji="1">
                <a:latin typeface="굴림" charset="-127"/>
                <a:ea typeface="굴림" charset="-127"/>
              </a:defRPr>
            </a:lvl6pPr>
            <a:lvl7pPr marL="2742327" defTabSz="914110">
              <a:defRPr kumimoji="1">
                <a:latin typeface="굴림" charset="-127"/>
                <a:ea typeface="굴림" charset="-127"/>
              </a:defRPr>
            </a:lvl7pPr>
            <a:lvl8pPr marL="3199383" defTabSz="914110">
              <a:defRPr kumimoji="1">
                <a:latin typeface="굴림" charset="-127"/>
                <a:ea typeface="굴림" charset="-127"/>
              </a:defRPr>
            </a:lvl8pPr>
            <a:lvl9pPr marL="3656438" defTabSz="914110">
              <a:defRPr kumimoji="1">
                <a:latin typeface="굴림" charset="-127"/>
                <a:ea typeface="굴림" charset="-127"/>
              </a:defRPr>
            </a:lvl9pPr>
          </a:lstStyle>
          <a:p>
            <a:r>
              <a:rPr lang="en-US" altLang="ko-KR" sz="900" dirty="0" err="1">
                <a:latin typeface="D2Coding" panose="020B0609020101020101" pitchFamily="49" charset="-127"/>
                <a:ea typeface="D2Coding" panose="020B0609020101020101" pitchFamily="49" charset="-127"/>
              </a:rPr>
              <a:t>pi@raspberrypi</a:t>
            </a:r>
            <a:r>
              <a:rPr lang="en-US" altLang="ko-KR" sz="900" dirty="0">
                <a:latin typeface="D2Coding" panose="020B0609020101020101" pitchFamily="49" charset="-127"/>
                <a:ea typeface="D2Coding" panose="020B0609020101020101" pitchFamily="49" charset="-127"/>
              </a:rPr>
              <a:t> </a:t>
            </a:r>
            <a:r>
              <a:rPr lang="en-US" altLang="ko-KR" sz="900" dirty="0">
                <a:solidFill>
                  <a:srgbClr val="7030A0"/>
                </a:solidFill>
                <a:latin typeface="D2Coding" panose="020B0609020101020101" pitchFamily="49" charset="-127"/>
                <a:ea typeface="D2Coding" panose="020B0609020101020101" pitchFamily="49" charset="-127"/>
              </a:rPr>
              <a:t>~/node/tas_co2 $ </a:t>
            </a:r>
            <a:r>
              <a:rPr lang="en-US" altLang="ko-KR" sz="900" dirty="0">
                <a:solidFill>
                  <a:schemeClr val="tx1"/>
                </a:solidFill>
                <a:latin typeface="D2Coding" panose="020B0609020101020101" pitchFamily="49" charset="-127"/>
                <a:ea typeface="D2Coding" panose="020B0609020101020101" pitchFamily="49" charset="-127"/>
              </a:rPr>
              <a:t>node app.js</a:t>
            </a:r>
          </a:p>
        </p:txBody>
      </p:sp>
      <p:pic>
        <p:nvPicPr>
          <p:cNvPr id="17" name="그림 16">
            <a:extLst>
              <a:ext uri="{FF2B5EF4-FFF2-40B4-BE49-F238E27FC236}">
                <a16:creationId xmlns:a16="http://schemas.microsoft.com/office/drawing/2014/main" id="{E17B6A06-EB91-427F-96A1-F9A7495711D8}"/>
              </a:ext>
            </a:extLst>
          </p:cNvPr>
          <p:cNvPicPr>
            <a:picLocks noChangeAspect="1"/>
          </p:cNvPicPr>
          <p:nvPr/>
        </p:nvPicPr>
        <p:blipFill>
          <a:blip r:embed="rId3"/>
          <a:stretch>
            <a:fillRect/>
          </a:stretch>
        </p:blipFill>
        <p:spPr>
          <a:xfrm>
            <a:off x="1385889" y="1876744"/>
            <a:ext cx="3663553" cy="2801645"/>
          </a:xfrm>
          <a:prstGeom prst="rect">
            <a:avLst/>
          </a:prstGeom>
        </p:spPr>
      </p:pic>
      <p:sp>
        <p:nvSpPr>
          <p:cNvPr id="19" name="직사각형 18">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Ejecutar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TAS</a:t>
            </a:r>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8134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896598" y="1922319"/>
            <a:ext cx="3482249" cy="2781112"/>
            <a:chOff x="5214102" y="2531710"/>
            <a:chExt cx="3857128" cy="3689894"/>
          </a:xfrm>
        </p:grpSpPr>
        <p:pic>
          <p:nvPicPr>
            <p:cNvPr id="23" name="그림 22">
              <a:extLst>
                <a:ext uri="{FF2B5EF4-FFF2-40B4-BE49-F238E27FC236}">
                  <a16:creationId xmlns:a16="http://schemas.microsoft.com/office/drawing/2014/main" id="{8C7B2776-9F3C-4611-A6B7-5FC996B84BB6}"/>
                </a:ext>
              </a:extLst>
            </p:cNvPr>
            <p:cNvPicPr>
              <a:picLocks noChangeAspect="1"/>
            </p:cNvPicPr>
            <p:nvPr/>
          </p:nvPicPr>
          <p:blipFill rotWithShape="1">
            <a:blip r:embed="rId3"/>
            <a:srcRect l="771" t="9129" r="861" b="4342"/>
            <a:stretch/>
          </p:blipFill>
          <p:spPr>
            <a:xfrm>
              <a:off x="5214102" y="2531710"/>
              <a:ext cx="3857128" cy="3689894"/>
            </a:xfrm>
            <a:prstGeom prst="rect">
              <a:avLst/>
            </a:prstGeom>
            <a:ln>
              <a:solidFill>
                <a:schemeClr val="bg2">
                  <a:lumMod val="50000"/>
                </a:schemeClr>
              </a:solidFill>
            </a:ln>
          </p:spPr>
        </p:pic>
        <p:sp>
          <p:nvSpPr>
            <p:cNvPr id="24" name="직사각형 23">
              <a:extLst>
                <a:ext uri="{FF2B5EF4-FFF2-40B4-BE49-F238E27FC236}">
                  <a16:creationId xmlns:a16="http://schemas.microsoft.com/office/drawing/2014/main" id="{13479C87-A7DD-4FBC-8311-995A2A3A8CA5}"/>
                </a:ext>
              </a:extLst>
            </p:cNvPr>
            <p:cNvSpPr/>
            <p:nvPr/>
          </p:nvSpPr>
          <p:spPr>
            <a:xfrm>
              <a:off x="6283972" y="2560671"/>
              <a:ext cx="395327" cy="1439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ko-KR" altLang="en-US" sz="1151" dirty="0">
                <a:solidFill>
                  <a:srgbClr val="000000"/>
                </a:solidFill>
                <a:latin typeface="Arial" panose="020B0604020202020204" pitchFamily="34" charset="0"/>
                <a:ea typeface="SamsungOne 400" panose="02020603020101020101" pitchFamily="18" charset="-127"/>
              </a:endParaRPr>
            </a:p>
          </p:txBody>
        </p:sp>
      </p:grpSp>
      <p:sp>
        <p:nvSpPr>
          <p:cNvPr id="25" name="TextBox 24">
            <a:extLst>
              <a:ext uri="{FF2B5EF4-FFF2-40B4-BE49-F238E27FC236}">
                <a16:creationId xmlns:a16="http://schemas.microsoft.com/office/drawing/2014/main" id="{9400BA62-E108-40C5-85FF-2AEA54D76F83}"/>
              </a:ext>
            </a:extLst>
          </p:cNvPr>
          <p:cNvSpPr txBox="1"/>
          <p:nvPr/>
        </p:nvSpPr>
        <p:spPr>
          <a:xfrm>
            <a:off x="4290505" y="1884087"/>
            <a:ext cx="422019" cy="408078"/>
          </a:xfrm>
          <a:prstGeom prst="wedgeEllipseCallout">
            <a:avLst>
              <a:gd name="adj1" fmla="val -69772"/>
              <a:gd name="adj2" fmla="val -21715"/>
            </a:avLst>
          </a:prstGeom>
          <a:solidFill>
            <a:srgbClr val="193EB0"/>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defRPr/>
            </a:pPr>
            <a:r>
              <a:rPr lang="en-US" altLang="ko-KR" sz="900" dirty="0">
                <a:solidFill>
                  <a:schemeClr val="bg1"/>
                </a:solidFill>
                <a:latin typeface="Arial" panose="020B0604020202020204" pitchFamily="34" charset="0"/>
                <a:ea typeface="SamsungOne 400" panose="020B0503030303020204" pitchFamily="34" charset="0"/>
              </a:rPr>
              <a:t>Click</a:t>
            </a:r>
            <a:endParaRPr lang="ko-KR" altLang="en-US" sz="900" dirty="0">
              <a:solidFill>
                <a:schemeClr val="bg1"/>
              </a:solidFill>
              <a:latin typeface="Arial" panose="020B0604020202020204" pitchFamily="34" charset="0"/>
              <a:ea typeface="SamsungOne 400" panose="02020603020101020101" pitchFamily="18" charset="-127"/>
            </a:endParaRPr>
          </a:p>
        </p:txBody>
      </p:sp>
      <p:grpSp>
        <p:nvGrpSpPr>
          <p:cNvPr id="12" name="그룹 11">
            <a:extLst>
              <a:ext uri="{FF2B5EF4-FFF2-40B4-BE49-F238E27FC236}">
                <a16:creationId xmlns:a16="http://schemas.microsoft.com/office/drawing/2014/main" id="{63E6E46D-6821-471B-9E41-B5B0098EBAC7}"/>
              </a:ext>
            </a:extLst>
          </p:cNvPr>
          <p:cNvGrpSpPr/>
          <p:nvPr/>
        </p:nvGrpSpPr>
        <p:grpSpPr>
          <a:xfrm>
            <a:off x="1277541" y="1396550"/>
            <a:ext cx="6588919" cy="161583"/>
            <a:chOff x="1027113" y="2045625"/>
            <a:chExt cx="8785225" cy="215443"/>
          </a:xfrm>
        </p:grpSpPr>
        <p:sp>
          <p:nvSpPr>
            <p:cNvPr id="14" name="직사각형 13">
              <a:extLst>
                <a:ext uri="{FF2B5EF4-FFF2-40B4-BE49-F238E27FC236}">
                  <a16:creationId xmlns:a16="http://schemas.microsoft.com/office/drawing/2014/main" id="{54FFF406-C603-45EC-9B1D-1579D49B89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4D145989-C6D0-4E55-98A9-6F6C5ED00004}"/>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http://203.253.128.161:7575</a:t>
              </a:r>
            </a:p>
          </p:txBody>
        </p:sp>
      </p:grpSp>
      <p:grpSp>
        <p:nvGrpSpPr>
          <p:cNvPr id="16" name="그룹 15">
            <a:extLst>
              <a:ext uri="{FF2B5EF4-FFF2-40B4-BE49-F238E27FC236}">
                <a16:creationId xmlns:a16="http://schemas.microsoft.com/office/drawing/2014/main" id="{1BBA8334-090E-4120-A42D-FFAE1D995561}"/>
              </a:ext>
            </a:extLst>
          </p:cNvPr>
          <p:cNvGrpSpPr/>
          <p:nvPr/>
        </p:nvGrpSpPr>
        <p:grpSpPr>
          <a:xfrm>
            <a:off x="1277541" y="1637880"/>
            <a:ext cx="5101306" cy="161583"/>
            <a:chOff x="1027113" y="2045625"/>
            <a:chExt cx="6801741" cy="215443"/>
          </a:xfrm>
        </p:grpSpPr>
        <p:sp>
          <p:nvSpPr>
            <p:cNvPr id="21" name="직사각형 20">
              <a:extLst>
                <a:ext uri="{FF2B5EF4-FFF2-40B4-BE49-F238E27FC236}">
                  <a16:creationId xmlns:a16="http://schemas.microsoft.com/office/drawing/2014/main" id="{4B806698-5B5F-48C5-A8AC-BCC6B0ED296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C475E947-23BA-44FE-BE86-3C808A36A377}"/>
                </a:ext>
              </a:extLst>
            </p:cNvPr>
            <p:cNvSpPr/>
            <p:nvPr/>
          </p:nvSpPr>
          <p:spPr>
            <a:xfrm>
              <a:off x="1179513" y="2045625"/>
              <a:ext cx="6649341"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Visualizador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web para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ver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estado</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los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recursos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AE que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cree</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9" name="직사각형 18">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Visualizador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recursos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Mobius</a:t>
            </a:r>
          </a:p>
        </p:txBody>
      </p:sp>
      <p:grpSp>
        <p:nvGrpSpPr>
          <p:cNvPr id="7" name="그룹 6"/>
          <p:cNvGrpSpPr/>
          <p:nvPr/>
        </p:nvGrpSpPr>
        <p:grpSpPr>
          <a:xfrm>
            <a:off x="2204816" y="2056774"/>
            <a:ext cx="1657543" cy="235395"/>
            <a:chOff x="1795166" y="2788542"/>
            <a:chExt cx="2210057" cy="313859"/>
          </a:xfrm>
        </p:grpSpPr>
        <p:sp>
          <p:nvSpPr>
            <p:cNvPr id="4" name="직사각형 3"/>
            <p:cNvSpPr/>
            <p:nvPr/>
          </p:nvSpPr>
          <p:spPr>
            <a:xfrm>
              <a:off x="1795166" y="2872333"/>
              <a:ext cx="1851648" cy="230068"/>
            </a:xfrm>
            <a:prstGeom prst="rect">
              <a:avLst/>
            </a:prstGeom>
            <a:solidFill>
              <a:schemeClr val="accent5">
                <a:lumMod val="20000"/>
                <a:lumOff val="80000"/>
              </a:schemeClr>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75">
                  <a:solidFill>
                    <a:schemeClr val="tx1"/>
                  </a:solidFill>
                  <a:latin typeface="Arial" panose="020B0604020202020204" pitchFamily="34" charset="0"/>
                  <a:ea typeface="SamsungOne 400" panose="020B0503030303020204" pitchFamily="34" charset="0"/>
                </a:rPr>
                <a:t>Monitor de recursos</a:t>
              </a:r>
              <a:endParaRPr lang="ko-KR" altLang="en-US" sz="975" dirty="0">
                <a:solidFill>
                  <a:schemeClr val="tx1"/>
                </a:solidFill>
                <a:latin typeface="Arial" panose="020B0604020202020204" pitchFamily="34" charset="0"/>
              </a:endParaRPr>
            </a:p>
          </p:txBody>
        </p:sp>
        <p:cxnSp>
          <p:nvCxnSpPr>
            <p:cNvPr id="6" name="직선 화살표 연결선 5"/>
            <p:cNvCxnSpPr>
              <a:cxnSpLocks/>
              <a:stCxn id="4" idx="3"/>
            </p:cNvCxnSpPr>
            <p:nvPr/>
          </p:nvCxnSpPr>
          <p:spPr>
            <a:xfrm flipV="1">
              <a:off x="3646814" y="2788542"/>
              <a:ext cx="358409" cy="198825"/>
            </a:xfrm>
            <a:prstGeom prst="straightConnector1">
              <a:avLst/>
            </a:prstGeom>
            <a:ln w="12700">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2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2362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944439" y="1545015"/>
            <a:ext cx="5103206" cy="3116541"/>
            <a:chOff x="2116254" y="2211161"/>
            <a:chExt cx="6102349" cy="3726720"/>
          </a:xfrm>
        </p:grpSpPr>
        <p:pic>
          <p:nvPicPr>
            <p:cNvPr id="11" name="그림 10"/>
            <p:cNvPicPr>
              <a:picLocks noChangeAspect="1"/>
            </p:cNvPicPr>
            <p:nvPr/>
          </p:nvPicPr>
          <p:blipFill rotWithShape="1">
            <a:blip r:embed="rId3"/>
            <a:srcRect l="438" t="9076" r="902" b="1072"/>
            <a:stretch/>
          </p:blipFill>
          <p:spPr>
            <a:xfrm>
              <a:off x="2116254" y="2211161"/>
              <a:ext cx="6102349" cy="3726720"/>
            </a:xfrm>
            <a:prstGeom prst="rect">
              <a:avLst/>
            </a:prstGeom>
            <a:ln>
              <a:solidFill>
                <a:schemeClr val="bg1">
                  <a:lumMod val="75000"/>
                </a:schemeClr>
              </a:solidFill>
            </a:ln>
          </p:spPr>
        </p:pic>
        <p:sp>
          <p:nvSpPr>
            <p:cNvPr id="12" name="직사각형 11"/>
            <p:cNvSpPr/>
            <p:nvPr/>
          </p:nvSpPr>
          <p:spPr>
            <a:xfrm>
              <a:off x="2912707" y="2437701"/>
              <a:ext cx="1473109" cy="126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500" dirty="0">
                <a:solidFill>
                  <a:prstClr val="white"/>
                </a:solidFill>
                <a:latin typeface="Arial" panose="020B0604020202020204" pitchFamily="34" charset="0"/>
                <a:ea typeface="SamsungOne 400" panose="02020603020101020101" pitchFamily="18" charset="-127"/>
              </a:endParaRPr>
            </a:p>
          </p:txBody>
        </p:sp>
      </p:grpSp>
      <p:grpSp>
        <p:nvGrpSpPr>
          <p:cNvPr id="3" name="그룹 2"/>
          <p:cNvGrpSpPr/>
          <p:nvPr/>
        </p:nvGrpSpPr>
        <p:grpSpPr>
          <a:xfrm>
            <a:off x="1558616" y="2001914"/>
            <a:ext cx="2734493" cy="416236"/>
            <a:chOff x="933567" y="2669218"/>
            <a:chExt cx="3645990" cy="554981"/>
          </a:xfrm>
        </p:grpSpPr>
        <p:sp>
          <p:nvSpPr>
            <p:cNvPr id="13" name="직사각형 12"/>
            <p:cNvSpPr/>
            <p:nvPr/>
          </p:nvSpPr>
          <p:spPr>
            <a:xfrm>
              <a:off x="933567" y="2962589"/>
              <a:ext cx="3645990" cy="261610"/>
            </a:xfrm>
            <a:prstGeom prst="rect">
              <a:avLst/>
            </a:prstGeom>
            <a:solidFill>
              <a:schemeClr val="accent5">
                <a:lumMod val="20000"/>
                <a:lumOff val="80000"/>
              </a:schemeClr>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ko-KR" sz="975" dirty="0">
                  <a:solidFill>
                    <a:schemeClr val="tx1"/>
                  </a:solidFill>
                  <a:latin typeface="Arial" panose="020B0604020202020204" pitchFamily="34" charset="0"/>
                  <a:ea typeface="SamsungOne 400" panose="020B0503030303020204" pitchFamily="34" charset="0"/>
                </a:rPr>
                <a:t>http://203.253.128.161:7579/Mobius/base2</a:t>
              </a:r>
              <a:endParaRPr lang="ko-KR" altLang="en-US" sz="975" dirty="0">
                <a:solidFill>
                  <a:schemeClr val="tx1"/>
                </a:solidFill>
                <a:latin typeface="Arial" panose="020B0604020202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65014617-3E12-42CD-BA09-C76CE8EA6BAF}"/>
                </a:ext>
              </a:extLst>
            </p:cNvPr>
            <p:cNvSpPr/>
            <p:nvPr/>
          </p:nvSpPr>
          <p:spPr>
            <a:xfrm>
              <a:off x="933567" y="2669218"/>
              <a:ext cx="3645990" cy="261610"/>
            </a:xfrm>
            <a:prstGeom prst="rect">
              <a:avLst/>
            </a:prstGeom>
            <a:solidFill>
              <a:schemeClr val="accent5">
                <a:lumMod val="20000"/>
                <a:lumOff val="80000"/>
              </a:schemeClr>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ko-KR" sz="975" dirty="0">
                  <a:solidFill>
                    <a:schemeClr val="tx1"/>
                  </a:solidFill>
                  <a:latin typeface="Arial" panose="020B0604020202020204" pitchFamily="34" charset="0"/>
                  <a:ea typeface="SamsungOne 400" panose="020B0503030303020204" pitchFamily="34" charset="0"/>
                </a:rPr>
                <a:t>http://203.253.128.161:7579/Mobius/ae-edu0</a:t>
              </a:r>
              <a:endParaRPr lang="ko-KR" altLang="en-US" sz="975" dirty="0">
                <a:solidFill>
                  <a:schemeClr val="tx1"/>
                </a:solidFill>
                <a:latin typeface="Arial" panose="020B0604020202020204" pitchFamily="34" charset="0"/>
                <a:ea typeface="SamsungOne 400" panose="020B0503030303020204" pitchFamily="34" charset="0"/>
              </a:endParaRPr>
            </a:p>
          </p:txBody>
        </p:sp>
      </p:grpSp>
      <p:sp>
        <p:nvSpPr>
          <p:cNvPr id="21" name="직사각형 2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Visualizador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recursos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Mobius</a:t>
            </a:r>
          </a:p>
        </p:txBody>
      </p:sp>
      <p:sp>
        <p:nvSpPr>
          <p:cNvPr id="22" name="TextBox 21">
            <a:extLst>
              <a:ext uri="{FF2B5EF4-FFF2-40B4-BE49-F238E27FC236}">
                <a16:creationId xmlns:a16="http://schemas.microsoft.com/office/drawing/2014/main" id="{9400BA62-E108-40C5-85FF-2AEA54D76F83}"/>
              </a:ext>
            </a:extLst>
          </p:cNvPr>
          <p:cNvSpPr txBox="1"/>
          <p:nvPr/>
        </p:nvSpPr>
        <p:spPr>
          <a:xfrm>
            <a:off x="5466515" y="1496422"/>
            <a:ext cx="422019" cy="408078"/>
          </a:xfrm>
          <a:prstGeom prst="wedgeEllipseCallout">
            <a:avLst>
              <a:gd name="adj1" fmla="val -64400"/>
              <a:gd name="adj2" fmla="val 32452"/>
            </a:avLst>
          </a:prstGeom>
          <a:solidFill>
            <a:srgbClr val="193EB0"/>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defRPr/>
            </a:pPr>
            <a:r>
              <a:rPr lang="en-US" altLang="ko-KR" sz="900" dirty="0">
                <a:solidFill>
                  <a:schemeClr val="bg1"/>
                </a:solidFill>
                <a:latin typeface="Arial" panose="020B0604020202020204" pitchFamily="34" charset="0"/>
                <a:ea typeface="SamsungOne 400" panose="020B0503030303020204" pitchFamily="34" charset="0"/>
              </a:rPr>
              <a:t>Click</a:t>
            </a:r>
            <a:endParaRPr lang="ko-KR" altLang="en-US" sz="900" dirty="0">
              <a:solidFill>
                <a:schemeClr val="bg1"/>
              </a:solidFill>
              <a:latin typeface="Arial" panose="020B0604020202020204" pitchFamily="34" charset="0"/>
              <a:ea typeface="SamsungOne 400" panose="02020603020101020101" pitchFamily="18" charset="-127"/>
            </a:endParaRPr>
          </a:p>
        </p:txBody>
      </p:sp>
      <p:sp>
        <p:nvSpPr>
          <p:cNvPr id="1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6705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rotWithShape="1">
          <a:blip r:embed="rId3"/>
          <a:srcRect l="334" t="8737" r="746" b="543"/>
          <a:stretch/>
        </p:blipFill>
        <p:spPr>
          <a:xfrm>
            <a:off x="1904764" y="1545015"/>
            <a:ext cx="5301578" cy="3116542"/>
          </a:xfrm>
          <a:prstGeom prst="rect">
            <a:avLst/>
          </a:prstGeom>
          <a:ln>
            <a:solidFill>
              <a:schemeClr val="bg1">
                <a:lumMod val="75000"/>
              </a:schemeClr>
            </a:solidFill>
          </a:ln>
        </p:spPr>
      </p:pic>
      <p:sp>
        <p:nvSpPr>
          <p:cNvPr id="13" name="직사각형 1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Visualizador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recursos</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de Mobius</a:t>
            </a:r>
          </a:p>
        </p:txBody>
      </p:sp>
      <p:sp>
        <p:nvSpPr>
          <p:cNvPr id="16" name="TextBox 15">
            <a:extLst>
              <a:ext uri="{FF2B5EF4-FFF2-40B4-BE49-F238E27FC236}">
                <a16:creationId xmlns:a16="http://schemas.microsoft.com/office/drawing/2014/main" id="{9400BA62-E108-40C5-85FF-2AEA54D76F83}"/>
              </a:ext>
            </a:extLst>
          </p:cNvPr>
          <p:cNvSpPr txBox="1"/>
          <p:nvPr/>
        </p:nvSpPr>
        <p:spPr>
          <a:xfrm>
            <a:off x="5809467" y="2921916"/>
            <a:ext cx="694072" cy="408078"/>
          </a:xfrm>
          <a:prstGeom prst="wedgeEllipseCallout">
            <a:avLst>
              <a:gd name="adj1" fmla="val -60789"/>
              <a:gd name="adj2" fmla="val -42548"/>
            </a:avLst>
          </a:prstGeom>
          <a:solidFill>
            <a:srgbClr val="193EB0"/>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defRPr/>
            </a:pPr>
            <a:r>
              <a:rPr lang="en-US" altLang="ko-KR" sz="900" dirty="0">
                <a:solidFill>
                  <a:schemeClr val="bg1"/>
                </a:solidFill>
                <a:latin typeface="Arial" panose="020B0604020202020204" pitchFamily="34" charset="0"/>
                <a:ea typeface="SamsungOne 400" panose="020B0503030303020204" pitchFamily="34" charset="0"/>
              </a:rPr>
              <a:t>Selection</a:t>
            </a:r>
            <a:endParaRPr lang="ko-KR" altLang="en-US" sz="900" dirty="0">
              <a:solidFill>
                <a:schemeClr val="bg1"/>
              </a:solidFill>
              <a:latin typeface="Arial" panose="020B0604020202020204" pitchFamily="34" charset="0"/>
              <a:ea typeface="SamsungOne 400" panose="020B0503030303020204" pitchFamily="34" charset="0"/>
            </a:endParaRPr>
          </a:p>
        </p:txBody>
      </p:sp>
      <p:grpSp>
        <p:nvGrpSpPr>
          <p:cNvPr id="20" name="그룹 19"/>
          <p:cNvGrpSpPr/>
          <p:nvPr/>
        </p:nvGrpSpPr>
        <p:grpSpPr>
          <a:xfrm>
            <a:off x="3471283" y="1983719"/>
            <a:ext cx="2533492" cy="260585"/>
            <a:chOff x="627234" y="2788542"/>
            <a:chExt cx="3377989" cy="347446"/>
          </a:xfrm>
        </p:grpSpPr>
        <p:sp>
          <p:nvSpPr>
            <p:cNvPr id="21" name="직사각형 20"/>
            <p:cNvSpPr/>
            <p:nvPr/>
          </p:nvSpPr>
          <p:spPr>
            <a:xfrm>
              <a:off x="627234" y="2872332"/>
              <a:ext cx="3019580" cy="263656"/>
            </a:xfrm>
            <a:prstGeom prst="rect">
              <a:avLst/>
            </a:prstGeom>
            <a:solidFill>
              <a:schemeClr val="accent5">
                <a:lumMod val="20000"/>
                <a:lumOff val="80000"/>
              </a:schemeClr>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75">
                  <a:solidFill>
                    <a:schemeClr val="tx1"/>
                  </a:solidFill>
                  <a:latin typeface="Arial" panose="020B0604020202020204" pitchFamily="34" charset="0"/>
                  <a:ea typeface="SamsungOne 400" panose="020B0503030303020204" pitchFamily="34" charset="0"/>
                </a:rPr>
                <a:t>Información del recurso seleccionado</a:t>
              </a:r>
              <a:endParaRPr lang="ko-KR" altLang="en-US" sz="975" dirty="0">
                <a:solidFill>
                  <a:schemeClr val="tx1"/>
                </a:solidFill>
                <a:latin typeface="Arial" panose="020B0604020202020204" pitchFamily="34" charset="0"/>
                <a:ea typeface="SamsungOne 400" panose="020B0503030303020204" pitchFamily="34" charset="0"/>
              </a:endParaRPr>
            </a:p>
          </p:txBody>
        </p:sp>
        <p:cxnSp>
          <p:nvCxnSpPr>
            <p:cNvPr id="22" name="직선 화살표 연결선 21"/>
            <p:cNvCxnSpPr>
              <a:stCxn id="21" idx="3"/>
            </p:cNvCxnSpPr>
            <p:nvPr/>
          </p:nvCxnSpPr>
          <p:spPr>
            <a:xfrm flipV="1">
              <a:off x="3646814" y="2788542"/>
              <a:ext cx="358409" cy="215618"/>
            </a:xfrm>
            <a:prstGeom prst="straightConnector1">
              <a:avLst/>
            </a:prstGeom>
            <a:ln w="12700">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7"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7649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DEC565D6-2EC9-4664-BE86-06901AFA2650}"/>
              </a:ext>
            </a:extLst>
          </p:cNvPr>
          <p:cNvGrpSpPr/>
          <p:nvPr/>
        </p:nvGrpSpPr>
        <p:grpSpPr>
          <a:xfrm>
            <a:off x="1277541" y="1431627"/>
            <a:ext cx="6588919" cy="161583"/>
            <a:chOff x="1027113" y="2045625"/>
            <a:chExt cx="8785225" cy="215443"/>
          </a:xfrm>
        </p:grpSpPr>
        <p:sp>
          <p:nvSpPr>
            <p:cNvPr id="42" name="직사각형 41">
              <a:extLst>
                <a:ext uri="{FF2B5EF4-FFF2-40B4-BE49-F238E27FC236}">
                  <a16:creationId xmlns:a16="http://schemas.microsoft.com/office/drawing/2014/main" id="{DD242E71-6E44-4016-9F4F-3304299E5A2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3" name="직사각형 42">
              <a:extLst>
                <a:ext uri="{FF2B5EF4-FFF2-40B4-BE49-F238E27FC236}">
                  <a16:creationId xmlns:a16="http://schemas.microsoft.com/office/drawing/2014/main" id="{9F5910C5-04C4-42E5-90D5-26636CC63421}"/>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Escenario de ejemplo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5" name="직사각형 4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Ejecutar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&amp;Cube: Thyme</a:t>
            </a:r>
          </a:p>
        </p:txBody>
      </p:sp>
      <p:grpSp>
        <p:nvGrpSpPr>
          <p:cNvPr id="37" name="그룹 36"/>
          <p:cNvGrpSpPr/>
          <p:nvPr/>
        </p:nvGrpSpPr>
        <p:grpSpPr>
          <a:xfrm>
            <a:off x="1440879" y="1369834"/>
            <a:ext cx="6209801" cy="3224087"/>
            <a:chOff x="776583" y="1826446"/>
            <a:chExt cx="8279735" cy="4298782"/>
          </a:xfrm>
        </p:grpSpPr>
        <p:sp>
          <p:nvSpPr>
            <p:cNvPr id="44" name="Rounded Rectangle 54"/>
            <p:cNvSpPr/>
            <p:nvPr/>
          </p:nvSpPr>
          <p:spPr>
            <a:xfrm>
              <a:off x="776583" y="2298585"/>
              <a:ext cx="3845521" cy="3816205"/>
            </a:xfrm>
            <a:prstGeom prst="roundRect">
              <a:avLst>
                <a:gd name="adj" fmla="val 4516"/>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46" name="그림 45"/>
            <p:cNvPicPr>
              <a:picLocks noChangeAspect="1"/>
            </p:cNvPicPr>
            <p:nvPr/>
          </p:nvPicPr>
          <p:blipFill>
            <a:blip r:embed="rId3"/>
            <a:stretch>
              <a:fillRect/>
            </a:stretch>
          </p:blipFill>
          <p:spPr>
            <a:xfrm>
              <a:off x="952207" y="2511359"/>
              <a:ext cx="895368" cy="1016821"/>
            </a:xfrm>
            <a:prstGeom prst="rect">
              <a:avLst/>
            </a:prstGeom>
          </p:spPr>
        </p:pic>
        <p:sp>
          <p:nvSpPr>
            <p:cNvPr id="47" name="TextBox 15"/>
            <p:cNvSpPr txBox="1"/>
            <p:nvPr/>
          </p:nvSpPr>
          <p:spPr>
            <a:xfrm>
              <a:off x="1059839" y="3468680"/>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48" name="TextBox 16"/>
            <p:cNvSpPr txBox="1"/>
            <p:nvPr/>
          </p:nvSpPr>
          <p:spPr>
            <a:xfrm>
              <a:off x="3670780" y="249807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49" name="Rounded Rectangle 54"/>
            <p:cNvSpPr/>
            <p:nvPr/>
          </p:nvSpPr>
          <p:spPr>
            <a:xfrm>
              <a:off x="5321443" y="2309023"/>
              <a:ext cx="3734875" cy="3816205"/>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50"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019" y="2545721"/>
              <a:ext cx="890634" cy="899891"/>
            </a:xfrm>
            <a:prstGeom prst="rect">
              <a:avLst/>
            </a:prstGeom>
          </p:spPr>
        </p:pic>
        <p:sp>
          <p:nvSpPr>
            <p:cNvPr id="51" name="TextBox 67"/>
            <p:cNvSpPr txBox="1"/>
            <p:nvPr/>
          </p:nvSpPr>
          <p:spPr>
            <a:xfrm>
              <a:off x="5376905" y="2496353"/>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grpSp>
          <p:nvGrpSpPr>
            <p:cNvPr id="52" name="그룹 51"/>
            <p:cNvGrpSpPr/>
            <p:nvPr/>
          </p:nvGrpSpPr>
          <p:grpSpPr>
            <a:xfrm>
              <a:off x="5511357" y="2975058"/>
              <a:ext cx="3137170" cy="2756662"/>
              <a:chOff x="5511357" y="2975058"/>
              <a:chExt cx="3137170" cy="2756662"/>
            </a:xfrm>
          </p:grpSpPr>
          <p:sp>
            <p:nvSpPr>
              <p:cNvPr id="61" name="모서리가 둥근 직사각형 60"/>
              <p:cNvSpPr/>
              <p:nvPr/>
            </p:nvSpPr>
            <p:spPr>
              <a:xfrm>
                <a:off x="5511357" y="2975058"/>
                <a:ext cx="1142080"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62" name="모서리가 둥근 직사각형 61"/>
              <p:cNvSpPr/>
              <p:nvPr/>
            </p:nvSpPr>
            <p:spPr>
              <a:xfrm>
                <a:off x="6155585" y="3482913"/>
                <a:ext cx="951731"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ae-edu0</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63" name="꺾인 연결선 62"/>
              <p:cNvCxnSpPr>
                <a:stCxn id="61" idx="2"/>
                <a:endCxn id="62" idx="1"/>
              </p:cNvCxnSpPr>
              <p:nvPr/>
            </p:nvCxnSpPr>
            <p:spPr>
              <a:xfrm rot="16200000" flipH="1">
                <a:off x="5941564" y="3421891"/>
                <a:ext cx="354855" cy="7318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모서리가 둥근 직사각형 63"/>
              <p:cNvSpPr/>
              <p:nvPr/>
            </p:nvSpPr>
            <p:spPr>
              <a:xfrm>
                <a:off x="6738302" y="3971950"/>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cnt-co2</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65" name="꺾인 연결선 64"/>
              <p:cNvCxnSpPr>
                <a:stCxn id="62" idx="2"/>
                <a:endCxn id="64" idx="1"/>
              </p:cNvCxnSpPr>
              <p:nvPr/>
            </p:nvCxnSpPr>
            <p:spPr>
              <a:xfrm rot="16200000" flipH="1">
                <a:off x="6516858" y="3903505"/>
                <a:ext cx="336037" cy="106851"/>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모서리가 둥근 직사각형 65"/>
              <p:cNvSpPr/>
              <p:nvPr/>
            </p:nvSpPr>
            <p:spPr>
              <a:xfrm>
                <a:off x="6738302" y="4464837"/>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cnt</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-led</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67" name="꺾인 연결선 66"/>
              <p:cNvCxnSpPr>
                <a:stCxn id="62" idx="2"/>
                <a:endCxn id="66" idx="1"/>
              </p:cNvCxnSpPr>
              <p:nvPr/>
            </p:nvCxnSpPr>
            <p:spPr>
              <a:xfrm rot="16200000" flipH="1">
                <a:off x="6270414" y="4149949"/>
                <a:ext cx="828924" cy="106851"/>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모서리가 둥근 직사각형 67"/>
              <p:cNvSpPr/>
              <p:nvPr/>
            </p:nvSpPr>
            <p:spPr>
              <a:xfrm>
                <a:off x="7425438" y="4957725"/>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sub-ctrl</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69" name="꺾인 연결선 68"/>
              <p:cNvCxnSpPr>
                <a:stCxn id="66" idx="2"/>
                <a:endCxn id="68" idx="1"/>
              </p:cNvCxnSpPr>
              <p:nvPr/>
            </p:nvCxnSpPr>
            <p:spPr>
              <a:xfrm rot="16200000" flipH="1">
                <a:off x="7217698" y="4902985"/>
                <a:ext cx="339888" cy="75591"/>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모서리가 둥근 직사각형 69"/>
              <p:cNvSpPr/>
              <p:nvPr/>
            </p:nvSpPr>
            <p:spPr>
              <a:xfrm>
                <a:off x="6738302" y="5425720"/>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cnt</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-cam</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grpSp>
        <p:sp>
          <p:nvSpPr>
            <p:cNvPr id="53" name="오른쪽 화살표 52"/>
            <p:cNvSpPr/>
            <p:nvPr/>
          </p:nvSpPr>
          <p:spPr>
            <a:xfrm>
              <a:off x="3259684" y="4920810"/>
              <a:ext cx="2559290" cy="540543"/>
            </a:xfrm>
            <a:prstGeom prst="rightArrow">
              <a:avLst/>
            </a:prstGeom>
            <a:gradFill flip="none" rotWithShape="1">
              <a:gsLst>
                <a:gs pos="62000">
                  <a:srgbClr val="193EB0"/>
                </a:gs>
                <a:gs pos="0">
                  <a:srgbClr val="193EB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900">
                  <a:solidFill>
                    <a:prstClr val="white"/>
                  </a:solidFill>
                  <a:latin typeface="Arial" panose="020B0604020202020204" pitchFamily="34" charset="0"/>
                  <a:ea typeface="SamsungOne 400" panose="020B0503030303020204" pitchFamily="34" charset="0"/>
                </a:rPr>
                <a:t>Creación de contenedores</a:t>
              </a:r>
              <a:endParaRPr kumimoji="1" lang="ko-KR" altLang="en-US" sz="900" dirty="0">
                <a:solidFill>
                  <a:prstClr val="white"/>
                </a:solidFill>
                <a:latin typeface="Arial" panose="020B0604020202020204" pitchFamily="34" charset="0"/>
                <a:ea typeface="Arial Unicode MS" panose="020B0600000101010101" charset="-127"/>
              </a:endParaRPr>
            </a:p>
          </p:txBody>
        </p:sp>
        <p:sp>
          <p:nvSpPr>
            <p:cNvPr id="54" name="오른쪽 화살표 53"/>
            <p:cNvSpPr/>
            <p:nvPr/>
          </p:nvSpPr>
          <p:spPr>
            <a:xfrm>
              <a:off x="3259684" y="5461650"/>
              <a:ext cx="2559290" cy="540543"/>
            </a:xfrm>
            <a:prstGeom prst="rightArrow">
              <a:avLst/>
            </a:prstGeom>
            <a:gradFill flip="none" rotWithShape="1">
              <a:gsLst>
                <a:gs pos="62000">
                  <a:srgbClr val="193EB0"/>
                </a:gs>
                <a:gs pos="0">
                  <a:srgbClr val="193EB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900">
                  <a:solidFill>
                    <a:prstClr val="white"/>
                  </a:solidFill>
                  <a:latin typeface="Arial" panose="020B0604020202020204" pitchFamily="34" charset="0"/>
                  <a:ea typeface="SamsungOne 400" panose="020B0503030303020204" pitchFamily="34" charset="0"/>
                </a:rPr>
                <a:t>Creación de suscripción (NU)</a:t>
              </a:r>
              <a:endParaRPr kumimoji="1" lang="ko-KR" altLang="en-US" sz="900" dirty="0">
                <a:solidFill>
                  <a:prstClr val="white"/>
                </a:solidFill>
                <a:latin typeface="Arial" panose="020B0604020202020204" pitchFamily="34" charset="0"/>
                <a:ea typeface="Arial Unicode MS" panose="020B0600000101010101" charset="-127"/>
              </a:endParaRPr>
            </a:p>
          </p:txBody>
        </p:sp>
        <p:sp>
          <p:nvSpPr>
            <p:cNvPr id="55" name="오른쪽 화살표 54"/>
            <p:cNvSpPr/>
            <p:nvPr/>
          </p:nvSpPr>
          <p:spPr>
            <a:xfrm>
              <a:off x="3259684" y="4385925"/>
              <a:ext cx="2559290" cy="540543"/>
            </a:xfrm>
            <a:prstGeom prst="rightArrow">
              <a:avLst/>
            </a:prstGeom>
            <a:gradFill flip="none" rotWithShape="1">
              <a:gsLst>
                <a:gs pos="62000">
                  <a:srgbClr val="193EB0"/>
                </a:gs>
                <a:gs pos="0">
                  <a:srgbClr val="193EB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en-US" altLang="ko-KR" sz="900">
                  <a:solidFill>
                    <a:prstClr val="white"/>
                  </a:solidFill>
                  <a:latin typeface="Arial" panose="020B0604020202020204" pitchFamily="34" charset="0"/>
                  <a:ea typeface="SamsungOne 400" panose="020B0503030303020204" pitchFamily="34" charset="0"/>
                </a:rPr>
                <a:t>Creación de AE</a:t>
              </a:r>
              <a:endParaRPr kumimoji="1" lang="ko-KR" altLang="en-US" sz="900" dirty="0">
                <a:solidFill>
                  <a:prstClr val="white"/>
                </a:solidFill>
                <a:latin typeface="Arial" panose="020B0604020202020204" pitchFamily="34" charset="0"/>
                <a:ea typeface="Arial Unicode MS" panose="020B0600000101010101" charset="-127"/>
              </a:endParaRPr>
            </a:p>
          </p:txBody>
        </p:sp>
        <p:sp>
          <p:nvSpPr>
            <p:cNvPr id="56" name="모서리가 둥근 직사각형 55"/>
            <p:cNvSpPr/>
            <p:nvPr/>
          </p:nvSpPr>
          <p:spPr>
            <a:xfrm>
              <a:off x="6250488" y="1826446"/>
              <a:ext cx="2743199" cy="403188"/>
            </a:xfrm>
            <a:prstGeom prst="roundRect">
              <a:avLst>
                <a:gd name="adj" fmla="val 21747"/>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54000" bIns="0" rtlCol="0" anchor="ctr" anchorCtr="0">
              <a:noAutofit/>
              <a:scene3d>
                <a:camera prst="orthographicFront"/>
                <a:lightRig rig="threePt" dir="t"/>
              </a:scene3d>
              <a:sp3d>
                <a:bevelT w="0" h="6350"/>
              </a:sp3d>
            </a:bodyPr>
            <a:lstStyle/>
            <a:p>
              <a:pPr algn="r" fontAlgn="base">
                <a:spcBef>
                  <a:spcPct val="0"/>
                </a:spcBef>
              </a:pPr>
              <a:r>
                <a:rPr kumimoji="1" lang="en-US" altLang="ko-KR" sz="975" dirty="0">
                  <a:solidFill>
                    <a:prstClr val="black">
                      <a:lumMod val="75000"/>
                      <a:lumOff val="25000"/>
                    </a:prstClr>
                  </a:solidFill>
                  <a:latin typeface="Arial" panose="020B0604020202020204" pitchFamily="34" charset="0"/>
                  <a:ea typeface="SamsungOne 700" panose="020B0803030303020204" pitchFamily="34" charset="0"/>
                </a:rPr>
                <a:t>-</a:t>
              </a:r>
              <a:r>
                <a:rPr kumimoji="1" lang="en-US" altLang="ko-KR" sz="975" dirty="0" err="1">
                  <a:solidFill>
                    <a:prstClr val="black">
                      <a:lumMod val="75000"/>
                      <a:lumOff val="25000"/>
                    </a:prstClr>
                  </a:solidFill>
                  <a:latin typeface="Arial" panose="020B0604020202020204" pitchFamily="34" charset="0"/>
                  <a:ea typeface="SamsungOne 700" panose="020B0803030303020204" pitchFamily="34" charset="0"/>
                </a:rPr>
                <a:t>httpServer</a:t>
              </a:r>
              <a:r>
                <a:rPr kumimoji="1" lang="en-US" altLang="ko-KR" sz="975" dirty="0">
                  <a:solidFill>
                    <a:prstClr val="black">
                      <a:lumMod val="75000"/>
                      <a:lumOff val="25000"/>
                    </a:prstClr>
                  </a:solidFill>
                  <a:latin typeface="Arial" panose="020B0604020202020204" pitchFamily="34" charset="0"/>
                  <a:ea typeface="SamsungOne 700" panose="020B0803030303020204" pitchFamily="34" charset="0"/>
                </a:rPr>
                <a:t> : 203.253.128.151:7579</a:t>
              </a:r>
              <a:endParaRPr kumimoji="1"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sp>
          <p:nvSpPr>
            <p:cNvPr id="57" name="모서리가 둥근 직사각형 56"/>
            <p:cNvSpPr/>
            <p:nvPr/>
          </p:nvSpPr>
          <p:spPr>
            <a:xfrm>
              <a:off x="1986024" y="2843283"/>
              <a:ext cx="2340639" cy="914526"/>
            </a:xfrm>
            <a:prstGeom prst="roundRect">
              <a:avLst>
                <a:gd name="adj" fmla="val 10418"/>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00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Thyme Configuration(ae-edu0)</a:t>
              </a:r>
            </a:p>
            <a:p>
              <a:pPr fontAlgn="base">
                <a:spcBef>
                  <a:spcPct val="0"/>
                </a:spcBef>
              </a:pPr>
              <a:endPar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a:p>
              <a:pP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httpServer</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(9727): notification</a:t>
              </a:r>
            </a:p>
            <a:p>
              <a:pP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tcpServer</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(3105): TAS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grpSp>
          <p:nvGrpSpPr>
            <p:cNvPr id="58" name="그룹 57"/>
            <p:cNvGrpSpPr/>
            <p:nvPr/>
          </p:nvGrpSpPr>
          <p:grpSpPr>
            <a:xfrm>
              <a:off x="4655606" y="2440493"/>
              <a:ext cx="642871" cy="523220"/>
              <a:chOff x="4655606" y="3029216"/>
              <a:chExt cx="642871" cy="523220"/>
            </a:xfrm>
          </p:grpSpPr>
          <p:cxnSp>
            <p:nvCxnSpPr>
              <p:cNvPr id="59" name="직선 화살표 연결선 58"/>
              <p:cNvCxnSpPr/>
              <p:nvPr/>
            </p:nvCxnSpPr>
            <p:spPr>
              <a:xfrm>
                <a:off x="4655606" y="3356368"/>
                <a:ext cx="642871"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699938" y="3029216"/>
                <a:ext cx="554207" cy="523220"/>
              </a:xfrm>
              <a:prstGeom prst="rect">
                <a:avLst/>
              </a:prstGeom>
              <a:noFill/>
            </p:spPr>
            <p:txBody>
              <a:bodyPr wrap="square" rtlCol="0">
                <a:spAutoFit/>
              </a:bodyPr>
              <a:lstStyle/>
              <a:p>
                <a:pPr algn="ctr" fontAlgn="base">
                  <a:spcBef>
                    <a:spcPct val="0"/>
                  </a:spcBef>
                  <a:defRPr/>
                </a:pPr>
                <a:r>
                  <a:rPr kumimoji="1" lang="en-US" altLang="ko-KR" sz="975" dirty="0" err="1">
                    <a:solidFill>
                      <a:prstClr val="black">
                        <a:lumMod val="75000"/>
                        <a:lumOff val="25000"/>
                      </a:prstClr>
                    </a:solidFill>
                    <a:latin typeface="Arial" panose="020B0604020202020204" pitchFamily="34" charset="0"/>
                    <a:ea typeface="SamsungOne 700" panose="020B0803030303020204" pitchFamily="34" charset="0"/>
                  </a:rPr>
                  <a:t>mca</a:t>
                </a:r>
                <a:endParaRPr kumimoji="1"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grpSp>
      </p:grpSp>
      <p:sp>
        <p:nvSpPr>
          <p:cNvPr id="4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7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54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A8215721-0A6B-4A30-BA72-9D1F21FC26A4}"/>
              </a:ext>
            </a:extLst>
          </p:cNvPr>
          <p:cNvSpPr/>
          <p:nvPr/>
        </p:nvSpPr>
        <p:spPr>
          <a:xfrm>
            <a:off x="1391841" y="1614892"/>
            <a:ext cx="6474619" cy="1758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Identificador de proveedor de servicios M2M
Identificador de entidad de aplicación
Identificador de aplicación
Identificador CSE
Identificador de nodo M2M
Identificador externo
Identificador de red subyacente
Identificador de destinatario de desencadenador</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 name="그룹 2">
            <a:extLst>
              <a:ext uri="{FF2B5EF4-FFF2-40B4-BE49-F238E27FC236}">
                <a16:creationId xmlns:a16="http://schemas.microsoft.com/office/drawing/2014/main" id="{023791C6-7D8E-4589-9674-6E91420C4BD2}"/>
              </a:ext>
            </a:extLst>
          </p:cNvPr>
          <p:cNvGrpSpPr/>
          <p:nvPr/>
        </p:nvGrpSpPr>
        <p:grpSpPr>
          <a:xfrm>
            <a:off x="1278350" y="3395559"/>
            <a:ext cx="6588919" cy="643533"/>
            <a:chOff x="558800" y="5048457"/>
            <a:chExt cx="8785225" cy="858044"/>
          </a:xfrm>
        </p:grpSpPr>
        <p:grpSp>
          <p:nvGrpSpPr>
            <p:cNvPr id="23" name="그룹 22">
              <a:extLst>
                <a:ext uri="{FF2B5EF4-FFF2-40B4-BE49-F238E27FC236}">
                  <a16:creationId xmlns:a16="http://schemas.microsoft.com/office/drawing/2014/main" id="{53D70816-8531-417C-8352-2A664AEFCC7F}"/>
                </a:ext>
              </a:extLst>
            </p:cNvPr>
            <p:cNvGrpSpPr/>
            <p:nvPr/>
          </p:nvGrpSpPr>
          <p:grpSpPr>
            <a:xfrm>
              <a:off x="558800" y="5048457"/>
              <a:ext cx="8785225" cy="215443"/>
              <a:chOff x="1027113" y="2045625"/>
              <a:chExt cx="8785225" cy="215443"/>
            </a:xfrm>
          </p:grpSpPr>
          <p:sp>
            <p:nvSpPr>
              <p:cNvPr id="25" name="직사각형 24">
                <a:extLst>
                  <a:ext uri="{FF2B5EF4-FFF2-40B4-BE49-F238E27FC236}">
                    <a16:creationId xmlns:a16="http://schemas.microsoft.com/office/drawing/2014/main" id="{9C13E7CA-2C08-4251-9D12-8EF5D9761F9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A5E9C4A5-4072-4251-A0CF-EEFF5FEDEBF3}"/>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Relacionadas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con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servicio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7" name="직사각형 26">
              <a:extLst>
                <a:ext uri="{FF2B5EF4-FFF2-40B4-BE49-F238E27FC236}">
                  <a16:creationId xmlns:a16="http://schemas.microsoft.com/office/drawing/2014/main" id="{59357E1E-938F-40BF-8ACF-8064BDBE599C}"/>
                </a:ext>
              </a:extLst>
            </p:cNvPr>
            <p:cNvSpPr/>
            <p:nvPr/>
          </p:nvSpPr>
          <p:spPr>
            <a:xfrm>
              <a:off x="711200" y="5275492"/>
              <a:ext cx="8632825" cy="631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fr-FR" altLang="ko-KR" sz="975">
                  <a:solidFill>
                    <a:schemeClr val="tx1">
                      <a:lumMod val="85000"/>
                      <a:lumOff val="15000"/>
                    </a:schemeClr>
                  </a:solidFill>
                  <a:latin typeface="Arial" panose="020B0604020202020204" pitchFamily="34" charset="0"/>
                  <a:ea typeface="SamsungOne 400" panose="020B0503030303020204" pitchFamily="34" charset="0"/>
                </a:rPr>
                <a:t>Identificador de suscripción M2M
Identificador de perfil de servicio M2M</a:t>
              </a:r>
              <a:endParaRPr lang="fr-FR"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8" name="그룹 27">
            <a:extLst>
              <a:ext uri="{FF2B5EF4-FFF2-40B4-BE49-F238E27FC236}">
                <a16:creationId xmlns:a16="http://schemas.microsoft.com/office/drawing/2014/main" id="{9726E29E-9D67-495B-A00F-A3359FAFEEA0}"/>
              </a:ext>
            </a:extLst>
          </p:cNvPr>
          <p:cNvGrpSpPr/>
          <p:nvPr/>
        </p:nvGrpSpPr>
        <p:grpSpPr>
          <a:xfrm>
            <a:off x="1277541" y="4146855"/>
            <a:ext cx="6588919" cy="161583"/>
            <a:chOff x="1027113" y="2045625"/>
            <a:chExt cx="8785225" cy="215443"/>
          </a:xfrm>
        </p:grpSpPr>
        <p:sp>
          <p:nvSpPr>
            <p:cNvPr id="29" name="직사각형 28">
              <a:extLst>
                <a:ext uri="{FF2B5EF4-FFF2-40B4-BE49-F238E27FC236}">
                  <a16:creationId xmlns:a16="http://schemas.microsoft.com/office/drawing/2014/main" id="{28A6913A-C862-4A41-A539-B6FD3C63B6B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0" name="직사각형 29">
              <a:extLst>
                <a:ext uri="{FF2B5EF4-FFF2-40B4-BE49-F238E27FC236}">
                  <a16:creationId xmlns:a16="http://schemas.microsoft.com/office/drawing/2014/main" id="{95B2C639-CCA0-4EA1-806D-9CC0AB55DC27}"/>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Etc.</a:t>
              </a:r>
            </a:p>
          </p:txBody>
        </p:sp>
      </p:grpSp>
      <p:grpSp>
        <p:nvGrpSpPr>
          <p:cNvPr id="20" name="그룹 19">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21" name="직사각형 20">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4" name="직사각형 23">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Relacionadas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con la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entidad</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IDs de oneM2M</a:t>
            </a:r>
          </a:p>
        </p:txBody>
      </p:sp>
      <p:sp>
        <p:nvSpPr>
          <p:cNvPr id="1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3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4341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87BFC91-7E8E-4F3F-98D2-C68BAD7241C5}"/>
              </a:ext>
            </a:extLst>
          </p:cNvPr>
          <p:cNvGrpSpPr/>
          <p:nvPr/>
        </p:nvGrpSpPr>
        <p:grpSpPr>
          <a:xfrm>
            <a:off x="1277541" y="1432054"/>
            <a:ext cx="6588919" cy="161583"/>
            <a:chOff x="1027113" y="2045625"/>
            <a:chExt cx="8785225" cy="215443"/>
          </a:xfrm>
        </p:grpSpPr>
        <p:sp>
          <p:nvSpPr>
            <p:cNvPr id="13" name="직사각형 12">
              <a:extLst>
                <a:ext uri="{FF2B5EF4-FFF2-40B4-BE49-F238E27FC236}">
                  <a16:creationId xmlns:a16="http://schemas.microsoft.com/office/drawing/2014/main" id="{13450BF7-4CD3-4643-A49C-D400F73E3AD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EEBFBF28-4C81-4042-8185-E8B865F002B0}"/>
                </a:ext>
              </a:extLst>
            </p:cNvPr>
            <p:cNvSpPr/>
            <p:nvPr/>
          </p:nvSpPr>
          <p:spPr>
            <a:xfrm>
              <a:off x="1179514" y="2045625"/>
              <a:ext cx="8632824"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Escenario de ejemplo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65" name="직사각형 6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Ejecutar</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TAS</a:t>
            </a:r>
          </a:p>
        </p:txBody>
      </p:sp>
      <p:grpSp>
        <p:nvGrpSpPr>
          <p:cNvPr id="66" name="그룹 65"/>
          <p:cNvGrpSpPr/>
          <p:nvPr/>
        </p:nvGrpSpPr>
        <p:grpSpPr>
          <a:xfrm>
            <a:off x="1440879" y="1369835"/>
            <a:ext cx="6209801" cy="3331470"/>
            <a:chOff x="776583" y="1826446"/>
            <a:chExt cx="8279735" cy="4441960"/>
          </a:xfrm>
        </p:grpSpPr>
        <p:sp>
          <p:nvSpPr>
            <p:cNvPr id="67" name="Rounded Rectangle 54"/>
            <p:cNvSpPr/>
            <p:nvPr/>
          </p:nvSpPr>
          <p:spPr>
            <a:xfrm>
              <a:off x="776583" y="2298586"/>
              <a:ext cx="3845521" cy="2260888"/>
            </a:xfrm>
            <a:prstGeom prst="roundRect">
              <a:avLst>
                <a:gd name="adj" fmla="val 4516"/>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69" name="그림 68"/>
            <p:cNvPicPr>
              <a:picLocks noChangeAspect="1"/>
            </p:cNvPicPr>
            <p:nvPr/>
          </p:nvPicPr>
          <p:blipFill>
            <a:blip r:embed="rId3"/>
            <a:stretch>
              <a:fillRect/>
            </a:stretch>
          </p:blipFill>
          <p:spPr>
            <a:xfrm>
              <a:off x="952207" y="2511359"/>
              <a:ext cx="895368" cy="1016821"/>
            </a:xfrm>
            <a:prstGeom prst="rect">
              <a:avLst/>
            </a:prstGeom>
          </p:spPr>
        </p:pic>
        <p:sp>
          <p:nvSpPr>
            <p:cNvPr id="70" name="TextBox 15"/>
            <p:cNvSpPr txBox="1"/>
            <p:nvPr/>
          </p:nvSpPr>
          <p:spPr>
            <a:xfrm>
              <a:off x="1059839" y="3468681"/>
              <a:ext cx="68010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&amp;Cube</a:t>
              </a:r>
            </a:p>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Thyme</a:t>
              </a:r>
            </a:p>
          </p:txBody>
        </p:sp>
        <p:sp>
          <p:nvSpPr>
            <p:cNvPr id="71" name="TextBox 16"/>
            <p:cNvSpPr txBox="1"/>
            <p:nvPr/>
          </p:nvSpPr>
          <p:spPr>
            <a:xfrm>
              <a:off x="3670780" y="2498074"/>
              <a:ext cx="780557"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ADN-AE</a:t>
              </a:r>
            </a:p>
          </p:txBody>
        </p:sp>
        <p:sp>
          <p:nvSpPr>
            <p:cNvPr id="72" name="Rounded Rectangle 54"/>
            <p:cNvSpPr/>
            <p:nvPr/>
          </p:nvSpPr>
          <p:spPr>
            <a:xfrm>
              <a:off x="5321443" y="2309023"/>
              <a:ext cx="3734875" cy="3816205"/>
            </a:xfrm>
            <a:prstGeom prst="roundRect">
              <a:avLst>
                <a:gd name="adj" fmla="val 451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50000"/>
                </a:spcBef>
                <a:spcAft>
                  <a:spcPct val="0"/>
                </a:spcAft>
                <a:defRPr/>
              </a:pPr>
              <a:endParaRPr lang="en-US" sz="788" dirty="0">
                <a:solidFill>
                  <a:srgbClr val="000000"/>
                </a:solidFill>
                <a:latin typeface="Arial" panose="020B0604020202020204" pitchFamily="34" charset="0"/>
                <a:ea typeface="SamsungOne 400" panose="020B0503030303020204" pitchFamily="34" charset="0"/>
              </a:endParaRPr>
            </a:p>
          </p:txBody>
        </p:sp>
        <p:pic>
          <p:nvPicPr>
            <p:cNvPr id="73"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019" y="2545721"/>
              <a:ext cx="890634" cy="899891"/>
            </a:xfrm>
            <a:prstGeom prst="rect">
              <a:avLst/>
            </a:prstGeom>
          </p:spPr>
        </p:pic>
        <p:sp>
          <p:nvSpPr>
            <p:cNvPr id="74" name="TextBox 67"/>
            <p:cNvSpPr txBox="1"/>
            <p:nvPr/>
          </p:nvSpPr>
          <p:spPr>
            <a:xfrm>
              <a:off x="5376905" y="2496353"/>
              <a:ext cx="724985"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sz="825" dirty="0">
                  <a:solidFill>
                    <a:prstClr val="black">
                      <a:lumMod val="75000"/>
                      <a:lumOff val="25000"/>
                    </a:prstClr>
                  </a:solidFill>
                  <a:latin typeface="Arial" panose="020B0604020202020204" pitchFamily="34" charset="0"/>
                  <a:ea typeface="SamsungOne 700" panose="020B0803030303020204" pitchFamily="34" charset="0"/>
                </a:rPr>
                <a:t>IN-CSE</a:t>
              </a:r>
            </a:p>
          </p:txBody>
        </p:sp>
        <p:grpSp>
          <p:nvGrpSpPr>
            <p:cNvPr id="75" name="그룹 74"/>
            <p:cNvGrpSpPr/>
            <p:nvPr/>
          </p:nvGrpSpPr>
          <p:grpSpPr>
            <a:xfrm>
              <a:off x="4655606" y="2440493"/>
              <a:ext cx="642871" cy="523220"/>
              <a:chOff x="4655606" y="3029216"/>
              <a:chExt cx="642871" cy="523220"/>
            </a:xfrm>
          </p:grpSpPr>
          <p:cxnSp>
            <p:nvCxnSpPr>
              <p:cNvPr id="116" name="직선 화살표 연결선 115"/>
              <p:cNvCxnSpPr/>
              <p:nvPr/>
            </p:nvCxnSpPr>
            <p:spPr>
              <a:xfrm>
                <a:off x="4655606" y="3356368"/>
                <a:ext cx="642871"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699938" y="3029216"/>
                <a:ext cx="554207" cy="523220"/>
              </a:xfrm>
              <a:prstGeom prst="rect">
                <a:avLst/>
              </a:prstGeom>
              <a:noFill/>
            </p:spPr>
            <p:txBody>
              <a:bodyPr wrap="square" rtlCol="0">
                <a:spAutoFit/>
              </a:bodyPr>
              <a:lstStyle/>
              <a:p>
                <a:pPr algn="ctr" fontAlgn="base">
                  <a:spcBef>
                    <a:spcPct val="0"/>
                  </a:spcBef>
                  <a:defRPr/>
                </a:pPr>
                <a:r>
                  <a:rPr kumimoji="1" lang="en-US" altLang="ko-KR" sz="975" dirty="0" err="1">
                    <a:solidFill>
                      <a:prstClr val="black">
                        <a:lumMod val="75000"/>
                        <a:lumOff val="25000"/>
                      </a:prstClr>
                    </a:solidFill>
                    <a:latin typeface="Arial" panose="020B0604020202020204" pitchFamily="34" charset="0"/>
                    <a:ea typeface="SamsungOne 700" panose="020B0803030303020204" pitchFamily="34" charset="0"/>
                  </a:rPr>
                  <a:t>mca</a:t>
                </a:r>
                <a:endParaRPr kumimoji="1" lang="ko-KR" altLang="en-US" sz="975" dirty="0">
                  <a:solidFill>
                    <a:prstClr val="black">
                      <a:lumMod val="75000"/>
                      <a:lumOff val="25000"/>
                    </a:prstClr>
                  </a:solidFill>
                  <a:latin typeface="Arial" panose="020B0604020202020204" pitchFamily="34" charset="0"/>
                  <a:ea typeface="Arial Unicode MS" panose="020B0600000101010101" charset="-127"/>
                </a:endParaRPr>
              </a:p>
            </p:txBody>
          </p:sp>
        </p:grpSp>
        <p:cxnSp>
          <p:nvCxnSpPr>
            <p:cNvPr id="76" name="직선 화살표 연결선 75"/>
            <p:cNvCxnSpPr/>
            <p:nvPr/>
          </p:nvCxnSpPr>
          <p:spPr>
            <a:xfrm>
              <a:off x="2943182" y="4630238"/>
              <a:ext cx="0" cy="301438"/>
            </a:xfrm>
            <a:prstGeom prst="straightConnector1">
              <a:avLst/>
            </a:prstGeom>
            <a:ln w="285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38"/>
            <p:cNvSpPr txBox="1"/>
            <p:nvPr/>
          </p:nvSpPr>
          <p:spPr>
            <a:xfrm>
              <a:off x="868086" y="5363081"/>
              <a:ext cx="1357389" cy="46166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a:solidFill>
                    <a:prstClr val="black">
                      <a:lumMod val="75000"/>
                      <a:lumOff val="25000"/>
                    </a:prstClr>
                  </a:solidFill>
                  <a:latin typeface="Arial" panose="020B0604020202020204" pitchFamily="34" charset="0"/>
                  <a:ea typeface="SamsungOne 400" panose="020B0503030303020204" pitchFamily="34" charset="0"/>
                </a:rPr>
                <a:t>Interfaces de cosas</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78" name="모서리가 둥근 직사각형 77"/>
            <p:cNvSpPr/>
            <p:nvPr/>
          </p:nvSpPr>
          <p:spPr>
            <a:xfrm>
              <a:off x="6250488" y="1826446"/>
              <a:ext cx="2743199" cy="403188"/>
            </a:xfrm>
            <a:prstGeom prst="roundRect">
              <a:avLst>
                <a:gd name="adj" fmla="val 21747"/>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54000" bIns="0" rtlCol="0" anchor="ctr" anchorCtr="0">
              <a:noAutofit/>
              <a:scene3d>
                <a:camera prst="orthographicFront"/>
                <a:lightRig rig="threePt" dir="t"/>
              </a:scene3d>
              <a:sp3d>
                <a:bevelT w="0" h="6350"/>
              </a:sp3d>
            </a:bodyPr>
            <a:lstStyle/>
            <a:p>
              <a:pPr algn="r" fontAlgn="base">
                <a:spcBef>
                  <a:spcPct val="0"/>
                </a:spcBef>
              </a:pPr>
              <a:r>
                <a:rPr kumimoji="1" lang="en-US" altLang="ko-KR" sz="975" dirty="0">
                  <a:solidFill>
                    <a:prstClr val="black">
                      <a:lumMod val="75000"/>
                      <a:lumOff val="25000"/>
                    </a:prstClr>
                  </a:solidFill>
                  <a:latin typeface="Arial" panose="020B0604020202020204" pitchFamily="34" charset="0"/>
                  <a:ea typeface="SamsungOne 700" panose="020B0803030303020204" pitchFamily="34" charset="0"/>
                </a:rPr>
                <a:t>-</a:t>
              </a:r>
              <a:r>
                <a:rPr kumimoji="1" lang="en-US" altLang="ko-KR" sz="975" dirty="0" err="1">
                  <a:solidFill>
                    <a:prstClr val="black">
                      <a:lumMod val="75000"/>
                      <a:lumOff val="25000"/>
                    </a:prstClr>
                  </a:solidFill>
                  <a:latin typeface="Arial" panose="020B0604020202020204" pitchFamily="34" charset="0"/>
                  <a:ea typeface="SamsungOne 700" panose="020B0803030303020204" pitchFamily="34" charset="0"/>
                </a:rPr>
                <a:t>httpServer</a:t>
              </a:r>
              <a:r>
                <a:rPr kumimoji="1" lang="en-US" altLang="ko-KR" sz="975" dirty="0">
                  <a:solidFill>
                    <a:prstClr val="black">
                      <a:lumMod val="75000"/>
                      <a:lumOff val="25000"/>
                    </a:prstClr>
                  </a:solidFill>
                  <a:latin typeface="Arial" panose="020B0604020202020204" pitchFamily="34" charset="0"/>
                  <a:ea typeface="SamsungOne 700" panose="020B0803030303020204" pitchFamily="34" charset="0"/>
                </a:rPr>
                <a:t> : 203.253.128.151:7579</a:t>
              </a:r>
            </a:p>
          </p:txBody>
        </p:sp>
        <p:grpSp>
          <p:nvGrpSpPr>
            <p:cNvPr id="79" name="그룹 78"/>
            <p:cNvGrpSpPr/>
            <p:nvPr/>
          </p:nvGrpSpPr>
          <p:grpSpPr>
            <a:xfrm>
              <a:off x="5511357" y="2975058"/>
              <a:ext cx="3137170" cy="2756662"/>
              <a:chOff x="5511357" y="2975058"/>
              <a:chExt cx="3137170" cy="2756662"/>
            </a:xfrm>
          </p:grpSpPr>
          <p:sp>
            <p:nvSpPr>
              <p:cNvPr id="106" name="모서리가 둥근 직사각형 105"/>
              <p:cNvSpPr/>
              <p:nvPr/>
            </p:nvSpPr>
            <p:spPr>
              <a:xfrm>
                <a:off x="5511357" y="2975058"/>
                <a:ext cx="1142080"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CSEBase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107" name="모서리가 둥근 직사각형 106"/>
              <p:cNvSpPr/>
              <p:nvPr/>
            </p:nvSpPr>
            <p:spPr>
              <a:xfrm>
                <a:off x="6155585" y="3482913"/>
                <a:ext cx="951731"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ae-edu0</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108" name="꺾인 연결선 107"/>
              <p:cNvCxnSpPr>
                <a:stCxn id="106" idx="2"/>
                <a:endCxn id="107" idx="1"/>
              </p:cNvCxnSpPr>
              <p:nvPr/>
            </p:nvCxnSpPr>
            <p:spPr>
              <a:xfrm rot="16200000" flipH="1">
                <a:off x="5941564" y="3421891"/>
                <a:ext cx="354855" cy="73188"/>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모서리가 둥근 직사각형 108"/>
              <p:cNvSpPr/>
              <p:nvPr/>
            </p:nvSpPr>
            <p:spPr>
              <a:xfrm>
                <a:off x="6738302" y="3971950"/>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cnt-co2</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110" name="꺾인 연결선 109"/>
              <p:cNvCxnSpPr>
                <a:stCxn id="107" idx="2"/>
                <a:endCxn id="109" idx="1"/>
              </p:cNvCxnSpPr>
              <p:nvPr/>
            </p:nvCxnSpPr>
            <p:spPr>
              <a:xfrm rot="16200000" flipH="1">
                <a:off x="6516858" y="3903505"/>
                <a:ext cx="336037" cy="106851"/>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1" name="모서리가 둥근 직사각형 110"/>
              <p:cNvSpPr/>
              <p:nvPr/>
            </p:nvSpPr>
            <p:spPr>
              <a:xfrm>
                <a:off x="6738302" y="4464837"/>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cnt</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-led</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112" name="꺾인 연결선 111"/>
              <p:cNvCxnSpPr>
                <a:stCxn id="107" idx="2"/>
                <a:endCxn id="111" idx="1"/>
              </p:cNvCxnSpPr>
              <p:nvPr/>
            </p:nvCxnSpPr>
            <p:spPr>
              <a:xfrm rot="16200000" flipH="1">
                <a:off x="6270414" y="4149949"/>
                <a:ext cx="828924" cy="106851"/>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모서리가 둥근 직사각형 112"/>
              <p:cNvSpPr/>
              <p:nvPr/>
            </p:nvSpPr>
            <p:spPr>
              <a:xfrm>
                <a:off x="7425438" y="4957725"/>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sub-ctrl</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cxnSp>
            <p:nvCxnSpPr>
              <p:cNvPr id="114" name="꺾인 연결선 113"/>
              <p:cNvCxnSpPr>
                <a:stCxn id="111" idx="2"/>
                <a:endCxn id="113" idx="1"/>
              </p:cNvCxnSpPr>
              <p:nvPr/>
            </p:nvCxnSpPr>
            <p:spPr>
              <a:xfrm rot="16200000" flipH="1">
                <a:off x="7217698" y="4902985"/>
                <a:ext cx="339888" cy="75591"/>
              </a:xfrm>
              <a:prstGeom prst="bentConnector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모서리가 둥근 직사각형 114"/>
              <p:cNvSpPr/>
              <p:nvPr/>
            </p:nvSpPr>
            <p:spPr>
              <a:xfrm>
                <a:off x="6738302" y="5425720"/>
                <a:ext cx="1223089" cy="306000"/>
              </a:xfrm>
              <a:prstGeom prst="round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cnt</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-cam</a:t>
                </a:r>
                <a:endParaRPr kumimoji="1" lang="ko-KR" altLang="en-US" sz="825" dirty="0">
                  <a:solidFill>
                    <a:prstClr val="black">
                      <a:lumMod val="75000"/>
                      <a:lumOff val="25000"/>
                    </a:prstClr>
                  </a:solidFill>
                  <a:latin typeface="Arial" panose="020B0604020202020204" pitchFamily="34" charset="0"/>
                  <a:ea typeface="SamsungOne 700" panose="020B0803030303020204" pitchFamily="34" charset="0"/>
                </a:endParaRPr>
              </a:p>
            </p:txBody>
          </p:sp>
        </p:grpSp>
        <p:sp>
          <p:nvSpPr>
            <p:cNvPr id="80" name="모서리가 둥근 직사각형 79"/>
            <p:cNvSpPr/>
            <p:nvPr/>
          </p:nvSpPr>
          <p:spPr>
            <a:xfrm>
              <a:off x="1986024" y="2843283"/>
              <a:ext cx="2340639" cy="914526"/>
            </a:xfrm>
            <a:prstGeom prst="roundRect">
              <a:avLst>
                <a:gd name="adj" fmla="val 10418"/>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000" tIns="0" rIns="0" bIns="0" rtlCol="0" anchor="ctr" anchorCtr="0">
              <a:no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Thyme </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Configuración</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 (ae-edu0)</a:t>
              </a:r>
            </a:p>
            <a:p>
              <a:pPr fontAlgn="base">
                <a:spcBef>
                  <a:spcPct val="0"/>
                </a:spcBef>
              </a:pPr>
              <a:endPar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a:p>
              <a:pP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httpServer</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(9727): </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notificación</a:t>
              </a:r>
              <a:endPar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endParaRPr>
            </a:p>
            <a:p>
              <a:pPr fontAlgn="base">
                <a:spcBef>
                  <a:spcPct val="0"/>
                </a:spcBef>
              </a:pP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 </a:t>
              </a:r>
              <a:r>
                <a:rPr kumimoji="1" lang="en-US" altLang="ko-KR" sz="825" dirty="0" err="1">
                  <a:solidFill>
                    <a:prstClr val="black">
                      <a:lumMod val="75000"/>
                      <a:lumOff val="25000"/>
                    </a:prstClr>
                  </a:solidFill>
                  <a:latin typeface="Arial" panose="020B0604020202020204" pitchFamily="34" charset="0"/>
                  <a:ea typeface="SamsungOne 700" panose="020B0803030303020204" pitchFamily="34" charset="0"/>
                </a:rPr>
                <a:t>tcpServer</a:t>
              </a:r>
              <a:r>
                <a:rPr kumimoji="1" lang="en-US" altLang="ko-KR" sz="825" dirty="0">
                  <a:solidFill>
                    <a:prstClr val="black">
                      <a:lumMod val="75000"/>
                      <a:lumOff val="25000"/>
                    </a:prstClr>
                  </a:solidFill>
                  <a:latin typeface="Arial" panose="020B0604020202020204" pitchFamily="34" charset="0"/>
                  <a:ea typeface="SamsungOne 700" panose="020B0803030303020204" pitchFamily="34" charset="0"/>
                </a:rPr>
                <a:t>(3105): TAS</a:t>
              </a:r>
            </a:p>
          </p:txBody>
        </p:sp>
        <p:sp>
          <p:nvSpPr>
            <p:cNvPr id="81" name="왼쪽 화살표 125">
              <a:extLst>
                <a:ext uri="{FF2B5EF4-FFF2-40B4-BE49-F238E27FC236}">
                  <a16:creationId xmlns:a16="http://schemas.microsoft.com/office/drawing/2014/main" id="{8EC45435-86DE-4A85-99C1-A07E461D5C22}"/>
                </a:ext>
              </a:extLst>
            </p:cNvPr>
            <p:cNvSpPr/>
            <p:nvPr/>
          </p:nvSpPr>
          <p:spPr>
            <a:xfrm rot="10800000">
              <a:off x="3177740" y="3856073"/>
              <a:ext cx="2340546" cy="238575"/>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sp>
          <p:nvSpPr>
            <p:cNvPr id="83" name="TextBox 68">
              <a:extLst>
                <a:ext uri="{FF2B5EF4-FFF2-40B4-BE49-F238E27FC236}">
                  <a16:creationId xmlns:a16="http://schemas.microsoft.com/office/drawing/2014/main" id="{9C99C65B-75BB-4DDD-97D3-DD853850B675}"/>
                </a:ext>
              </a:extLst>
            </p:cNvPr>
            <p:cNvSpPr txBox="1"/>
            <p:nvPr/>
          </p:nvSpPr>
          <p:spPr>
            <a:xfrm>
              <a:off x="3670612" y="4002661"/>
              <a:ext cx="1354800" cy="492443"/>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900">
                  <a:solidFill>
                    <a:prstClr val="black">
                      <a:lumMod val="75000"/>
                      <a:lumOff val="25000"/>
                    </a:prstClr>
                  </a:solidFill>
                  <a:latin typeface="Arial" panose="020B0604020202020204" pitchFamily="34" charset="0"/>
                  <a:ea typeface="SamsungOne 400" panose="020B0503030303020204" pitchFamily="34" charset="0"/>
                </a:rPr>
                <a:t>contentInstance crear</a:t>
              </a:r>
              <a:endParaRPr kumimoji="1" lang="en-US" altLang="ko-KR" sz="900"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84" name="TextBox 36"/>
            <p:cNvSpPr txBox="1"/>
            <p:nvPr/>
          </p:nvSpPr>
          <p:spPr>
            <a:xfrm>
              <a:off x="1610844" y="4650559"/>
              <a:ext cx="1357389"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825" dirty="0" err="1">
                  <a:solidFill>
                    <a:prstClr val="black">
                      <a:lumMod val="75000"/>
                      <a:lumOff val="25000"/>
                    </a:prstClr>
                  </a:solidFill>
                  <a:latin typeface="Arial" panose="020B0604020202020204" pitchFamily="34" charset="0"/>
                  <a:ea typeface="SamsungOne 400" panose="020B0503030303020204" pitchFamily="34" charset="0"/>
                </a:rPr>
                <a:t>Interfaz</a:t>
              </a:r>
              <a:r>
                <a:rPr kumimoji="1" lang="en-US" altLang="ko-KR" sz="825" dirty="0">
                  <a:solidFill>
                    <a:prstClr val="black">
                      <a:lumMod val="75000"/>
                      <a:lumOff val="25000"/>
                    </a:prstClr>
                  </a:solidFill>
                  <a:latin typeface="Arial" panose="020B0604020202020204" pitchFamily="34" charset="0"/>
                  <a:ea typeface="SamsungOne 400" panose="020B0503030303020204" pitchFamily="34" charset="0"/>
                </a:rPr>
                <a:t> &amp;Cube</a:t>
              </a:r>
              <a:endParaRPr kumimoji="1"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pic>
          <p:nvPicPr>
            <p:cNvPr id="85" name="그림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5649" y="4963629"/>
              <a:ext cx="2855933" cy="1304777"/>
            </a:xfrm>
            <a:prstGeom prst="rect">
              <a:avLst/>
            </a:prstGeom>
          </p:spPr>
        </p:pic>
        <p:sp>
          <p:nvSpPr>
            <p:cNvPr id="89" name="TextBox 68">
              <a:extLst>
                <a:ext uri="{FF2B5EF4-FFF2-40B4-BE49-F238E27FC236}">
                  <a16:creationId xmlns:a16="http://schemas.microsoft.com/office/drawing/2014/main" id="{24DE24D9-D98C-4441-97A2-22EBC2A25B21}"/>
                </a:ext>
              </a:extLst>
            </p:cNvPr>
            <p:cNvSpPr txBox="1"/>
            <p:nvPr/>
          </p:nvSpPr>
          <p:spPr>
            <a:xfrm>
              <a:off x="3536607" y="5022837"/>
              <a:ext cx="875253" cy="677108"/>
            </a:xfrm>
            <a:prstGeom prst="rect">
              <a:avLst/>
            </a:prstGeom>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defRPr/>
              </a:pPr>
              <a:r>
                <a:rPr kumimoji="1" lang="en-US" altLang="ko-KR" sz="900">
                  <a:solidFill>
                    <a:prstClr val="black">
                      <a:lumMod val="75000"/>
                      <a:lumOff val="25000"/>
                    </a:prstClr>
                  </a:solidFill>
                  <a:latin typeface="Arial" panose="020B0604020202020204" pitchFamily="34" charset="0"/>
                  <a:ea typeface="SamsungOne 400" panose="020B0503030303020204" pitchFamily="34" charset="0"/>
                </a:rPr>
                <a:t>Datos del sensor</a:t>
              </a:r>
              <a:endParaRPr kumimoji="1" lang="en-US" altLang="ko-KR" sz="900" dirty="0">
                <a:solidFill>
                  <a:prstClr val="black">
                    <a:lumMod val="75000"/>
                    <a:lumOff val="25000"/>
                  </a:prstClr>
                </a:solidFill>
                <a:latin typeface="Arial" panose="020B0604020202020204" pitchFamily="34" charset="0"/>
                <a:ea typeface="SamsungOne 400" panose="020B0503030303020204" pitchFamily="34" charset="0"/>
              </a:endParaRPr>
            </a:p>
          </p:txBody>
        </p:sp>
        <p:sp>
          <p:nvSpPr>
            <p:cNvPr id="105" name="왼쪽 화살표 125">
              <a:extLst>
                <a:ext uri="{FF2B5EF4-FFF2-40B4-BE49-F238E27FC236}">
                  <a16:creationId xmlns:a16="http://schemas.microsoft.com/office/drawing/2014/main" id="{32569BC3-1B96-495E-BA7A-750B24EEB718}"/>
                </a:ext>
              </a:extLst>
            </p:cNvPr>
            <p:cNvSpPr/>
            <p:nvPr/>
          </p:nvSpPr>
          <p:spPr>
            <a:xfrm rot="5400000">
              <a:off x="2992987" y="5122417"/>
              <a:ext cx="1146421" cy="257958"/>
            </a:xfrm>
            <a:prstGeom prst="leftArrow">
              <a:avLst/>
            </a:prstGeom>
            <a:gradFill flip="none" rotWithShape="1">
              <a:gsLst>
                <a:gs pos="62000">
                  <a:srgbClr val="193EB0"/>
                </a:gs>
                <a:gs pos="0">
                  <a:srgbClr val="193EB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base">
                <a:spcBef>
                  <a:spcPct val="0"/>
                </a:spcBef>
                <a:spcAft>
                  <a:spcPct val="0"/>
                </a:spcAft>
              </a:pPr>
              <a:endParaRPr kumimoji="1" lang="ko-KR" altLang="en-US" sz="1350" dirty="0">
                <a:solidFill>
                  <a:prstClr val="white"/>
                </a:solidFill>
                <a:ea typeface="Arial Unicode MS" panose="020B0600000101010101" charset="-127"/>
              </a:endParaRPr>
            </a:p>
          </p:txBody>
        </p:sp>
      </p:grpSp>
      <p:sp>
        <p:nvSpPr>
          <p:cNvPr id="4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42"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0135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Caso de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Estudio</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para </a:t>
            </a:r>
            <a:r>
              <a:rPr lang="en-US" altLang="ko-KR" sz="1800" dirty="0" err="1">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ToT</a:t>
            </a:r>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 (Tweet de Cosa)</a:t>
            </a:r>
          </a:p>
        </p:txBody>
      </p:sp>
      <p:grpSp>
        <p:nvGrpSpPr>
          <p:cNvPr id="18" name="그룹 17"/>
          <p:cNvGrpSpPr/>
          <p:nvPr/>
        </p:nvGrpSpPr>
        <p:grpSpPr>
          <a:xfrm>
            <a:off x="1170537" y="1492934"/>
            <a:ext cx="6612981" cy="2999280"/>
            <a:chOff x="416128" y="1990578"/>
            <a:chExt cx="8817308" cy="3999040"/>
          </a:xfrm>
        </p:grpSpPr>
        <p:pic>
          <p:nvPicPr>
            <p:cNvPr id="20" name="그림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28" y="1990578"/>
              <a:ext cx="8817308" cy="3999040"/>
            </a:xfrm>
            <a:prstGeom prst="rect">
              <a:avLst/>
            </a:prstGeom>
          </p:spPr>
        </p:pic>
        <p:sp>
          <p:nvSpPr>
            <p:cNvPr id="21" name="직사각형 20"/>
            <p:cNvSpPr/>
            <p:nvPr/>
          </p:nvSpPr>
          <p:spPr>
            <a:xfrm>
              <a:off x="5575427" y="2866773"/>
              <a:ext cx="1575103" cy="377851"/>
            </a:xfrm>
            <a:prstGeom prst="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Arial" panose="020B0604020202020204" pitchFamily="34" charset="0"/>
                  <a:ea typeface="SamsungOne 400" panose="020B0503030303020204" pitchFamily="34" charset="0"/>
                </a:rPr>
                <a:t>Tortuga amarilla</a:t>
              </a:r>
              <a:endParaRPr lang="ko-KR" altLang="en-US" sz="1050" dirty="0">
                <a:solidFill>
                  <a:schemeClr val="tx1"/>
                </a:solidFill>
                <a:latin typeface="Arial" panose="020B0604020202020204" pitchFamily="34" charset="0"/>
              </a:endParaRPr>
            </a:p>
          </p:txBody>
        </p:sp>
        <p:sp>
          <p:nvSpPr>
            <p:cNvPr id="22" name="직사각형 21"/>
            <p:cNvSpPr/>
            <p:nvPr/>
          </p:nvSpPr>
          <p:spPr>
            <a:xfrm>
              <a:off x="1788443" y="4336382"/>
              <a:ext cx="1085572" cy="396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Arial" panose="020B0604020202020204" pitchFamily="34" charset="0"/>
                  <a:ea typeface="SamsungOne 400" panose="020B0503030303020204" pitchFamily="34" charset="0"/>
                </a:rPr>
                <a:t>Sensor CO</a:t>
              </a:r>
              <a:r>
                <a:rPr lang="en-US" altLang="ko-KR" sz="1050" baseline="-25000" dirty="0">
                  <a:solidFill>
                    <a:schemeClr val="tx1"/>
                  </a:solidFill>
                  <a:latin typeface="Arial" panose="020B0604020202020204" pitchFamily="34" charset="0"/>
                  <a:ea typeface="SamsungOne 400" panose="020B0503030303020204" pitchFamily="34" charset="0"/>
                </a:rPr>
                <a:t>2</a:t>
              </a:r>
              <a:endParaRPr lang="ko-KR" altLang="en-US" sz="1050" dirty="0">
                <a:solidFill>
                  <a:schemeClr val="tx1"/>
                </a:solidFill>
                <a:latin typeface="Arial" panose="020B0604020202020204" pitchFamily="34" charset="0"/>
              </a:endParaRPr>
            </a:p>
          </p:txBody>
        </p:sp>
        <p:sp>
          <p:nvSpPr>
            <p:cNvPr id="23" name="직사각형 22"/>
            <p:cNvSpPr/>
            <p:nvPr/>
          </p:nvSpPr>
          <p:spPr>
            <a:xfrm>
              <a:off x="1677495" y="5607311"/>
              <a:ext cx="1085572" cy="181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Arial" panose="020B0604020202020204" pitchFamily="34" charset="0"/>
                  <a:ea typeface="SamsungOne 400" panose="020B0503030303020204" pitchFamily="34" charset="0"/>
                </a:rPr>
                <a:t>Cámara</a:t>
              </a:r>
              <a:endParaRPr lang="ko-KR" altLang="en-US" sz="1050" dirty="0">
                <a:solidFill>
                  <a:schemeClr val="tx1"/>
                </a:solidFill>
                <a:latin typeface="Arial" panose="020B0604020202020204" pitchFamily="34" charset="0"/>
              </a:endParaRPr>
            </a:p>
          </p:txBody>
        </p:sp>
        <p:cxnSp>
          <p:nvCxnSpPr>
            <p:cNvPr id="24" name="직선 연결선 23"/>
            <p:cNvCxnSpPr/>
            <p:nvPr/>
          </p:nvCxnSpPr>
          <p:spPr>
            <a:xfrm flipV="1">
              <a:off x="3509682" y="3408829"/>
              <a:ext cx="1485900" cy="1324536"/>
            </a:xfrm>
            <a:prstGeom prst="line">
              <a:avLst/>
            </a:prstGeom>
            <a:ln w="12700">
              <a:solidFill>
                <a:srgbClr val="2E75B6"/>
              </a:solidFill>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2857319" y="4612479"/>
              <a:ext cx="1304725" cy="31739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nCube: Thyme</a:t>
              </a:r>
              <a:endParaRPr lang="ko-KR" altLang="en-US" sz="900" dirty="0">
                <a:solidFill>
                  <a:schemeClr val="tx1"/>
                </a:solidFill>
                <a:latin typeface="Arial" panose="020B0604020202020204" pitchFamily="34" charset="0"/>
              </a:endParaRPr>
            </a:p>
          </p:txBody>
        </p:sp>
        <p:cxnSp>
          <p:nvCxnSpPr>
            <p:cNvPr id="26" name="직선 연결선 25"/>
            <p:cNvCxnSpPr/>
            <p:nvPr/>
          </p:nvCxnSpPr>
          <p:spPr>
            <a:xfrm flipH="1" flipV="1">
              <a:off x="4995582" y="3418567"/>
              <a:ext cx="635668" cy="1314798"/>
            </a:xfrm>
            <a:prstGeom prst="line">
              <a:avLst/>
            </a:prstGeom>
            <a:ln w="1270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flipV="1">
              <a:off x="5575427" y="3418567"/>
              <a:ext cx="2061127" cy="1314798"/>
            </a:xfrm>
            <a:prstGeom prst="line">
              <a:avLst/>
            </a:prstGeom>
            <a:ln w="12700">
              <a:solidFill>
                <a:srgbClr val="2E75B6"/>
              </a:solidFill>
            </a:ln>
          </p:spPr>
          <p:style>
            <a:lnRef idx="1">
              <a:schemeClr val="accent1"/>
            </a:lnRef>
            <a:fillRef idx="0">
              <a:schemeClr val="accent1"/>
            </a:fillRef>
            <a:effectRef idx="0">
              <a:schemeClr val="accent1"/>
            </a:effectRef>
            <a:fontRef idx="minor">
              <a:schemeClr val="tx1"/>
            </a:fontRef>
          </p:style>
        </p:cxnSp>
        <p:sp>
          <p:nvSpPr>
            <p:cNvPr id="28" name="직사각형 27"/>
            <p:cNvSpPr/>
            <p:nvPr/>
          </p:nvSpPr>
          <p:spPr>
            <a:xfrm>
              <a:off x="4304070" y="4612479"/>
              <a:ext cx="1936375" cy="31739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nCube: Thyme-Tweet</a:t>
              </a:r>
              <a:endParaRPr lang="ko-KR" altLang="en-US" sz="900" dirty="0">
                <a:solidFill>
                  <a:schemeClr val="tx1"/>
                </a:solidFill>
                <a:latin typeface="Arial" panose="020B0604020202020204" pitchFamily="34" charset="0"/>
              </a:endParaRPr>
            </a:p>
          </p:txBody>
        </p:sp>
        <p:cxnSp>
          <p:nvCxnSpPr>
            <p:cNvPr id="29" name="직선 연결선 28"/>
            <p:cNvCxnSpPr/>
            <p:nvPr/>
          </p:nvCxnSpPr>
          <p:spPr>
            <a:xfrm flipH="1" flipV="1">
              <a:off x="7636554" y="3418567"/>
              <a:ext cx="579845" cy="1261009"/>
            </a:xfrm>
            <a:prstGeom prst="line">
              <a:avLst/>
            </a:prstGeom>
            <a:ln w="12700">
              <a:solidFill>
                <a:srgbClr val="2E75B6"/>
              </a:solidFill>
            </a:ln>
          </p:spPr>
          <p:style>
            <a:lnRef idx="1">
              <a:schemeClr val="accent1"/>
            </a:lnRef>
            <a:fillRef idx="0">
              <a:schemeClr val="accent1"/>
            </a:fillRef>
            <a:effectRef idx="0">
              <a:schemeClr val="accent1"/>
            </a:effectRef>
            <a:fontRef idx="minor">
              <a:schemeClr val="tx1"/>
            </a:fontRef>
          </p:style>
        </p:cxnSp>
      </p:grpSp>
      <p:sp>
        <p:nvSpPr>
          <p:cNvPr id="1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85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직사각형 6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Configuración para ToT</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68" name="그룹 67"/>
          <p:cNvGrpSpPr/>
          <p:nvPr/>
        </p:nvGrpSpPr>
        <p:grpSpPr>
          <a:xfrm>
            <a:off x="931490" y="1509088"/>
            <a:ext cx="6900570" cy="3137922"/>
            <a:chOff x="97398" y="2012117"/>
            <a:chExt cx="9200760" cy="4183896"/>
          </a:xfrm>
        </p:grpSpPr>
        <p:cxnSp>
          <p:nvCxnSpPr>
            <p:cNvPr id="69" name="직선 연결선 68">
              <a:extLst>
                <a:ext uri="{FF2B5EF4-FFF2-40B4-BE49-F238E27FC236}">
                  <a16:creationId xmlns:a16="http://schemas.microsoft.com/office/drawing/2014/main" id="{9025FAF4-7902-4249-9996-62B57961CEFA}"/>
                </a:ext>
              </a:extLst>
            </p:cNvPr>
            <p:cNvCxnSpPr>
              <a:cxnSpLocks/>
            </p:cNvCxnSpPr>
            <p:nvPr/>
          </p:nvCxnSpPr>
          <p:spPr>
            <a:xfrm>
              <a:off x="2042788" y="3899472"/>
              <a:ext cx="684000"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9025FAF4-7902-4249-9996-62B57961CEFA}"/>
                </a:ext>
              </a:extLst>
            </p:cNvPr>
            <p:cNvCxnSpPr>
              <a:cxnSpLocks/>
            </p:cNvCxnSpPr>
            <p:nvPr/>
          </p:nvCxnSpPr>
          <p:spPr>
            <a:xfrm>
              <a:off x="2042788" y="3243286"/>
              <a:ext cx="684000"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9025FAF4-7902-4249-9996-62B57961CEFA}"/>
                </a:ext>
              </a:extLst>
            </p:cNvPr>
            <p:cNvCxnSpPr>
              <a:cxnSpLocks/>
            </p:cNvCxnSpPr>
            <p:nvPr/>
          </p:nvCxnSpPr>
          <p:spPr>
            <a:xfrm>
              <a:off x="2042788" y="4160781"/>
              <a:ext cx="684000"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nvGrpSpPr>
            <p:cNvPr id="73" name="그룹 72"/>
            <p:cNvGrpSpPr/>
            <p:nvPr/>
          </p:nvGrpSpPr>
          <p:grpSpPr>
            <a:xfrm>
              <a:off x="97398" y="2204285"/>
              <a:ext cx="2167861" cy="2357721"/>
              <a:chOff x="97398" y="2204285"/>
              <a:chExt cx="2167861" cy="2357721"/>
            </a:xfrm>
          </p:grpSpPr>
          <p:sp>
            <p:nvSpPr>
              <p:cNvPr id="121" name="직사각형 120"/>
              <p:cNvSpPr/>
              <p:nvPr/>
            </p:nvSpPr>
            <p:spPr bwMode="auto">
              <a:xfrm>
                <a:off x="545283" y="2204285"/>
                <a:ext cx="1719976" cy="2357721"/>
              </a:xfrm>
              <a:prstGeom prst="rect">
                <a:avLst/>
              </a:prstGeom>
              <a:solidFill>
                <a:schemeClr val="bg1"/>
              </a:solidFill>
              <a:ln w="12700" cap="flat" cmpd="sng" algn="ctr">
                <a:solidFill>
                  <a:schemeClr val="bg1">
                    <a:lumMod val="8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pPr>
                <a:endParaRPr lang="ko-KR" altLang="en-US" sz="2100" dirty="0">
                  <a:solidFill>
                    <a:schemeClr val="bg1"/>
                  </a:solidFill>
                  <a:latin typeface="Arial" panose="020B0604020202020204" pitchFamily="34" charset="0"/>
                  <a:ea typeface="SamsungOne 400" panose="02020603020101020101" pitchFamily="18" charset="-127"/>
                </a:endParaRPr>
              </a:p>
            </p:txBody>
          </p:sp>
          <p:sp>
            <p:nvSpPr>
              <p:cNvPr id="122" name="직사각형 121"/>
              <p:cNvSpPr/>
              <p:nvPr/>
            </p:nvSpPr>
            <p:spPr bwMode="auto">
              <a:xfrm>
                <a:off x="97398" y="2342278"/>
                <a:ext cx="1497318" cy="252547"/>
              </a:xfrm>
              <a:prstGeom prst="rect">
                <a:avLst/>
              </a:prstGeom>
              <a:noFill/>
              <a:ln w="12700" cap="flat" cmpd="sng" algn="ctr">
                <a:noFill/>
                <a:prstDash val="solid"/>
                <a:round/>
                <a:headEnd type="none" w="med" len="med"/>
                <a:tailEnd type="none" w="med" len="med"/>
              </a:ln>
              <a:effectLst/>
            </p:spPr>
            <p:txBody>
              <a:bodyPr vert="horz" wrap="square" lIns="486000" tIns="35100" rIns="67500" bIns="35100" numCol="1" rtlCol="0" anchor="ctr" anchorCtr="0" compatLnSpc="1">
                <a:prstTxWarp prst="textNoShape">
                  <a:avLst/>
                </a:prstTxWarp>
              </a:bodyPr>
              <a:lstStyle/>
              <a:p>
                <a:pPr>
                  <a:defRPr/>
                </a:pPr>
                <a:r>
                  <a:rPr lang="en-US" altLang="ko-KR" sz="900">
                    <a:solidFill>
                      <a:srgbClr val="000000"/>
                    </a:solidFill>
                    <a:latin typeface="Arial" panose="020B0604020202020204" pitchFamily="34" charset="0"/>
                    <a:ea typeface="SamsungOne 400" panose="020B0503030303020204" pitchFamily="34" charset="0"/>
                  </a:rPr>
                  <a:t>Cámara</a:t>
                </a:r>
                <a:endParaRPr lang="en-US" altLang="ko-KR" sz="900" dirty="0">
                  <a:solidFill>
                    <a:srgbClr val="000000"/>
                  </a:solidFill>
                  <a:latin typeface="Arial" panose="020B0604020202020204" pitchFamily="34" charset="0"/>
                  <a:ea typeface="SamsungOne 400" panose="020B0503030303020204" pitchFamily="34" charset="0"/>
                </a:endParaRPr>
              </a:p>
            </p:txBody>
          </p:sp>
          <p:sp>
            <p:nvSpPr>
              <p:cNvPr id="123" name="직사각형 122"/>
              <p:cNvSpPr/>
              <p:nvPr/>
            </p:nvSpPr>
            <p:spPr bwMode="auto">
              <a:xfrm>
                <a:off x="648657" y="4177615"/>
                <a:ext cx="1497318" cy="252547"/>
              </a:xfrm>
              <a:prstGeom prst="rect">
                <a:avLst/>
              </a:prstGeom>
              <a:no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defRPr/>
                </a:pPr>
                <a:r>
                  <a:rPr lang="en-US" altLang="ko-KR" sz="900" dirty="0">
                    <a:solidFill>
                      <a:srgbClr val="000000"/>
                    </a:solidFill>
                    <a:latin typeface="Arial" panose="020B0604020202020204" pitchFamily="34" charset="0"/>
                    <a:ea typeface="SamsungOne 400" panose="020B0503030303020204" pitchFamily="34" charset="0"/>
                  </a:rPr>
                  <a:t>LED</a:t>
                </a:r>
              </a:p>
            </p:txBody>
          </p:sp>
          <p:sp>
            <p:nvSpPr>
              <p:cNvPr id="124" name="직사각형 123"/>
              <p:cNvSpPr/>
              <p:nvPr/>
            </p:nvSpPr>
            <p:spPr bwMode="auto">
              <a:xfrm>
                <a:off x="97398" y="3076412"/>
                <a:ext cx="1621952" cy="252547"/>
              </a:xfrm>
              <a:prstGeom prst="rect">
                <a:avLst/>
              </a:prstGeom>
              <a:noFill/>
              <a:ln w="12700" cap="flat" cmpd="sng" algn="ctr">
                <a:noFill/>
                <a:prstDash val="solid"/>
                <a:round/>
                <a:headEnd type="none" w="med" len="med"/>
                <a:tailEnd type="none" w="med" len="med"/>
              </a:ln>
              <a:effectLst/>
            </p:spPr>
            <p:txBody>
              <a:bodyPr vert="horz" wrap="square" lIns="486000" tIns="35100" rIns="67500" bIns="35100" numCol="1" rtlCol="0" anchor="ctr" anchorCtr="0" compatLnSpc="1">
                <a:prstTxWarp prst="textNoShape">
                  <a:avLst/>
                </a:prstTxWarp>
              </a:bodyPr>
              <a:lstStyle/>
              <a:p>
                <a:pPr>
                  <a:defRPr/>
                </a:pPr>
                <a:r>
                  <a:rPr lang="en-US" altLang="ko-KR" sz="900" dirty="0">
                    <a:solidFill>
                      <a:srgbClr val="000000"/>
                    </a:solidFill>
                    <a:latin typeface="Arial" panose="020B0604020202020204" pitchFamily="34" charset="0"/>
                    <a:ea typeface="SamsungOne 400" panose="020B0503030303020204" pitchFamily="34" charset="0"/>
                  </a:rPr>
                  <a:t>Sensor CO</a:t>
                </a:r>
                <a:r>
                  <a:rPr lang="en-US" altLang="ko-KR" sz="900" baseline="-25000" dirty="0">
                    <a:solidFill>
                      <a:srgbClr val="000000"/>
                    </a:solidFill>
                    <a:latin typeface="Arial" panose="020B0604020202020204" pitchFamily="34" charset="0"/>
                    <a:ea typeface="SamsungOne 400" panose="020B0503030303020204" pitchFamily="34" charset="0"/>
                  </a:rPr>
                  <a:t>2</a:t>
                </a:r>
                <a:endParaRPr lang="en-US" altLang="ko-KR" sz="900" dirty="0">
                  <a:solidFill>
                    <a:srgbClr val="000000"/>
                  </a:solidFill>
                  <a:latin typeface="Arial" panose="020B0604020202020204" pitchFamily="34" charset="0"/>
                  <a:ea typeface="SamsungOne 400" panose="020B0503030303020204" pitchFamily="34" charset="0"/>
                </a:endParaRPr>
              </a:p>
            </p:txBody>
          </p:sp>
          <p:sp>
            <p:nvSpPr>
              <p:cNvPr id="125" name="직사각형 124"/>
              <p:cNvSpPr/>
              <p:nvPr/>
            </p:nvSpPr>
            <p:spPr bwMode="auto">
              <a:xfrm>
                <a:off x="648657" y="3810546"/>
                <a:ext cx="1492714" cy="252547"/>
              </a:xfrm>
              <a:prstGeom prst="rect">
                <a:avLst/>
              </a:prstGeom>
              <a:no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defRPr/>
                </a:pPr>
                <a:r>
                  <a:rPr lang="en-US" altLang="ko-KR" sz="900" dirty="0">
                    <a:solidFill>
                      <a:srgbClr val="000000"/>
                    </a:solidFill>
                    <a:latin typeface="Arial" panose="020B0604020202020204" pitchFamily="34" charset="0"/>
                    <a:ea typeface="SamsungOne 400" panose="020B0503030303020204" pitchFamily="34" charset="0"/>
                  </a:rPr>
                  <a:t>TAS (</a:t>
                </a:r>
                <a:r>
                  <a:rPr lang="en-US" altLang="ko-KR" sz="900" dirty="0" err="1">
                    <a:solidFill>
                      <a:srgbClr val="000000"/>
                    </a:solidFill>
                    <a:latin typeface="Arial" panose="020B0604020202020204" pitchFamily="34" charset="0"/>
                    <a:ea typeface="SamsungOne 400" panose="020B0503030303020204" pitchFamily="34" charset="0"/>
                  </a:rPr>
                  <a:t>cnt</a:t>
                </a:r>
                <a:r>
                  <a:rPr lang="en-US" altLang="ko-KR" sz="900" dirty="0">
                    <a:solidFill>
                      <a:srgbClr val="000000"/>
                    </a:solidFill>
                    <a:latin typeface="Arial" panose="020B0604020202020204" pitchFamily="34" charset="0"/>
                    <a:ea typeface="SamsungOne 400" panose="020B0503030303020204" pitchFamily="34" charset="0"/>
                  </a:rPr>
                  <a:t>-led)</a:t>
                </a:r>
                <a:endParaRPr lang="ko-KR" altLang="en-US" sz="900" dirty="0">
                  <a:solidFill>
                    <a:srgbClr val="000000"/>
                  </a:solidFill>
                  <a:latin typeface="Arial" panose="020B0604020202020204" pitchFamily="34" charset="0"/>
                  <a:ea typeface="SamsungOne 400" panose="020B0503030303020204" pitchFamily="34" charset="0"/>
                </a:endParaRPr>
              </a:p>
            </p:txBody>
          </p:sp>
          <p:pic>
            <p:nvPicPr>
              <p:cNvPr id="126" name="그림 125"/>
              <p:cNvPicPr>
                <a:picLocks noChangeAspect="1"/>
              </p:cNvPicPr>
              <p:nvPr/>
            </p:nvPicPr>
            <p:blipFill rotWithShape="1">
              <a:blip r:embed="rId3"/>
              <a:srcRect b="34586"/>
              <a:stretch/>
            </p:blipFill>
            <p:spPr>
              <a:xfrm>
                <a:off x="1132818" y="4185458"/>
                <a:ext cx="457421" cy="228036"/>
              </a:xfrm>
              <a:prstGeom prst="rect">
                <a:avLst/>
              </a:prstGeom>
            </p:spPr>
          </p:pic>
          <p:pic>
            <p:nvPicPr>
              <p:cNvPr id="127" name="Picture 12" descr="http://www.geeky-gadgets.com/wp-content/uploads/2013/10/Raspberry-Pi-NoIR.jpg"/>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l="15592" r="23585" b="10713"/>
              <a:stretch/>
            </p:blipFill>
            <p:spPr bwMode="auto">
              <a:xfrm>
                <a:off x="1381451" y="2291545"/>
                <a:ext cx="328641" cy="327611"/>
              </a:xfrm>
              <a:prstGeom prst="ellipse">
                <a:avLst/>
              </a:prstGeom>
              <a:noFill/>
              <a:extLst>
                <a:ext uri="{909E8E84-426E-40DD-AFC4-6F175D3DCCD1}">
                  <a14:hiddenFill xmlns:a14="http://schemas.microsoft.com/office/drawing/2010/main">
                    <a:solidFill>
                      <a:srgbClr val="FFFFFF"/>
                    </a:solidFill>
                  </a14:hiddenFill>
                </a:ext>
              </a:extLst>
            </p:spPr>
          </p:pic>
          <p:pic>
            <p:nvPicPr>
              <p:cNvPr id="128" name="그림 127"/>
              <p:cNvPicPr>
                <a:picLocks noChangeAspect="1"/>
              </p:cNvPicPr>
              <p:nvPr/>
            </p:nvPicPr>
            <p:blipFill rotWithShape="1">
              <a:blip r:embed="rId5"/>
              <a:srcRect l="5837" t="34758" r="68275" b="44517"/>
              <a:stretch/>
            </p:blipFill>
            <p:spPr>
              <a:xfrm>
                <a:off x="1591704" y="3076412"/>
                <a:ext cx="469870" cy="285867"/>
              </a:xfrm>
              <a:prstGeom prst="rect">
                <a:avLst/>
              </a:prstGeom>
            </p:spPr>
          </p:pic>
          <p:sp>
            <p:nvSpPr>
              <p:cNvPr id="129" name="직사각형 128"/>
              <p:cNvSpPr/>
              <p:nvPr/>
            </p:nvSpPr>
            <p:spPr bwMode="auto">
              <a:xfrm>
                <a:off x="648657" y="3443479"/>
                <a:ext cx="1492714" cy="252547"/>
              </a:xfrm>
              <a:prstGeom prst="rect">
                <a:avLst/>
              </a:prstGeom>
              <a:no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defRPr/>
                </a:pPr>
                <a:r>
                  <a:rPr lang="en-US" altLang="ko-KR" sz="900" dirty="0">
                    <a:solidFill>
                      <a:srgbClr val="000000"/>
                    </a:solidFill>
                    <a:latin typeface="Arial" panose="020B0604020202020204" pitchFamily="34" charset="0"/>
                    <a:ea typeface="SamsungOne 400" panose="020B0503030303020204" pitchFamily="34" charset="0"/>
                  </a:rPr>
                  <a:t>TAS (cnt-co2)</a:t>
                </a:r>
                <a:endParaRPr lang="ko-KR" altLang="en-US" sz="900" dirty="0">
                  <a:solidFill>
                    <a:srgbClr val="000000"/>
                  </a:solidFill>
                  <a:latin typeface="Arial" panose="020B0604020202020204" pitchFamily="34" charset="0"/>
                  <a:ea typeface="SamsungOne 400" panose="020B0503030303020204" pitchFamily="34" charset="0"/>
                </a:endParaRPr>
              </a:p>
            </p:txBody>
          </p:sp>
          <p:sp>
            <p:nvSpPr>
              <p:cNvPr id="130" name="직사각형 129"/>
              <p:cNvSpPr/>
              <p:nvPr/>
            </p:nvSpPr>
            <p:spPr bwMode="auto">
              <a:xfrm>
                <a:off x="648657" y="2709345"/>
                <a:ext cx="1492714" cy="252547"/>
              </a:xfrm>
              <a:prstGeom prst="rect">
                <a:avLst/>
              </a:prstGeom>
              <a:no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defRPr/>
                </a:pPr>
                <a:r>
                  <a:rPr lang="en-US" altLang="ko-KR" sz="900" dirty="0">
                    <a:solidFill>
                      <a:srgbClr val="000000"/>
                    </a:solidFill>
                    <a:latin typeface="Arial" panose="020B0604020202020204" pitchFamily="34" charset="0"/>
                    <a:ea typeface="SamsungOne 400" panose="020B0503030303020204" pitchFamily="34" charset="0"/>
                  </a:rPr>
                  <a:t>TAS (</a:t>
                </a:r>
                <a:r>
                  <a:rPr lang="en-US" altLang="ko-KR" sz="900" dirty="0" err="1">
                    <a:solidFill>
                      <a:srgbClr val="000000"/>
                    </a:solidFill>
                    <a:latin typeface="Arial" panose="020B0604020202020204" pitchFamily="34" charset="0"/>
                    <a:ea typeface="SamsungOne 400" panose="020B0503030303020204" pitchFamily="34" charset="0"/>
                  </a:rPr>
                  <a:t>cnt</a:t>
                </a:r>
                <a:r>
                  <a:rPr lang="en-US" altLang="ko-KR" sz="900" dirty="0">
                    <a:solidFill>
                      <a:srgbClr val="000000"/>
                    </a:solidFill>
                    <a:latin typeface="Arial" panose="020B0604020202020204" pitchFamily="34" charset="0"/>
                    <a:ea typeface="SamsungOne 400" panose="020B0503030303020204" pitchFamily="34" charset="0"/>
                  </a:rPr>
                  <a:t>-cam)</a:t>
                </a:r>
                <a:endParaRPr lang="ko-KR" altLang="en-US" sz="900" dirty="0">
                  <a:solidFill>
                    <a:srgbClr val="000000"/>
                  </a:solidFill>
                  <a:latin typeface="Arial" panose="020B0604020202020204" pitchFamily="34" charset="0"/>
                  <a:ea typeface="SamsungOne 400" panose="020B0503030303020204" pitchFamily="34" charset="0"/>
                </a:endParaRPr>
              </a:p>
            </p:txBody>
          </p:sp>
        </p:grpSp>
        <p:sp>
          <p:nvSpPr>
            <p:cNvPr id="76" name="직사각형 75"/>
            <p:cNvSpPr/>
            <p:nvPr/>
          </p:nvSpPr>
          <p:spPr bwMode="auto">
            <a:xfrm>
              <a:off x="7459938" y="3110657"/>
              <a:ext cx="1361333" cy="593686"/>
            </a:xfrm>
            <a:prstGeom prst="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pPr>
              <a:endParaRPr lang="ko-KR" altLang="en-US" sz="2100" dirty="0">
                <a:solidFill>
                  <a:schemeClr val="bg1"/>
                </a:solidFill>
                <a:latin typeface="Arial" panose="020B0604020202020204" pitchFamily="34" charset="0"/>
                <a:ea typeface="SamsungOne 400" panose="02020603020101020101" pitchFamily="18" charset="-127"/>
              </a:endParaRPr>
            </a:p>
          </p:txBody>
        </p:sp>
        <p:sp>
          <p:nvSpPr>
            <p:cNvPr id="79" name="직사각형 78"/>
            <p:cNvSpPr/>
            <p:nvPr/>
          </p:nvSpPr>
          <p:spPr bwMode="auto">
            <a:xfrm>
              <a:off x="5427863" y="3101044"/>
              <a:ext cx="1674948" cy="585834"/>
            </a:xfrm>
            <a:prstGeom prst="rect">
              <a:avLst/>
            </a:prstGeom>
            <a:solidFill>
              <a:srgbClr val="193EB0"/>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endParaRPr lang="ko-KR" altLang="en-US" sz="2100" dirty="0">
                <a:solidFill>
                  <a:schemeClr val="bg1"/>
                </a:solidFill>
                <a:latin typeface="Arial" panose="020B0604020202020204" pitchFamily="34" charset="0"/>
                <a:ea typeface="SamsungOne 400" panose="02020603020101020101" pitchFamily="18" charset="-127"/>
              </a:endParaRPr>
            </a:p>
          </p:txBody>
        </p:sp>
        <p:sp>
          <p:nvSpPr>
            <p:cNvPr id="81" name="직사각형 80"/>
            <p:cNvSpPr/>
            <p:nvPr/>
          </p:nvSpPr>
          <p:spPr bwMode="auto">
            <a:xfrm>
              <a:off x="2384588" y="3101044"/>
              <a:ext cx="2402052" cy="1510765"/>
            </a:xfrm>
            <a:prstGeom prst="rect">
              <a:avLst/>
            </a:prstGeom>
            <a:solidFill>
              <a:schemeClr val="bg1"/>
            </a:solidFill>
            <a:ln w="12700" cap="flat" cmpd="sng" algn="ctr">
              <a:solidFill>
                <a:schemeClr val="bg1">
                  <a:lumMod val="8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pPr>
              <a:endParaRPr lang="ko-KR" altLang="en-US" sz="2100" dirty="0">
                <a:solidFill>
                  <a:schemeClr val="bg1"/>
                </a:solidFill>
                <a:latin typeface="Arial" panose="020B0604020202020204" pitchFamily="34" charset="0"/>
                <a:ea typeface="SamsungOne 400" panose="02020603020101020101" pitchFamily="18" charset="-127"/>
              </a:endParaRPr>
            </a:p>
          </p:txBody>
        </p:sp>
        <p:sp>
          <p:nvSpPr>
            <p:cNvPr id="82" name="직사각형 81"/>
            <p:cNvSpPr/>
            <p:nvPr/>
          </p:nvSpPr>
          <p:spPr bwMode="auto">
            <a:xfrm>
              <a:off x="5504866" y="3120798"/>
              <a:ext cx="1466659" cy="574923"/>
            </a:xfrm>
            <a:prstGeom prst="rect">
              <a:avLst/>
            </a:prstGeom>
            <a:no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Aft>
                  <a:spcPct val="0"/>
                </a:spcAft>
                <a:defRPr/>
              </a:pPr>
              <a:r>
                <a:rPr lang="en-US" altLang="ko-KR" sz="900" dirty="0">
                  <a:solidFill>
                    <a:schemeClr val="bg1"/>
                  </a:solidFill>
                  <a:latin typeface="Arial" panose="020B0604020202020204" pitchFamily="34" charset="0"/>
                  <a:ea typeface="SamsungOne 700" panose="020B0803030303020204" pitchFamily="34" charset="0"/>
                </a:rPr>
                <a:t>IN-CSE</a:t>
              </a:r>
            </a:p>
            <a:p>
              <a:pPr algn="ctr" fontAlgn="base" latinLnBrk="0">
                <a:spcAft>
                  <a:spcPct val="0"/>
                </a:spcAft>
                <a:defRPr/>
              </a:pPr>
              <a:r>
                <a:rPr lang="en-US" altLang="ko-KR" sz="900" dirty="0">
                  <a:solidFill>
                    <a:schemeClr val="bg1"/>
                  </a:solidFill>
                  <a:latin typeface="Arial" panose="020B0604020202020204" pitchFamily="34" charset="0"/>
                  <a:ea typeface="SamsungOne 700" panose="020B0803030303020204" pitchFamily="34" charset="0"/>
                </a:rPr>
                <a:t>(mobius-</a:t>
              </a:r>
              <a:r>
                <a:rPr lang="en-US" altLang="ko-KR" sz="900" dirty="0" err="1">
                  <a:solidFill>
                    <a:schemeClr val="bg1"/>
                  </a:solidFill>
                  <a:latin typeface="Arial" panose="020B0604020202020204" pitchFamily="34" charset="0"/>
                  <a:ea typeface="SamsungOne 700" panose="020B0803030303020204" pitchFamily="34" charset="0"/>
                </a:rPr>
                <a:t>yt</a:t>
              </a:r>
              <a:r>
                <a:rPr lang="en-US" altLang="ko-KR" sz="900" dirty="0">
                  <a:solidFill>
                    <a:schemeClr val="bg1"/>
                  </a:solidFill>
                  <a:latin typeface="Arial" panose="020B0604020202020204" pitchFamily="34" charset="0"/>
                  <a:ea typeface="SamsungOne 700" panose="020B0803030303020204" pitchFamily="34" charset="0"/>
                </a:rPr>
                <a:t>)</a:t>
              </a:r>
            </a:p>
          </p:txBody>
        </p:sp>
        <p:sp>
          <p:nvSpPr>
            <p:cNvPr id="83" name="직사각형 82"/>
            <p:cNvSpPr/>
            <p:nvPr/>
          </p:nvSpPr>
          <p:spPr bwMode="auto">
            <a:xfrm>
              <a:off x="2533104" y="3878551"/>
              <a:ext cx="1330474" cy="581891"/>
            </a:xfrm>
            <a:prstGeom prst="rect">
              <a:avLst/>
            </a:prstGeom>
            <a:solidFill>
              <a:schemeClr val="bg1">
                <a:lumMod val="85000"/>
              </a:schemeClr>
            </a:solidFill>
            <a:ln w="12700" cap="flat" cmpd="sng" algn="ctr">
              <a:solidFill>
                <a:schemeClr val="bg1"/>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900" dirty="0">
                  <a:solidFill>
                    <a:srgbClr val="000000"/>
                  </a:solidFill>
                  <a:latin typeface="Arial" panose="020B0604020202020204" pitchFamily="34" charset="0"/>
                  <a:ea typeface="SamsungOne 400" panose="020B0503030303020204" pitchFamily="34" charset="0"/>
                </a:rPr>
                <a:t>ae-edu0 (&amp;</a:t>
              </a:r>
              <a:r>
                <a:rPr lang="en-US" altLang="ko-KR" sz="900" dirty="0" err="1">
                  <a:solidFill>
                    <a:srgbClr val="000000"/>
                  </a:solidFill>
                  <a:latin typeface="Arial" panose="020B0604020202020204" pitchFamily="34" charset="0"/>
                  <a:ea typeface="SamsungOne 400" panose="020B0503030303020204" pitchFamily="34" charset="0"/>
                </a:rPr>
                <a:t>Cube:Thyme</a:t>
              </a:r>
              <a:r>
                <a:rPr lang="en-US" altLang="ko-KR" sz="900" dirty="0">
                  <a:solidFill>
                    <a:srgbClr val="000000"/>
                  </a:solidFill>
                  <a:latin typeface="Arial" panose="020B0604020202020204" pitchFamily="34" charset="0"/>
                  <a:ea typeface="SamsungOne 400" panose="020B0503030303020204" pitchFamily="34" charset="0"/>
                </a:rPr>
                <a:t>)</a:t>
              </a:r>
            </a:p>
          </p:txBody>
        </p:sp>
        <p:cxnSp>
          <p:nvCxnSpPr>
            <p:cNvPr id="84" name="꺾인 연결선 19"/>
            <p:cNvCxnSpPr>
              <a:cxnSpLocks/>
              <a:stCxn id="83" idx="3"/>
              <a:endCxn id="79" idx="1"/>
            </p:cNvCxnSpPr>
            <p:nvPr/>
          </p:nvCxnSpPr>
          <p:spPr bwMode="auto">
            <a:xfrm flipV="1">
              <a:off x="3863578" y="3393961"/>
              <a:ext cx="1564285" cy="775536"/>
            </a:xfrm>
            <a:prstGeom prst="bentConnector3">
              <a:avLst>
                <a:gd name="adj1" fmla="val 52579"/>
              </a:avLst>
            </a:prstGeom>
            <a:solidFill>
              <a:schemeClr val="bg1"/>
            </a:solidFill>
            <a:ln w="12700" cap="flat" cmpd="sng" algn="ctr">
              <a:solidFill>
                <a:schemeClr val="accent2"/>
              </a:solidFill>
              <a:prstDash val="solid"/>
              <a:round/>
              <a:headEnd type="triangle" w="med" len="med"/>
              <a:tailEnd type="triangle" w="med" len="med"/>
            </a:ln>
            <a:effectLst/>
          </p:spPr>
        </p:cxnSp>
        <p:sp>
          <p:nvSpPr>
            <p:cNvPr id="85" name="직사각형 84"/>
            <p:cNvSpPr/>
            <p:nvPr/>
          </p:nvSpPr>
          <p:spPr bwMode="auto">
            <a:xfrm>
              <a:off x="3371179" y="3246134"/>
              <a:ext cx="1218375" cy="474238"/>
            </a:xfrm>
            <a:prstGeom prst="rect">
              <a:avLst/>
            </a:prstGeom>
            <a:solidFill>
              <a:schemeClr val="accent4">
                <a:lumMod val="40000"/>
                <a:lumOff val="60000"/>
              </a:schemeClr>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Aft>
                  <a:spcPct val="0"/>
                </a:spcAft>
                <a:defRPr/>
              </a:pPr>
              <a:r>
                <a:rPr lang="en-US" altLang="ko-KR" sz="900" dirty="0">
                  <a:solidFill>
                    <a:srgbClr val="000000"/>
                  </a:solidFill>
                  <a:latin typeface="Arial" panose="020B0604020202020204" pitchFamily="34" charset="0"/>
                  <a:ea typeface="SamsungOne 400" panose="020B0503030303020204" pitchFamily="34" charset="0"/>
                </a:rPr>
                <a:t>&amp;Cube:</a:t>
              </a:r>
              <a:br>
                <a:rPr lang="en-US" altLang="ko-KR" sz="900" dirty="0">
                  <a:solidFill>
                    <a:srgbClr val="000000"/>
                  </a:solidFill>
                  <a:latin typeface="Arial" panose="020B0604020202020204" pitchFamily="34" charset="0"/>
                  <a:ea typeface="SamsungOne 400" panose="020B0503030303020204" pitchFamily="34" charset="0"/>
                </a:rPr>
              </a:br>
              <a:r>
                <a:rPr lang="en-US" altLang="ko-KR" sz="900" dirty="0" err="1">
                  <a:solidFill>
                    <a:srgbClr val="000000"/>
                  </a:solidFill>
                  <a:latin typeface="Arial" panose="020B0604020202020204" pitchFamily="34" charset="0"/>
                  <a:ea typeface="SamsungOne 400" panose="020B0503030303020204" pitchFamily="34" charset="0"/>
                </a:rPr>
                <a:t>ThymeTweet</a:t>
              </a:r>
              <a:endParaRPr lang="en-US" altLang="ko-KR" sz="900" dirty="0">
                <a:solidFill>
                  <a:srgbClr val="000000"/>
                </a:solidFill>
                <a:latin typeface="Arial" panose="020B0604020202020204" pitchFamily="34" charset="0"/>
                <a:ea typeface="SamsungOne 400" panose="020B0503030303020204" pitchFamily="34" charset="0"/>
              </a:endParaRPr>
            </a:p>
          </p:txBody>
        </p:sp>
        <p:cxnSp>
          <p:nvCxnSpPr>
            <p:cNvPr id="86" name="꺾인 연결선 38"/>
            <p:cNvCxnSpPr>
              <a:cxnSpLocks/>
              <a:stCxn id="90" idx="2"/>
              <a:endCxn id="87" idx="1"/>
            </p:cNvCxnSpPr>
            <p:nvPr/>
          </p:nvCxnSpPr>
          <p:spPr bwMode="auto">
            <a:xfrm rot="16200000" flipH="1">
              <a:off x="5702380" y="3806681"/>
              <a:ext cx="172457" cy="436288"/>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sp>
          <p:nvSpPr>
            <p:cNvPr id="87" name="직사각형 86"/>
            <p:cNvSpPr/>
            <p:nvPr/>
          </p:nvSpPr>
          <p:spPr bwMode="auto">
            <a:xfrm>
              <a:off x="6006753" y="4036783"/>
              <a:ext cx="842647" cy="148543"/>
            </a:xfrm>
            <a:prstGeom prst="rect">
              <a:avLst/>
            </a:prstGeom>
            <a:solidFill>
              <a:schemeClr val="bg2"/>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a:solidFill>
                    <a:srgbClr val="000000"/>
                  </a:solidFill>
                  <a:latin typeface="Arial" panose="020B0604020202020204" pitchFamily="34" charset="0"/>
                  <a:ea typeface="SamsungOne 400" panose="020B0503030303020204" pitchFamily="34" charset="0"/>
                </a:rPr>
                <a:t>ae-edu0</a:t>
              </a:r>
              <a:endParaRPr lang="ko-KR" altLang="en-US" sz="750" dirty="0">
                <a:solidFill>
                  <a:srgbClr val="000000"/>
                </a:solidFill>
                <a:latin typeface="Arial" panose="020B0604020202020204" pitchFamily="34" charset="0"/>
                <a:ea typeface="SamsungOne 400" panose="020B0503030303020204" pitchFamily="34" charset="0"/>
              </a:endParaRPr>
            </a:p>
          </p:txBody>
        </p:sp>
        <p:cxnSp>
          <p:nvCxnSpPr>
            <p:cNvPr id="88" name="꺾인 연결선 40"/>
            <p:cNvCxnSpPr>
              <a:cxnSpLocks/>
              <a:stCxn id="87" idx="2"/>
              <a:endCxn id="89" idx="1"/>
            </p:cNvCxnSpPr>
            <p:nvPr/>
          </p:nvCxnSpPr>
          <p:spPr bwMode="auto">
            <a:xfrm rot="16200000" flipH="1">
              <a:off x="6563896" y="4049504"/>
              <a:ext cx="161890" cy="433531"/>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sp>
          <p:nvSpPr>
            <p:cNvPr id="89" name="직사각형 88"/>
            <p:cNvSpPr/>
            <p:nvPr/>
          </p:nvSpPr>
          <p:spPr bwMode="auto">
            <a:xfrm>
              <a:off x="6861608" y="4272944"/>
              <a:ext cx="867556" cy="148543"/>
            </a:xfrm>
            <a:prstGeom prst="rect">
              <a:avLst/>
            </a:prstGeom>
            <a:solidFill>
              <a:srgbClr val="193EB0"/>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chemeClr val="bg1"/>
                  </a:solidFill>
                  <a:latin typeface="Arial" panose="020B0604020202020204" pitchFamily="34" charset="0"/>
                  <a:ea typeface="SamsungOne 400" panose="020B0503030303020204" pitchFamily="34" charset="0"/>
                </a:rPr>
                <a:t>cnt</a:t>
              </a:r>
              <a:r>
                <a:rPr lang="en-US" altLang="ko-KR" sz="750" dirty="0">
                  <a:solidFill>
                    <a:schemeClr val="bg1"/>
                  </a:solidFill>
                  <a:latin typeface="Arial" panose="020B0604020202020204" pitchFamily="34" charset="0"/>
                  <a:ea typeface="SamsungOne 400" panose="020B0503030303020204" pitchFamily="34" charset="0"/>
                </a:rPr>
                <a:t>-cam</a:t>
              </a:r>
              <a:endParaRPr lang="ko-KR" altLang="en-US" sz="750" dirty="0">
                <a:solidFill>
                  <a:schemeClr val="bg1"/>
                </a:solidFill>
                <a:latin typeface="Arial" panose="020B0604020202020204" pitchFamily="34" charset="0"/>
                <a:ea typeface="SamsungOne 400" panose="02020603020101020101" pitchFamily="18" charset="-127"/>
              </a:endParaRPr>
            </a:p>
          </p:txBody>
        </p:sp>
        <p:sp>
          <p:nvSpPr>
            <p:cNvPr id="90" name="직사각형 89"/>
            <p:cNvSpPr/>
            <p:nvPr/>
          </p:nvSpPr>
          <p:spPr bwMode="auto">
            <a:xfrm>
              <a:off x="5149141" y="3790055"/>
              <a:ext cx="842647" cy="148543"/>
            </a:xfrm>
            <a:prstGeom prst="rect">
              <a:avLst/>
            </a:prstGeom>
            <a:solidFill>
              <a:srgbClr val="FFC000"/>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a:solidFill>
                    <a:srgbClr val="000000"/>
                  </a:solidFill>
                  <a:latin typeface="Arial" panose="020B0604020202020204" pitchFamily="34" charset="0"/>
                  <a:ea typeface="SamsungOne 400" panose="020B0503030303020204" pitchFamily="34" charset="0"/>
                </a:rPr>
                <a:t>mobius-</a:t>
              </a:r>
              <a:r>
                <a:rPr lang="en-US" altLang="ko-KR" sz="750" dirty="0" err="1">
                  <a:solidFill>
                    <a:srgbClr val="000000"/>
                  </a:solidFill>
                  <a:latin typeface="Arial" panose="020B0604020202020204" pitchFamily="34" charset="0"/>
                  <a:ea typeface="SamsungOne 400" panose="020B0503030303020204" pitchFamily="34" charset="0"/>
                </a:rPr>
                <a:t>yt</a:t>
              </a:r>
              <a:endParaRPr lang="ko-KR" altLang="en-US" sz="750" dirty="0">
                <a:solidFill>
                  <a:srgbClr val="000000"/>
                </a:solidFill>
                <a:latin typeface="Arial" panose="020B0604020202020204" pitchFamily="34" charset="0"/>
                <a:ea typeface="SamsungOne 400" panose="02020603020101020101" pitchFamily="18" charset="-127"/>
              </a:endParaRPr>
            </a:p>
          </p:txBody>
        </p:sp>
        <p:sp>
          <p:nvSpPr>
            <p:cNvPr id="91" name="직사각형 90"/>
            <p:cNvSpPr/>
            <p:nvPr/>
          </p:nvSpPr>
          <p:spPr bwMode="auto">
            <a:xfrm>
              <a:off x="7705730" y="4471383"/>
              <a:ext cx="989035" cy="148542"/>
            </a:xfrm>
            <a:prstGeom prst="rect">
              <a:avLst/>
            </a:prstGeom>
            <a:solidFill>
              <a:schemeClr val="accent4">
                <a:lumMod val="40000"/>
                <a:lumOff val="60000"/>
              </a:schemeClr>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a:solidFill>
                    <a:srgbClr val="000000"/>
                  </a:solidFill>
                  <a:latin typeface="Arial" panose="020B0604020202020204" pitchFamily="34" charset="0"/>
                  <a:ea typeface="SamsungOne 400" panose="020B0503030303020204" pitchFamily="34" charset="0"/>
                </a:rPr>
                <a:t>Suscripción</a:t>
              </a:r>
              <a:endParaRPr lang="ko-KR" altLang="en-US" sz="750" dirty="0">
                <a:solidFill>
                  <a:srgbClr val="000000"/>
                </a:solidFill>
                <a:latin typeface="Arial" panose="020B0604020202020204" pitchFamily="34" charset="0"/>
                <a:ea typeface="SamsungOne 400" panose="02020603020101020101" pitchFamily="18" charset="-127"/>
              </a:endParaRPr>
            </a:p>
          </p:txBody>
        </p:sp>
        <p:cxnSp>
          <p:nvCxnSpPr>
            <p:cNvPr id="92" name="꺾인 연결선 50"/>
            <p:cNvCxnSpPr>
              <a:cxnSpLocks/>
              <a:stCxn id="89" idx="2"/>
              <a:endCxn id="91" idx="1"/>
            </p:cNvCxnSpPr>
            <p:nvPr/>
          </p:nvCxnSpPr>
          <p:spPr bwMode="auto">
            <a:xfrm rot="16200000" flipH="1">
              <a:off x="7438474" y="4278399"/>
              <a:ext cx="124168" cy="410343"/>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cxnSp>
          <p:nvCxnSpPr>
            <p:cNvPr id="93" name="직선 연결선 92"/>
            <p:cNvCxnSpPr>
              <a:cxnSpLocks/>
              <a:stCxn id="91" idx="1"/>
              <a:endCxn id="85" idx="2"/>
            </p:cNvCxnSpPr>
            <p:nvPr/>
          </p:nvCxnSpPr>
          <p:spPr bwMode="auto">
            <a:xfrm flipH="1" flipV="1">
              <a:off x="3980367" y="3720372"/>
              <a:ext cx="3725363" cy="825282"/>
            </a:xfrm>
            <a:prstGeom prst="line">
              <a:avLst/>
            </a:prstGeom>
            <a:solidFill>
              <a:schemeClr val="bg1"/>
            </a:solidFill>
            <a:ln w="12700" cap="flat" cmpd="sng" algn="ctr">
              <a:solidFill>
                <a:srgbClr val="FF0000"/>
              </a:solidFill>
              <a:prstDash val="dash"/>
              <a:round/>
              <a:headEnd type="none" w="med" len="med"/>
              <a:tailEnd type="triangle" w="med" len="med"/>
            </a:ln>
            <a:effectLst/>
          </p:spPr>
        </p:cxnSp>
        <p:sp>
          <p:nvSpPr>
            <p:cNvPr id="94" name="직사각형 93"/>
            <p:cNvSpPr/>
            <p:nvPr/>
          </p:nvSpPr>
          <p:spPr>
            <a:xfrm>
              <a:off x="8160538" y="2823172"/>
              <a:ext cx="1101156" cy="307776"/>
            </a:xfrm>
            <a:prstGeom prst="rect">
              <a:avLst/>
            </a:prstGeom>
          </p:spPr>
          <p:txBody>
            <a:bodyPr wrap="none">
              <a:spAutoFit/>
            </a:bodyPr>
            <a:lstStyle/>
            <a:p>
              <a:pPr>
                <a:defRPr/>
              </a:pPr>
              <a:r>
                <a:rPr lang="en-US" altLang="ko-KR" sz="900" dirty="0">
                  <a:solidFill>
                    <a:srgbClr val="FF0000"/>
                  </a:solidFill>
                  <a:latin typeface="Arial" panose="020B0604020202020204" pitchFamily="34" charset="0"/>
                  <a:ea typeface="SamsungOne 400" panose="020B0503030303020204" pitchFamily="34" charset="0"/>
                </a:rPr>
                <a:t>SmartPhone</a:t>
              </a:r>
              <a:endParaRPr lang="ko-KR" altLang="en-US" sz="900" dirty="0">
                <a:solidFill>
                  <a:srgbClr val="FF0000"/>
                </a:solidFill>
                <a:latin typeface="Arial" panose="020B0604020202020204" pitchFamily="34" charset="0"/>
                <a:ea typeface="SamsungOne 400" panose="020B0503030303020204" pitchFamily="34" charset="0"/>
              </a:endParaRPr>
            </a:p>
          </p:txBody>
        </p:sp>
        <p:sp>
          <p:nvSpPr>
            <p:cNvPr id="95" name="직사각형 94"/>
            <p:cNvSpPr/>
            <p:nvPr/>
          </p:nvSpPr>
          <p:spPr>
            <a:xfrm>
              <a:off x="6558578" y="2823172"/>
              <a:ext cx="716436" cy="307776"/>
            </a:xfrm>
            <a:prstGeom prst="rect">
              <a:avLst/>
            </a:prstGeom>
          </p:spPr>
          <p:txBody>
            <a:bodyPr wrap="none">
              <a:spAutoFit/>
            </a:bodyPr>
            <a:lstStyle/>
            <a:p>
              <a:pPr>
                <a:defRPr/>
              </a:pPr>
              <a:r>
                <a:rPr lang="en-US" altLang="ko-KR" sz="900" dirty="0">
                  <a:solidFill>
                    <a:srgbClr val="FF0000"/>
                  </a:solidFill>
                  <a:latin typeface="Arial" panose="020B0604020202020204" pitchFamily="34" charset="0"/>
                  <a:ea typeface="SamsungOne 400" panose="020B0503030303020204" pitchFamily="34" charset="0"/>
                </a:rPr>
                <a:t>Laptop</a:t>
              </a:r>
              <a:endParaRPr lang="ko-KR" altLang="en-US" sz="900" dirty="0">
                <a:solidFill>
                  <a:srgbClr val="FF0000"/>
                </a:solidFill>
                <a:latin typeface="Arial" panose="020B0604020202020204" pitchFamily="34" charset="0"/>
                <a:ea typeface="SamsungOne 400" panose="020B0503030303020204" pitchFamily="34" charset="0"/>
              </a:endParaRPr>
            </a:p>
          </p:txBody>
        </p:sp>
        <p:sp>
          <p:nvSpPr>
            <p:cNvPr id="96" name="직사각형 95"/>
            <p:cNvSpPr/>
            <p:nvPr/>
          </p:nvSpPr>
          <p:spPr>
            <a:xfrm>
              <a:off x="3964237" y="2823172"/>
              <a:ext cx="1135353" cy="307776"/>
            </a:xfrm>
            <a:prstGeom prst="rect">
              <a:avLst/>
            </a:prstGeom>
          </p:spPr>
          <p:txBody>
            <a:bodyPr wrap="none">
              <a:spAutoFit/>
            </a:bodyPr>
            <a:lstStyle/>
            <a:p>
              <a:pPr>
                <a:defRPr/>
              </a:pPr>
              <a:r>
                <a:rPr lang="en-US" altLang="ko-KR" sz="900" dirty="0">
                  <a:solidFill>
                    <a:srgbClr val="FF0000"/>
                  </a:solidFill>
                  <a:latin typeface="Arial" panose="020B0604020202020204" pitchFamily="34" charset="0"/>
                  <a:ea typeface="SamsungOne 400" panose="020B0503030303020204" pitchFamily="34" charset="0"/>
                </a:rPr>
                <a:t>Raspberry Pi</a:t>
              </a:r>
              <a:endParaRPr lang="ko-KR" altLang="en-US" sz="900" dirty="0">
                <a:solidFill>
                  <a:srgbClr val="FF0000"/>
                </a:solidFill>
                <a:latin typeface="Arial" panose="020B0604020202020204" pitchFamily="34" charset="0"/>
                <a:ea typeface="SamsungOne 400" panose="02020603020101020101" pitchFamily="18" charset="-127"/>
              </a:endParaRPr>
            </a:p>
          </p:txBody>
        </p:sp>
        <p:pic>
          <p:nvPicPr>
            <p:cNvPr id="97" name="그림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7863" y="2519721"/>
              <a:ext cx="472439" cy="466537"/>
            </a:xfrm>
            <a:prstGeom prst="rect">
              <a:avLst/>
            </a:prstGeom>
          </p:spPr>
        </p:pic>
        <p:pic>
          <p:nvPicPr>
            <p:cNvPr id="98" name="Picture 19" descr="http://www.adafruit.com/images/1200x900/859-02.jpg"/>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528796" y="3232887"/>
              <a:ext cx="930465" cy="57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그룹 98"/>
            <p:cNvGrpSpPr/>
            <p:nvPr/>
          </p:nvGrpSpPr>
          <p:grpSpPr>
            <a:xfrm>
              <a:off x="8243718" y="2278144"/>
              <a:ext cx="306857" cy="553361"/>
              <a:chOff x="8245340" y="1583226"/>
              <a:chExt cx="300037" cy="619399"/>
            </a:xfrm>
          </p:grpSpPr>
          <p:pic>
            <p:nvPicPr>
              <p:cNvPr id="119" name="Picture 37" descr="https://cdn4.iconfinder.com/data/icons/smart-phones-technologies/512/android-phone-color.png"/>
              <p:cNvPicPr>
                <a:picLocks noChangeAspect="1" noChangeArrowheads="1"/>
              </p:cNvPicPr>
              <p:nvPr/>
            </p:nvPicPr>
            <p:blipFill>
              <a:blip r:embed="rId8" cstate="print">
                <a:extLst>
                  <a:ext uri="{28A0092B-C50C-407E-A947-70E740481C1C}">
                    <a14:useLocalDpi xmlns:a14="http://schemas.microsoft.com/office/drawing/2010/main" val="0"/>
                  </a:ext>
                </a:extLst>
              </a:blip>
              <a:srcRect l="22513" r="22513"/>
              <a:stretch>
                <a:fillRect/>
              </a:stretch>
            </p:blipFill>
            <p:spPr bwMode="auto">
              <a:xfrm>
                <a:off x="8245340" y="1583226"/>
                <a:ext cx="300037" cy="61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7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1216" y="1627676"/>
                <a:ext cx="266700" cy="48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0" name="그림 99"/>
            <p:cNvPicPr>
              <a:picLocks noChangeAspect="1"/>
            </p:cNvPicPr>
            <p:nvPr/>
          </p:nvPicPr>
          <p:blipFill rotWithShape="1">
            <a:blip r:embed="rId10">
              <a:clrChange>
                <a:clrFrom>
                  <a:srgbClr val="FFFFFF"/>
                </a:clrFrom>
                <a:clrTo>
                  <a:srgbClr val="FFFFFF">
                    <a:alpha val="0"/>
                  </a:srgbClr>
                </a:clrTo>
              </a:clrChange>
            </a:blip>
            <a:srcRect t="30869" b="32698"/>
            <a:stretch/>
          </p:blipFill>
          <p:spPr>
            <a:xfrm>
              <a:off x="5427863" y="2012117"/>
              <a:ext cx="1613116" cy="384336"/>
            </a:xfrm>
            <a:prstGeom prst="rect">
              <a:avLst/>
            </a:prstGeom>
          </p:spPr>
        </p:pic>
        <p:cxnSp>
          <p:nvCxnSpPr>
            <p:cNvPr id="101" name="직선 화살표 연결선 60"/>
            <p:cNvCxnSpPr>
              <a:cxnSpLocks/>
              <a:stCxn id="85" idx="0"/>
            </p:cNvCxnSpPr>
            <p:nvPr/>
          </p:nvCxnSpPr>
          <p:spPr bwMode="auto">
            <a:xfrm rot="5400000" flipH="1" flipV="1">
              <a:off x="4129508" y="2101007"/>
              <a:ext cx="995987" cy="1294268"/>
            </a:xfrm>
            <a:prstGeom prst="bentConnector2">
              <a:avLst/>
            </a:prstGeom>
            <a:solidFill>
              <a:schemeClr val="bg1"/>
            </a:solidFill>
            <a:ln w="12700" cap="flat" cmpd="sng" algn="ctr">
              <a:solidFill>
                <a:srgbClr val="2E75B6"/>
              </a:solidFill>
              <a:prstDash val="solid"/>
              <a:round/>
              <a:headEnd type="triangle" w="med" len="med"/>
              <a:tailEnd type="triangle" w="med" len="med"/>
            </a:ln>
            <a:effectLst/>
          </p:spPr>
        </p:cxnSp>
        <p:cxnSp>
          <p:nvCxnSpPr>
            <p:cNvPr id="102" name="직선 화살표 연결선 60"/>
            <p:cNvCxnSpPr>
              <a:cxnSpLocks/>
              <a:stCxn id="76" idx="0"/>
            </p:cNvCxnSpPr>
            <p:nvPr/>
          </p:nvCxnSpPr>
          <p:spPr bwMode="auto">
            <a:xfrm rot="16200000" flipV="1">
              <a:off x="7212645" y="2182697"/>
              <a:ext cx="889056" cy="966864"/>
            </a:xfrm>
            <a:prstGeom prst="bentConnector2">
              <a:avLst/>
            </a:prstGeom>
            <a:solidFill>
              <a:schemeClr val="bg1"/>
            </a:solidFill>
            <a:ln w="12700" cap="flat" cmpd="sng" algn="ctr">
              <a:solidFill>
                <a:srgbClr val="2E75B6"/>
              </a:solidFill>
              <a:prstDash val="solid"/>
              <a:round/>
              <a:headEnd type="triangle" w="med" len="med"/>
              <a:tailEnd type="triangle" w="med" len="med"/>
            </a:ln>
            <a:effectLst/>
          </p:spPr>
        </p:cxnSp>
        <p:pic>
          <p:nvPicPr>
            <p:cNvPr id="103" name="Picture 10" descr="twitter에 대한 이미지 검색결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12675" y="3150028"/>
              <a:ext cx="1260649" cy="529646"/>
            </a:xfrm>
            <a:prstGeom prst="rect">
              <a:avLst/>
            </a:prstGeom>
            <a:noFill/>
            <a:extLst>
              <a:ext uri="{909E8E84-426E-40DD-AFC4-6F175D3DCCD1}">
                <a14:hiddenFill xmlns:a14="http://schemas.microsoft.com/office/drawing/2010/main">
                  <a:solidFill>
                    <a:srgbClr val="FFFFFF"/>
                  </a:solidFill>
                </a14:hiddenFill>
              </a:ext>
            </a:extLst>
          </p:spPr>
        </p:pic>
        <p:sp>
          <p:nvSpPr>
            <p:cNvPr id="104" name="직사각형 103"/>
            <p:cNvSpPr/>
            <p:nvPr/>
          </p:nvSpPr>
          <p:spPr bwMode="auto">
            <a:xfrm>
              <a:off x="7727666" y="4677504"/>
              <a:ext cx="1190772" cy="137452"/>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contentInstance</a:t>
              </a:r>
              <a:endParaRPr lang="ko-KR" altLang="en-US" sz="750" dirty="0">
                <a:solidFill>
                  <a:srgbClr val="000000"/>
                </a:solidFill>
                <a:latin typeface="Arial" panose="020B0604020202020204" pitchFamily="34" charset="0"/>
                <a:ea typeface="SamsungOne 400" panose="02020603020101020101" pitchFamily="18" charset="-127"/>
              </a:endParaRPr>
            </a:p>
          </p:txBody>
        </p:sp>
        <p:cxnSp>
          <p:nvCxnSpPr>
            <p:cNvPr id="105" name="꺾인 연결선 106"/>
            <p:cNvCxnSpPr>
              <a:cxnSpLocks/>
              <a:stCxn id="89" idx="2"/>
              <a:endCxn id="104" idx="1"/>
            </p:cNvCxnSpPr>
            <p:nvPr/>
          </p:nvCxnSpPr>
          <p:spPr bwMode="auto">
            <a:xfrm rot="16200000" flipH="1">
              <a:off x="7349155" y="4367718"/>
              <a:ext cx="324742" cy="432280"/>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sp>
          <p:nvSpPr>
            <p:cNvPr id="106" name="직사각형 105"/>
            <p:cNvSpPr/>
            <p:nvPr/>
          </p:nvSpPr>
          <p:spPr bwMode="auto">
            <a:xfrm>
              <a:off x="7783111" y="4804303"/>
              <a:ext cx="1188953" cy="137452"/>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contentInstance</a:t>
              </a:r>
              <a:endParaRPr lang="ko-KR" altLang="en-US" sz="750" dirty="0">
                <a:solidFill>
                  <a:srgbClr val="000000"/>
                </a:solidFill>
                <a:latin typeface="Arial" panose="020B0604020202020204" pitchFamily="34" charset="0"/>
                <a:ea typeface="SamsungOne 400" panose="02020603020101020101" pitchFamily="18" charset="-127"/>
              </a:endParaRPr>
            </a:p>
          </p:txBody>
        </p:sp>
        <p:sp>
          <p:nvSpPr>
            <p:cNvPr id="107" name="직사각형 106"/>
            <p:cNvSpPr/>
            <p:nvPr/>
          </p:nvSpPr>
          <p:spPr bwMode="auto">
            <a:xfrm>
              <a:off x="6861608" y="5459366"/>
              <a:ext cx="867556" cy="148543"/>
            </a:xfrm>
            <a:prstGeom prst="rect">
              <a:avLst/>
            </a:prstGeom>
            <a:solidFill>
              <a:schemeClr val="accent3">
                <a:lumMod val="75000"/>
              </a:schemeClr>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a:solidFill>
                    <a:schemeClr val="bg1"/>
                  </a:solidFill>
                  <a:latin typeface="Arial" panose="020B0604020202020204" pitchFamily="34" charset="0"/>
                  <a:ea typeface="SamsungOne 400" panose="020B0503030303020204" pitchFamily="34" charset="0"/>
                </a:rPr>
                <a:t>cnt-co2</a:t>
              </a:r>
              <a:endParaRPr lang="ko-KR" altLang="en-US" sz="750" dirty="0">
                <a:solidFill>
                  <a:schemeClr val="bg1"/>
                </a:solidFill>
                <a:latin typeface="Arial" panose="020B0604020202020204" pitchFamily="34" charset="0"/>
                <a:ea typeface="SamsungOne 400" panose="020B0503030303020204" pitchFamily="34" charset="0"/>
              </a:endParaRPr>
            </a:p>
          </p:txBody>
        </p:sp>
        <p:cxnSp>
          <p:nvCxnSpPr>
            <p:cNvPr id="108" name="꺾인 연결선 40"/>
            <p:cNvCxnSpPr>
              <a:cxnSpLocks/>
              <a:stCxn id="87" idx="2"/>
              <a:endCxn id="107" idx="1"/>
            </p:cNvCxnSpPr>
            <p:nvPr/>
          </p:nvCxnSpPr>
          <p:spPr bwMode="auto">
            <a:xfrm rot="16200000" flipH="1">
              <a:off x="5970686" y="4642715"/>
              <a:ext cx="1348312" cy="433531"/>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sp>
          <p:nvSpPr>
            <p:cNvPr id="109" name="직사각형 108"/>
            <p:cNvSpPr/>
            <p:nvPr/>
          </p:nvSpPr>
          <p:spPr bwMode="auto">
            <a:xfrm>
              <a:off x="7676306" y="5664778"/>
              <a:ext cx="1096062" cy="140395"/>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contentInstance</a:t>
              </a:r>
              <a:endParaRPr lang="ko-KR" altLang="en-US" sz="750" dirty="0">
                <a:solidFill>
                  <a:srgbClr val="000000"/>
                </a:solidFill>
                <a:latin typeface="Arial" panose="020B0604020202020204" pitchFamily="34" charset="0"/>
                <a:ea typeface="SamsungOne 400" panose="020B0503030303020204" pitchFamily="34" charset="0"/>
              </a:endParaRPr>
            </a:p>
          </p:txBody>
        </p:sp>
        <p:cxnSp>
          <p:nvCxnSpPr>
            <p:cNvPr id="110" name="꺾인 연결선 106"/>
            <p:cNvCxnSpPr>
              <a:cxnSpLocks/>
              <a:stCxn id="107" idx="2"/>
              <a:endCxn id="109" idx="1"/>
            </p:cNvCxnSpPr>
            <p:nvPr/>
          </p:nvCxnSpPr>
          <p:spPr bwMode="auto">
            <a:xfrm rot="16200000" flipH="1">
              <a:off x="7422314" y="5480982"/>
              <a:ext cx="127067" cy="380920"/>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sp>
          <p:nvSpPr>
            <p:cNvPr id="111" name="직사각형 110"/>
            <p:cNvSpPr/>
            <p:nvPr/>
          </p:nvSpPr>
          <p:spPr bwMode="auto">
            <a:xfrm>
              <a:off x="7783112" y="5791579"/>
              <a:ext cx="1171104" cy="139824"/>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contentInstance</a:t>
              </a:r>
              <a:endParaRPr lang="ko-KR" altLang="en-US" sz="750" dirty="0">
                <a:solidFill>
                  <a:srgbClr val="000000"/>
                </a:solidFill>
                <a:latin typeface="Arial" panose="020B0604020202020204" pitchFamily="34" charset="0"/>
                <a:ea typeface="SamsungOne 400" panose="020B0503030303020204" pitchFamily="34" charset="0"/>
              </a:endParaRPr>
            </a:p>
          </p:txBody>
        </p:sp>
        <p:sp>
          <p:nvSpPr>
            <p:cNvPr id="112" name="직사각형 111"/>
            <p:cNvSpPr/>
            <p:nvPr/>
          </p:nvSpPr>
          <p:spPr bwMode="auto">
            <a:xfrm>
              <a:off x="7955083" y="5918379"/>
              <a:ext cx="1171104" cy="148355"/>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contentInstance</a:t>
              </a:r>
              <a:endParaRPr lang="ko-KR" altLang="en-US" sz="750" dirty="0">
                <a:solidFill>
                  <a:srgbClr val="000000"/>
                </a:solidFill>
                <a:latin typeface="Arial" panose="020B0604020202020204" pitchFamily="34" charset="0"/>
                <a:ea typeface="SamsungOne 400" panose="020B0503030303020204" pitchFamily="34" charset="0"/>
              </a:endParaRPr>
            </a:p>
          </p:txBody>
        </p:sp>
        <p:sp>
          <p:nvSpPr>
            <p:cNvPr id="113" name="직사각형 112"/>
            <p:cNvSpPr/>
            <p:nvPr/>
          </p:nvSpPr>
          <p:spPr bwMode="auto">
            <a:xfrm>
              <a:off x="6861608" y="4997200"/>
              <a:ext cx="867556" cy="148543"/>
            </a:xfrm>
            <a:prstGeom prst="rect">
              <a:avLst/>
            </a:prstGeom>
            <a:solidFill>
              <a:schemeClr val="accent2"/>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cnt</a:t>
              </a:r>
              <a:r>
                <a:rPr lang="en-US" altLang="ko-KR" sz="750" dirty="0">
                  <a:solidFill>
                    <a:srgbClr val="000000"/>
                  </a:solidFill>
                  <a:latin typeface="Arial" panose="020B0604020202020204" pitchFamily="34" charset="0"/>
                  <a:ea typeface="SamsungOne 400" panose="020B0503030303020204" pitchFamily="34" charset="0"/>
                </a:rPr>
                <a:t>-led</a:t>
              </a:r>
              <a:endParaRPr lang="ko-KR" altLang="en-US" sz="750" dirty="0">
                <a:solidFill>
                  <a:srgbClr val="000000"/>
                </a:solidFill>
                <a:latin typeface="Arial" panose="020B0604020202020204" pitchFamily="34" charset="0"/>
                <a:ea typeface="SamsungOne 400" panose="020B0503030303020204" pitchFamily="34" charset="0"/>
              </a:endParaRPr>
            </a:p>
          </p:txBody>
        </p:sp>
        <p:cxnSp>
          <p:nvCxnSpPr>
            <p:cNvPr id="114" name="꺾인 연결선 40"/>
            <p:cNvCxnSpPr>
              <a:cxnSpLocks/>
              <a:stCxn id="87" idx="2"/>
              <a:endCxn id="113" idx="1"/>
            </p:cNvCxnSpPr>
            <p:nvPr/>
          </p:nvCxnSpPr>
          <p:spPr bwMode="auto">
            <a:xfrm rot="16200000" flipH="1">
              <a:off x="6201768" y="4411632"/>
              <a:ext cx="886146" cy="433531"/>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sp>
          <p:nvSpPr>
            <p:cNvPr id="115" name="직사각형 114"/>
            <p:cNvSpPr/>
            <p:nvPr/>
          </p:nvSpPr>
          <p:spPr bwMode="auto">
            <a:xfrm>
              <a:off x="7705730" y="5223670"/>
              <a:ext cx="989035" cy="148542"/>
            </a:xfrm>
            <a:prstGeom prst="rect">
              <a:avLst/>
            </a:prstGeom>
            <a:solidFill>
              <a:schemeClr val="accent4">
                <a:lumMod val="40000"/>
                <a:lumOff val="60000"/>
              </a:schemeClr>
            </a:solidFill>
            <a:ln w="12700" cap="flat" cmpd="sng" algn="ctr">
              <a:no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a:solidFill>
                    <a:srgbClr val="000000"/>
                  </a:solidFill>
                  <a:latin typeface="Arial" panose="020B0604020202020204" pitchFamily="34" charset="0"/>
                  <a:ea typeface="SamsungOne 400" panose="020B0503030303020204" pitchFamily="34" charset="0"/>
                </a:rPr>
                <a:t>Suscripción</a:t>
              </a:r>
              <a:endParaRPr lang="ko-KR" altLang="en-US" sz="750" dirty="0">
                <a:solidFill>
                  <a:srgbClr val="000000"/>
                </a:solidFill>
                <a:latin typeface="Arial" panose="020B0604020202020204" pitchFamily="34" charset="0"/>
                <a:ea typeface="SamsungOne 400" panose="020B0503030303020204" pitchFamily="34" charset="0"/>
              </a:endParaRPr>
            </a:p>
          </p:txBody>
        </p:sp>
        <p:cxnSp>
          <p:nvCxnSpPr>
            <p:cNvPr id="116" name="꺾인 연결선 50"/>
            <p:cNvCxnSpPr>
              <a:cxnSpLocks/>
              <a:stCxn id="113" idx="2"/>
              <a:endCxn id="115" idx="1"/>
            </p:cNvCxnSpPr>
            <p:nvPr/>
          </p:nvCxnSpPr>
          <p:spPr bwMode="auto">
            <a:xfrm rot="16200000" flipH="1">
              <a:off x="7424459" y="5016670"/>
              <a:ext cx="152199" cy="410343"/>
            </a:xfrm>
            <a:prstGeom prst="bentConnector2">
              <a:avLst/>
            </a:prstGeom>
            <a:solidFill>
              <a:schemeClr val="bg1"/>
            </a:solidFill>
            <a:ln w="12700" cap="flat" cmpd="sng" algn="ctr">
              <a:solidFill>
                <a:schemeClr val="bg2"/>
              </a:solidFill>
              <a:prstDash val="solid"/>
              <a:round/>
              <a:headEnd type="none" w="med" len="med"/>
              <a:tailEnd type="none" w="med" len="med"/>
            </a:ln>
            <a:effectLst/>
          </p:spPr>
        </p:cxnSp>
        <p:cxnSp>
          <p:nvCxnSpPr>
            <p:cNvPr id="117" name="직선 연결선 116"/>
            <p:cNvCxnSpPr>
              <a:cxnSpLocks/>
              <a:stCxn id="115" idx="1"/>
              <a:endCxn id="83" idx="2"/>
            </p:cNvCxnSpPr>
            <p:nvPr/>
          </p:nvCxnSpPr>
          <p:spPr bwMode="auto">
            <a:xfrm flipH="1" flipV="1">
              <a:off x="3198341" y="4460442"/>
              <a:ext cx="4507389" cy="837499"/>
            </a:xfrm>
            <a:prstGeom prst="line">
              <a:avLst/>
            </a:prstGeom>
            <a:ln>
              <a:solidFill>
                <a:srgbClr val="FFC000"/>
              </a:solidFill>
              <a:prstDash val="dash"/>
              <a:headEnd type="non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118" name="직사각형 117">
              <a:extLst>
                <a:ext uri="{FF2B5EF4-FFF2-40B4-BE49-F238E27FC236}">
                  <a16:creationId xmlns:a16="http://schemas.microsoft.com/office/drawing/2014/main" id="{9805BA8B-9FA1-4DCC-92EB-DE158579B161}"/>
                </a:ext>
              </a:extLst>
            </p:cNvPr>
            <p:cNvSpPr/>
            <p:nvPr/>
          </p:nvSpPr>
          <p:spPr bwMode="auto">
            <a:xfrm>
              <a:off x="8127054" y="6047658"/>
              <a:ext cx="1171104" cy="148355"/>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vert="horz" wrap="square" lIns="67500" tIns="35100" rIns="67500" bIns="35100" numCol="1" rtlCol="0" anchor="ctr" anchorCtr="0" compatLnSpc="1">
              <a:prstTxWarp prst="textNoShape">
                <a:avLst/>
              </a:prstTxWarp>
            </a:bodyPr>
            <a:lstStyle/>
            <a:p>
              <a:pPr algn="ctr" fontAlgn="base" latinLnBrk="0">
                <a:spcBef>
                  <a:spcPct val="50000"/>
                </a:spcBef>
                <a:spcAft>
                  <a:spcPct val="0"/>
                </a:spcAft>
                <a:defRPr/>
              </a:pPr>
              <a:r>
                <a:rPr lang="en-US" altLang="ko-KR" sz="750" dirty="0" err="1">
                  <a:solidFill>
                    <a:srgbClr val="000000"/>
                  </a:solidFill>
                  <a:latin typeface="Arial" panose="020B0604020202020204" pitchFamily="34" charset="0"/>
                  <a:ea typeface="SamsungOne 400" panose="020B0503030303020204" pitchFamily="34" charset="0"/>
                </a:rPr>
                <a:t>contentInstance</a:t>
              </a:r>
              <a:endParaRPr lang="ko-KR" altLang="en-US" sz="750" dirty="0">
                <a:solidFill>
                  <a:srgbClr val="000000"/>
                </a:solidFill>
                <a:latin typeface="Arial" panose="020B0604020202020204" pitchFamily="34" charset="0"/>
                <a:ea typeface="SamsungOne 400" panose="020B0503030303020204" pitchFamily="34" charset="0"/>
              </a:endParaRPr>
            </a:p>
          </p:txBody>
        </p:sp>
      </p:grpSp>
      <p:sp>
        <p:nvSpPr>
          <p:cNvPr id="6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1.2.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Abierta</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IoT</a:t>
            </a:r>
            <a:r>
              <a:rPr lang="nn-NO" sz="1350" dirty="0">
                <a:solidFill>
                  <a:schemeClr val="lt1"/>
                </a:solidFill>
                <a:latin typeface="Arial" panose="020B0604020202020204" pitchFamily="34" charset="0"/>
                <a:cs typeface="Arial" panose="020B0604020202020204" pitchFamily="34" charset="0"/>
              </a:rPr>
              <a:t>: OCEAN</a:t>
            </a:r>
          </a:p>
        </p:txBody>
      </p:sp>
      <p:sp>
        <p:nvSpPr>
          <p:cNvPr id="7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293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718920" y="1925239"/>
            <a:ext cx="4139565" cy="530126"/>
            <a:chOff x="1234524" y="4438308"/>
            <a:chExt cx="5519420" cy="706833"/>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4438308"/>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2.1. </a:t>
              </a:r>
              <a:r>
                <a:rPr lang="en-US" altLang="ko-KR" sz="1350" dirty="0" err="1">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Descripción</a:t>
              </a:r>
              <a:r>
                <a:rPr lang="en-US" altLang="ko-KR" sz="1350" dirty="0">
                  <a:solidFill>
                    <a:schemeClr val="tx1">
                      <a:lumMod val="75000"/>
                      <a:lumOff val="25000"/>
                    </a:schemeClr>
                  </a:solidFill>
                  <a:latin typeface="Arial" panose="020B0604020202020204" pitchFamily="34" charset="0"/>
                  <a:ea typeface="SamsungOne-700" panose="020B0803030303020204" pitchFamily="34" charset="0"/>
                  <a:cs typeface="Arial" panose="020B0604020202020204" pitchFamily="34" charset="0"/>
                </a:rPr>
                <a:t> General de la Plataforma Mobius</a:t>
              </a:r>
            </a:p>
          </p:txBody>
        </p:sp>
        <p:sp>
          <p:nvSpPr>
            <p:cNvPr id="15" name="직사각형 14">
              <a:extLst>
                <a:ext uri="{FF2B5EF4-FFF2-40B4-BE49-F238E27FC236}">
                  <a16:creationId xmlns:a16="http://schemas.microsoft.com/office/drawing/2014/main" id="{475B5DE5-347D-4119-80E7-2377740127D9}"/>
                </a:ext>
              </a:extLst>
            </p:cNvPr>
            <p:cNvSpPr/>
            <p:nvPr/>
          </p:nvSpPr>
          <p:spPr>
            <a:xfrm>
              <a:off x="1234524" y="4868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2.2.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Establecimiento</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un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entorno</a:t>
              </a:r>
              <a:r>
                <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rPr>
                <a:t>servicio</a:t>
              </a:r>
              <a:endParaRPr lang="en-US" altLang="ko-KR" sz="1350" dirty="0">
                <a:solidFill>
                  <a:schemeClr val="bg1">
                    <a:lumMod val="65000"/>
                  </a:schemeClr>
                </a:solidFill>
                <a:latin typeface="Arial" panose="020B0604020202020204" pitchFamily="34" charset="0"/>
                <a:ea typeface="SamsungOne 400" panose="020B0503030303020204" pitchFamily="34" charset="0"/>
                <a:cs typeface="Arial" panose="020B0604020202020204" pitchFamily="34" charset="0"/>
              </a:endParaRPr>
            </a:p>
          </p:txBody>
        </p:sp>
      </p:grpSp>
      <p:sp>
        <p:nvSpPr>
          <p:cNvPr id="17"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2. </a:t>
            </a:r>
            <a:endParaRPr sz="4049" dirty="0">
              <a:solidFill>
                <a:schemeClr val="bg1">
                  <a:lumMod val="85000"/>
                </a:schemeClr>
              </a:solidFill>
            </a:endParaRPr>
          </a:p>
        </p:txBody>
      </p:sp>
      <p:sp>
        <p:nvSpPr>
          <p:cNvPr id="18" name="Google Shape;181;p4"/>
          <p:cNvSpPr/>
          <p:nvPr/>
        </p:nvSpPr>
        <p:spPr>
          <a:xfrm>
            <a:off x="497467" y="1878631"/>
            <a:ext cx="2458384" cy="492443"/>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Instalación</a:t>
            </a:r>
            <a:r>
              <a:rPr lang="en-US" sz="1600" dirty="0">
                <a:solidFill>
                  <a:schemeClr val="bg1"/>
                </a:solidFill>
                <a:latin typeface="Arial" panose="020B0604020202020204" pitchFamily="34" charset="0"/>
                <a:cs typeface="Arial" panose="020B0604020202020204" pitchFamily="34" charset="0"/>
              </a:rPr>
              <a:t> y </a:t>
            </a:r>
            <a:r>
              <a:rPr lang="en-US" sz="1600" dirty="0" err="1">
                <a:solidFill>
                  <a:schemeClr val="bg1"/>
                </a:solidFill>
                <a:latin typeface="Arial" panose="020B0604020202020204" pitchFamily="34" charset="0"/>
                <a:cs typeface="Arial" panose="020B0604020202020204" pitchFamily="34" charset="0"/>
              </a:rPr>
              <a:t>operación</a:t>
            </a:r>
            <a:r>
              <a:rPr lang="en-US" sz="1600" dirty="0">
                <a:solidFill>
                  <a:schemeClr val="bg1"/>
                </a:solidFill>
                <a:latin typeface="Arial" panose="020B0604020202020204" pitchFamily="34" charset="0"/>
                <a:cs typeface="Arial" panose="020B0604020202020204" pitchFamily="34" charset="0"/>
              </a:rPr>
              <a:t> de IoT Open Platform Mobius</a:t>
            </a:r>
          </a:p>
        </p:txBody>
      </p:sp>
    </p:spTree>
    <p:extLst>
      <p:ext uri="{BB962C8B-B14F-4D97-AF65-F5344CB8AC3E}">
        <p14:creationId xmlns:p14="http://schemas.microsoft.com/office/powerpoint/2010/main" val="1511116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15" name="직사각형 14">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del servicio de plataforma Mobius</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6B16091E-9066-4261-A10A-1215AC41DB75}"/>
              </a:ext>
            </a:extLst>
          </p:cNvPr>
          <p:cNvSpPr/>
          <p:nvPr/>
        </p:nvSpPr>
        <p:spPr>
          <a:xfrm>
            <a:off x="1391841" y="1566475"/>
            <a:ext cx="6474619" cy="130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Plataforma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abierto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(middleware) para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proporcionar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IoT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basado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estándar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internacional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oneM2M</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Proporciona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soporte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CSF (Common Service Functions) y API REST para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control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acceso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dispositivos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IoT,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autenticación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administración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plataforma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servidor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abierto</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Característica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principal: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Actúa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un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puente</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intermedio</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permitir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comunicación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la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interacción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entre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dispositivos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aplicaciones</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IoT.</a:t>
            </a:r>
          </a:p>
        </p:txBody>
      </p:sp>
      <p:sp>
        <p:nvSpPr>
          <p:cNvPr id="18" name="직사각형 17">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abierta de IoT: Descripción general de Mobius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 name="그룹 1"/>
          <p:cNvGrpSpPr/>
          <p:nvPr/>
        </p:nvGrpSpPr>
        <p:grpSpPr>
          <a:xfrm>
            <a:off x="1473620" y="2746665"/>
            <a:ext cx="6062135" cy="2066591"/>
            <a:chOff x="1066798" y="3477736"/>
            <a:chExt cx="7718338" cy="2755455"/>
          </a:xfrm>
        </p:grpSpPr>
        <p:pic>
          <p:nvPicPr>
            <p:cNvPr id="20" name="그림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504" y="4933221"/>
              <a:ext cx="1050432" cy="645364"/>
            </a:xfrm>
            <a:prstGeom prst="rect">
              <a:avLst/>
            </a:prstGeom>
          </p:spPr>
        </p:pic>
        <p:cxnSp>
          <p:nvCxnSpPr>
            <p:cNvPr id="21" name="직선 화살표 연결선 20"/>
            <p:cNvCxnSpPr/>
            <p:nvPr/>
          </p:nvCxnSpPr>
          <p:spPr>
            <a:xfrm flipH="1">
              <a:off x="4986224" y="5759504"/>
              <a:ext cx="1" cy="204772"/>
            </a:xfrm>
            <a:prstGeom prst="straightConnector1">
              <a:avLst/>
            </a:prstGeom>
            <a:ln>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모서리가 둥근 직사각형 21"/>
            <p:cNvSpPr/>
            <p:nvPr/>
          </p:nvSpPr>
          <p:spPr>
            <a:xfrm>
              <a:off x="3602393" y="3984629"/>
              <a:ext cx="2786960" cy="2248562"/>
            </a:xfrm>
            <a:prstGeom prst="roundRect">
              <a:avLst>
                <a:gd name="adj" fmla="val 6483"/>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23" name="직사각형 22"/>
            <p:cNvSpPr/>
            <p:nvPr/>
          </p:nvSpPr>
          <p:spPr>
            <a:xfrm>
              <a:off x="1519112" y="4632841"/>
              <a:ext cx="489987" cy="599359"/>
            </a:xfrm>
            <a:prstGeom prst="rect">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IoT</a:t>
              </a:r>
            </a:p>
            <a:p>
              <a:pPr algn="ctr"/>
              <a:r>
                <a:rPr lang="en-US" altLang="ko-KR" sz="900" dirty="0">
                  <a:solidFill>
                    <a:schemeClr val="tx1"/>
                  </a:solidFill>
                  <a:latin typeface="Arial" panose="020B0604020202020204" pitchFamily="34" charset="0"/>
                  <a:ea typeface="SamsungOne 400" panose="020B0503030303020204" pitchFamily="34" charset="0"/>
                </a:rPr>
                <a:t>Dispo-</a:t>
              </a:r>
              <a:r>
                <a:rPr lang="en-US" altLang="ko-KR" sz="900" dirty="0" err="1">
                  <a:solidFill>
                    <a:schemeClr val="tx1"/>
                  </a:solidFill>
                  <a:latin typeface="Arial" panose="020B0604020202020204" pitchFamily="34" charset="0"/>
                  <a:ea typeface="SamsungOne 400" panose="020B0503030303020204" pitchFamily="34" charset="0"/>
                </a:rPr>
                <a:t>sitivo</a:t>
              </a:r>
              <a:endParaRPr lang="ko-KR" altLang="en-US" sz="900" dirty="0">
                <a:solidFill>
                  <a:schemeClr val="tx1"/>
                </a:solidFill>
                <a:latin typeface="Arial" panose="020B0604020202020204" pitchFamily="34" charset="0"/>
              </a:endParaRPr>
            </a:p>
          </p:txBody>
        </p:sp>
        <p:sp>
          <p:nvSpPr>
            <p:cNvPr id="24" name="모서리가 둥근 직사각형 23"/>
            <p:cNvSpPr/>
            <p:nvPr/>
          </p:nvSpPr>
          <p:spPr>
            <a:xfrm>
              <a:off x="4111324" y="5514917"/>
              <a:ext cx="1749801" cy="226706"/>
            </a:xfrm>
            <a:prstGeom prst="roundRect">
              <a:avLst/>
            </a:prstGeom>
            <a:solidFill>
              <a:srgbClr val="ED7B31"/>
            </a:solidFill>
            <a:ln>
              <a:solidFill>
                <a:srgbClr val="D4611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25" name="직사각형 24"/>
            <p:cNvSpPr/>
            <p:nvPr/>
          </p:nvSpPr>
          <p:spPr>
            <a:xfrm>
              <a:off x="4189943" y="5485469"/>
              <a:ext cx="1592563" cy="28874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800" dirty="0" err="1">
                  <a:solidFill>
                    <a:schemeClr val="bg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Servidor</a:t>
              </a:r>
              <a:r>
                <a:rPr lang="en-US" altLang="ko-KR" sz="8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 proxy WebSocket</a:t>
              </a:r>
              <a:endParaRPr lang="ko-KR" altLang="en-US" sz="8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400" panose="020B0503030303020204" pitchFamily="34" charset="0"/>
              </a:endParaRPr>
            </a:p>
          </p:txBody>
        </p:sp>
        <p:sp>
          <p:nvSpPr>
            <p:cNvPr id="26" name="모서리가 둥근 직사각형 25"/>
            <p:cNvSpPr/>
            <p:nvPr/>
          </p:nvSpPr>
          <p:spPr>
            <a:xfrm>
              <a:off x="4111324" y="5289872"/>
              <a:ext cx="1749801" cy="226706"/>
            </a:xfrm>
            <a:prstGeom prst="roundRect">
              <a:avLst/>
            </a:prstGeom>
            <a:solidFill>
              <a:srgbClr val="FFBE00"/>
            </a:solidFill>
            <a:ln>
              <a:solidFill>
                <a:srgbClr val="A87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27" name="직사각형 26"/>
            <p:cNvSpPr/>
            <p:nvPr/>
          </p:nvSpPr>
          <p:spPr>
            <a:xfrm>
              <a:off x="4189943" y="5260424"/>
              <a:ext cx="1592563" cy="28874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bg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Servidor proxy CoAP</a:t>
              </a:r>
              <a:endParaRPr lang="ko-KR" altLang="en-US" sz="9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400" panose="020B0503030303020204" pitchFamily="34" charset="0"/>
              </a:endParaRPr>
            </a:p>
          </p:txBody>
        </p:sp>
        <p:sp>
          <p:nvSpPr>
            <p:cNvPr id="28" name="모서리가 둥근 직사각형 27"/>
            <p:cNvSpPr/>
            <p:nvPr/>
          </p:nvSpPr>
          <p:spPr>
            <a:xfrm>
              <a:off x="4111324" y="5064036"/>
              <a:ext cx="1749801" cy="226706"/>
            </a:xfrm>
            <a:prstGeom prst="roundRect">
              <a:avLst/>
            </a:prstGeom>
            <a:solidFill>
              <a:srgbClr val="6DAD47"/>
            </a:solidFill>
            <a:ln>
              <a:solidFill>
                <a:srgbClr val="4F7D3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29" name="직사각형 28"/>
            <p:cNvSpPr/>
            <p:nvPr/>
          </p:nvSpPr>
          <p:spPr>
            <a:xfrm>
              <a:off x="4189943" y="5034588"/>
              <a:ext cx="1592563" cy="28874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bg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Servidor Http Mobius</a:t>
              </a:r>
              <a:endParaRPr lang="ko-KR" altLang="en-US" sz="9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400" panose="020B0503030303020204" pitchFamily="34" charset="0"/>
              </a:endParaRPr>
            </a:p>
          </p:txBody>
        </p:sp>
        <p:sp>
          <p:nvSpPr>
            <p:cNvPr id="30" name="모서리가 둥근 직사각형 29"/>
            <p:cNvSpPr/>
            <p:nvPr/>
          </p:nvSpPr>
          <p:spPr>
            <a:xfrm>
              <a:off x="4111324" y="4838991"/>
              <a:ext cx="1749801" cy="226706"/>
            </a:xfrm>
            <a:prstGeom prst="roundRect">
              <a:avLst/>
            </a:prstGeom>
            <a:solidFill>
              <a:srgbClr val="599CD6"/>
            </a:solid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34" name="직사각형 33"/>
            <p:cNvSpPr/>
            <p:nvPr/>
          </p:nvSpPr>
          <p:spPr>
            <a:xfrm>
              <a:off x="4189943" y="4809543"/>
              <a:ext cx="1592563" cy="28874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MQTT Proxy</a:t>
              </a:r>
              <a:endParaRPr lang="ko-KR" altLang="en-US" sz="9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400" panose="020B0503030303020204" pitchFamily="34" charset="0"/>
              </a:endParaRPr>
            </a:p>
          </p:txBody>
        </p:sp>
        <p:sp>
          <p:nvSpPr>
            <p:cNvPr id="35" name="모서리가 둥근 직사각형 34"/>
            <p:cNvSpPr/>
            <p:nvPr/>
          </p:nvSpPr>
          <p:spPr>
            <a:xfrm>
              <a:off x="4111324" y="4378065"/>
              <a:ext cx="1749801" cy="226706"/>
            </a:xfrm>
            <a:prstGeom prst="roundRect">
              <a:avLst/>
            </a:prstGeom>
            <a:solidFill>
              <a:srgbClr val="4571C3"/>
            </a:solidFill>
            <a:ln>
              <a:solidFill>
                <a:srgbClr val="31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36" name="직사각형 35"/>
            <p:cNvSpPr/>
            <p:nvPr/>
          </p:nvSpPr>
          <p:spPr>
            <a:xfrm>
              <a:off x="4189943" y="4348617"/>
              <a:ext cx="1592563" cy="28874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bg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Servidor MQTT Broker</a:t>
              </a:r>
              <a:endParaRPr lang="ko-KR" altLang="en-US" sz="900" dirty="0">
                <a:solidFill>
                  <a:schemeClr val="bg1"/>
                </a:solidFill>
                <a:effectLst>
                  <a:outerShdw blurRad="50800" dist="12700" dir="2700000" algn="tl" rotWithShape="0">
                    <a:prstClr val="black">
                      <a:alpha val="26000"/>
                    </a:prstClr>
                  </a:outerShdw>
                </a:effectLst>
                <a:latin typeface="Arial" panose="020B0604020202020204" pitchFamily="34" charset="0"/>
                <a:ea typeface="SamsungOne 400" panose="020B0503030303020204" pitchFamily="34" charset="0"/>
              </a:endParaRPr>
            </a:p>
          </p:txBody>
        </p:sp>
        <p:pic>
          <p:nvPicPr>
            <p:cNvPr id="37" name="그림 36"/>
            <p:cNvPicPr>
              <a:picLocks noChangeAspect="1"/>
            </p:cNvPicPr>
            <p:nvPr/>
          </p:nvPicPr>
          <p:blipFill>
            <a:blip r:embed="rId4"/>
            <a:stretch>
              <a:fillRect/>
            </a:stretch>
          </p:blipFill>
          <p:spPr>
            <a:xfrm>
              <a:off x="4762064" y="4237375"/>
              <a:ext cx="448321" cy="107961"/>
            </a:xfrm>
            <a:prstGeom prst="rect">
              <a:avLst/>
            </a:prstGeom>
          </p:spPr>
        </p:pic>
        <p:sp>
          <p:nvSpPr>
            <p:cNvPr id="38" name="모서리가 둥근 직사각형 37"/>
            <p:cNvSpPr/>
            <p:nvPr/>
          </p:nvSpPr>
          <p:spPr>
            <a:xfrm>
              <a:off x="4111324" y="3855926"/>
              <a:ext cx="1749801" cy="277934"/>
            </a:xfrm>
            <a:prstGeom prst="round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39" name="직사각형 38"/>
            <p:cNvSpPr/>
            <p:nvPr/>
          </p:nvSpPr>
          <p:spPr>
            <a:xfrm>
              <a:off x="4189943" y="3855432"/>
              <a:ext cx="1592563" cy="28874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dirty="0">
                  <a:solidFill>
                    <a:schemeClr val="tx1"/>
                  </a:solidFill>
                  <a:effectLst>
                    <a:outerShdw blurRad="50800" dist="12700" dir="2700000" algn="tl" rotWithShape="0">
                      <a:prstClr val="black">
                        <a:alpha val="26000"/>
                      </a:prstClr>
                    </a:outerShdw>
                  </a:effectLst>
                  <a:latin typeface="Arial" panose="020B0604020202020204" pitchFamily="34" charset="0"/>
                  <a:ea typeface="SamsungOne 700" panose="020B0803030303020204" pitchFamily="34" charset="0"/>
                </a:rPr>
                <a:t>Mobius platform</a:t>
              </a:r>
              <a:endParaRPr lang="ko-KR" altLang="en-US" sz="900" dirty="0">
                <a:solidFill>
                  <a:schemeClr val="tx1"/>
                </a:solidFill>
                <a:effectLst>
                  <a:outerShdw blurRad="50800" dist="12700" dir="2700000" algn="tl" rotWithShape="0">
                    <a:prstClr val="black">
                      <a:alpha val="26000"/>
                    </a:prstClr>
                  </a:outerShdw>
                </a:effectLst>
                <a:latin typeface="Arial" panose="020B0604020202020204" pitchFamily="34" charset="0"/>
                <a:ea typeface="SamsungOne 400" panose="020B0503030303020204" pitchFamily="34" charset="0"/>
              </a:endParaRPr>
            </a:p>
          </p:txBody>
        </p:sp>
        <p:sp>
          <p:nvSpPr>
            <p:cNvPr id="40" name="직사각형 39"/>
            <p:cNvSpPr/>
            <p:nvPr/>
          </p:nvSpPr>
          <p:spPr>
            <a:xfrm>
              <a:off x="5065845" y="4681250"/>
              <a:ext cx="1313945" cy="115168"/>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Suscribirse/Publicar</a:t>
              </a:r>
              <a:endParaRPr lang="ko-KR" altLang="en-US" sz="900" dirty="0">
                <a:solidFill>
                  <a:schemeClr val="tx1"/>
                </a:solidFill>
                <a:latin typeface="Arial" panose="020B0604020202020204" pitchFamily="34" charset="0"/>
                <a:ea typeface="SamsungOne 400" panose="020B0503030303020204" pitchFamily="34" charset="0"/>
              </a:endParaRPr>
            </a:p>
          </p:txBody>
        </p:sp>
        <p:pic>
          <p:nvPicPr>
            <p:cNvPr id="41" name="그림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279" y="5869955"/>
              <a:ext cx="310445" cy="285609"/>
            </a:xfrm>
            <a:prstGeom prst="rect">
              <a:avLst/>
            </a:prstGeom>
          </p:spPr>
        </p:pic>
        <p:sp>
          <p:nvSpPr>
            <p:cNvPr id="42" name="직사각형 41"/>
            <p:cNvSpPr/>
            <p:nvPr/>
          </p:nvSpPr>
          <p:spPr>
            <a:xfrm>
              <a:off x="5754307" y="5309226"/>
              <a:ext cx="498968" cy="186481"/>
            </a:xfrm>
            <a:prstGeom prst="rect">
              <a:avLst/>
            </a:prstGeom>
            <a:solidFill>
              <a:srgbClr val="435469"/>
            </a:solid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50" dirty="0">
                  <a:solidFill>
                    <a:schemeClr val="bg1"/>
                  </a:solidFill>
                  <a:latin typeface="Arial" panose="020B0604020202020204" pitchFamily="34" charset="0"/>
                  <a:ea typeface="SamsungOne 400" panose="020B0503030303020204" pitchFamily="34" charset="0"/>
                </a:rPr>
                <a:t>coap://</a:t>
              </a:r>
              <a:endParaRPr lang="ko-KR" altLang="en-US" sz="750" dirty="0">
                <a:solidFill>
                  <a:schemeClr val="bg1"/>
                </a:solidFill>
                <a:latin typeface="Arial" panose="020B0604020202020204" pitchFamily="34" charset="0"/>
                <a:ea typeface="SamsungOne 400" panose="020B0503030303020204" pitchFamily="34" charset="0"/>
              </a:endParaRPr>
            </a:p>
          </p:txBody>
        </p:sp>
        <p:sp>
          <p:nvSpPr>
            <p:cNvPr id="43" name="직사각형 42"/>
            <p:cNvSpPr/>
            <p:nvPr/>
          </p:nvSpPr>
          <p:spPr>
            <a:xfrm>
              <a:off x="5754307" y="5082972"/>
              <a:ext cx="498968" cy="186481"/>
            </a:xfrm>
            <a:prstGeom prst="rect">
              <a:avLst/>
            </a:prstGeom>
            <a:solidFill>
              <a:srgbClr val="435469"/>
            </a:solidFill>
            <a:ln>
              <a:solidFill>
                <a:srgbClr val="6D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50" dirty="0">
                  <a:solidFill>
                    <a:schemeClr val="bg1"/>
                  </a:solidFill>
                  <a:latin typeface="Arial" panose="020B0604020202020204" pitchFamily="34" charset="0"/>
                  <a:ea typeface="SamsungOne 400" panose="020B0503030303020204" pitchFamily="34" charset="0"/>
                </a:rPr>
                <a:t>http://</a:t>
              </a:r>
              <a:endParaRPr lang="ko-KR" altLang="en-US" sz="750" dirty="0">
                <a:solidFill>
                  <a:schemeClr val="bg1"/>
                </a:solidFill>
                <a:latin typeface="Arial" panose="020B0604020202020204" pitchFamily="34" charset="0"/>
                <a:ea typeface="SamsungOne 400" panose="020B0503030303020204" pitchFamily="34" charset="0"/>
              </a:endParaRPr>
            </a:p>
          </p:txBody>
        </p:sp>
        <p:sp>
          <p:nvSpPr>
            <p:cNvPr id="44" name="직사각형 43"/>
            <p:cNvSpPr/>
            <p:nvPr/>
          </p:nvSpPr>
          <p:spPr>
            <a:xfrm>
              <a:off x="5754307" y="5546284"/>
              <a:ext cx="498968" cy="186481"/>
            </a:xfrm>
            <a:prstGeom prst="rect">
              <a:avLst/>
            </a:prstGeom>
            <a:solidFill>
              <a:srgbClr val="435469"/>
            </a:solidFill>
            <a:ln>
              <a:solidFill>
                <a:srgbClr val="ED7B3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50" dirty="0">
                  <a:solidFill>
                    <a:schemeClr val="bg1"/>
                  </a:solidFill>
                  <a:latin typeface="Arial" panose="020B0604020202020204" pitchFamily="34" charset="0"/>
                  <a:ea typeface="SamsungOne 400" panose="020B0503030303020204" pitchFamily="34" charset="0"/>
                </a:rPr>
                <a:t>ws://</a:t>
              </a:r>
              <a:endParaRPr lang="ko-KR" altLang="en-US" sz="750" dirty="0">
                <a:solidFill>
                  <a:schemeClr val="bg1"/>
                </a:solidFill>
                <a:latin typeface="Arial" panose="020B0604020202020204" pitchFamily="34" charset="0"/>
                <a:ea typeface="SamsungOne 400" panose="020B0503030303020204" pitchFamily="34" charset="0"/>
              </a:endParaRPr>
            </a:p>
          </p:txBody>
        </p:sp>
        <p:cxnSp>
          <p:nvCxnSpPr>
            <p:cNvPr id="45" name="직선 화살표 연결선 44"/>
            <p:cNvCxnSpPr/>
            <p:nvPr/>
          </p:nvCxnSpPr>
          <p:spPr>
            <a:xfrm flipH="1">
              <a:off x="4986224" y="4610562"/>
              <a:ext cx="1" cy="204772"/>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46" name="그림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4678" y="3477736"/>
              <a:ext cx="350837" cy="346455"/>
            </a:xfrm>
            <a:prstGeom prst="rect">
              <a:avLst/>
            </a:prstGeom>
          </p:spPr>
        </p:pic>
        <p:sp>
          <p:nvSpPr>
            <p:cNvPr id="47" name="직사각형 46"/>
            <p:cNvSpPr/>
            <p:nvPr/>
          </p:nvSpPr>
          <p:spPr>
            <a:xfrm>
              <a:off x="5159530" y="5964276"/>
              <a:ext cx="1058722" cy="10499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r>
                <a:rPr lang="en-US" altLang="ko-KR" sz="900" dirty="0">
                  <a:solidFill>
                    <a:schemeClr val="tx1"/>
                  </a:solidFill>
                  <a:latin typeface="Arial" panose="020B0604020202020204" pitchFamily="34" charset="0"/>
                  <a:ea typeface="SamsungOne 400" panose="020B0503030303020204" pitchFamily="34" charset="0"/>
                </a:rPr>
                <a:t>MySQL</a:t>
              </a:r>
              <a:endParaRPr lang="ko-KR" altLang="en-US" sz="900" dirty="0">
                <a:solidFill>
                  <a:schemeClr val="tx1"/>
                </a:solidFill>
                <a:latin typeface="Arial" panose="020B0604020202020204" pitchFamily="34" charset="0"/>
                <a:ea typeface="SamsungOne 400" panose="020B0503030303020204" pitchFamily="34" charset="0"/>
              </a:endParaRPr>
            </a:p>
          </p:txBody>
        </p:sp>
        <p:sp>
          <p:nvSpPr>
            <p:cNvPr id="48" name="직사각형 47"/>
            <p:cNvSpPr/>
            <p:nvPr/>
          </p:nvSpPr>
          <p:spPr>
            <a:xfrm>
              <a:off x="6467971" y="4398179"/>
              <a:ext cx="1318523" cy="107304"/>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Suscribirse/Publicar</a:t>
              </a:r>
              <a:endParaRPr lang="ko-KR" altLang="en-US" sz="900" dirty="0">
                <a:solidFill>
                  <a:schemeClr val="tx1"/>
                </a:solidFill>
                <a:latin typeface="Arial" panose="020B0604020202020204" pitchFamily="34" charset="0"/>
                <a:ea typeface="SamsungOne 400" panose="020B0503030303020204" pitchFamily="34" charset="0"/>
              </a:endParaRPr>
            </a:p>
          </p:txBody>
        </p:sp>
        <p:pic>
          <p:nvPicPr>
            <p:cNvPr id="49" name="그림 48"/>
            <p:cNvPicPr>
              <a:picLocks noChangeAspect="1"/>
            </p:cNvPicPr>
            <p:nvPr/>
          </p:nvPicPr>
          <p:blipFill>
            <a:blip r:embed="rId4"/>
            <a:stretch>
              <a:fillRect/>
            </a:stretch>
          </p:blipFill>
          <p:spPr>
            <a:xfrm>
              <a:off x="6862979" y="4553716"/>
              <a:ext cx="448321" cy="107961"/>
            </a:xfrm>
            <a:prstGeom prst="rect">
              <a:avLst/>
            </a:prstGeom>
          </p:spPr>
        </p:pic>
        <p:pic>
          <p:nvPicPr>
            <p:cNvPr id="50" name="그림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3044" y="4627797"/>
              <a:ext cx="1063434" cy="940977"/>
            </a:xfrm>
            <a:prstGeom prst="rect">
              <a:avLst/>
            </a:prstGeom>
          </p:spPr>
        </p:pic>
        <p:cxnSp>
          <p:nvCxnSpPr>
            <p:cNvPr id="51" name="직선 화살표 연결선 50"/>
            <p:cNvCxnSpPr/>
            <p:nvPr/>
          </p:nvCxnSpPr>
          <p:spPr>
            <a:xfrm>
              <a:off x="5867476" y="4491418"/>
              <a:ext cx="1659218" cy="411432"/>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stCxn id="43" idx="3"/>
            </p:cNvCxnSpPr>
            <p:nvPr/>
          </p:nvCxnSpPr>
          <p:spPr>
            <a:xfrm flipV="1">
              <a:off x="6253275" y="4993221"/>
              <a:ext cx="1273419" cy="182992"/>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42" idx="3"/>
            </p:cNvCxnSpPr>
            <p:nvPr/>
          </p:nvCxnSpPr>
          <p:spPr>
            <a:xfrm flipV="1">
              <a:off x="6253275" y="5082972"/>
              <a:ext cx="1273419" cy="319495"/>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44" idx="3"/>
            </p:cNvCxnSpPr>
            <p:nvPr/>
          </p:nvCxnSpPr>
          <p:spPr>
            <a:xfrm flipV="1">
              <a:off x="6253275" y="5136789"/>
              <a:ext cx="1273419" cy="502736"/>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7311300" y="5601631"/>
              <a:ext cx="1473836" cy="50273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Pedir 
Control de consulta de datos</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56" name="직사각형 55"/>
            <p:cNvSpPr/>
            <p:nvPr/>
          </p:nvSpPr>
          <p:spPr>
            <a:xfrm>
              <a:off x="6781503" y="5161659"/>
              <a:ext cx="352813" cy="118493"/>
            </a:xfrm>
            <a:prstGeom prst="rect">
              <a:avLst/>
            </a:prstGeom>
            <a:solidFill>
              <a:srgbClr val="435469"/>
            </a:solidFill>
            <a:ln w="9525">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Arial" panose="020B0604020202020204" pitchFamily="34" charset="0"/>
                  <a:ea typeface="SamsungOne 400" panose="020B0503030303020204" pitchFamily="34" charset="0"/>
                </a:rPr>
                <a:t>coap://</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57" name="직사각형 56"/>
            <p:cNvSpPr/>
            <p:nvPr/>
          </p:nvSpPr>
          <p:spPr>
            <a:xfrm>
              <a:off x="6781503" y="5025857"/>
              <a:ext cx="352813" cy="103760"/>
            </a:xfrm>
            <a:prstGeom prst="rect">
              <a:avLst/>
            </a:prstGeom>
            <a:solidFill>
              <a:srgbClr val="435469"/>
            </a:solidFill>
            <a:ln w="9525">
              <a:solidFill>
                <a:srgbClr val="6D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Arial" panose="020B0604020202020204" pitchFamily="34" charset="0"/>
                  <a:ea typeface="SamsungOne 400" panose="020B0503030303020204" pitchFamily="34" charset="0"/>
                </a:rPr>
                <a:t>http://</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58" name="직사각형 57"/>
            <p:cNvSpPr/>
            <p:nvPr/>
          </p:nvSpPr>
          <p:spPr>
            <a:xfrm>
              <a:off x="6786354" y="5317784"/>
              <a:ext cx="352813" cy="100016"/>
            </a:xfrm>
            <a:prstGeom prst="rect">
              <a:avLst/>
            </a:prstGeom>
            <a:solidFill>
              <a:srgbClr val="435469"/>
            </a:solidFill>
            <a:ln w="9525">
              <a:solidFill>
                <a:srgbClr val="ED7B3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Arial" panose="020B0604020202020204" pitchFamily="34" charset="0"/>
                  <a:ea typeface="SamsungOne 400" panose="020B0503030303020204" pitchFamily="34" charset="0"/>
                </a:rPr>
                <a:t>ws://</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59" name="직사각형 58"/>
            <p:cNvSpPr/>
            <p:nvPr/>
          </p:nvSpPr>
          <p:spPr>
            <a:xfrm>
              <a:off x="2182727" y="4211713"/>
              <a:ext cx="1367140" cy="22048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Suscribirse/Publicar</a:t>
              </a:r>
              <a:endParaRPr lang="ko-KR" altLang="en-US" sz="900" dirty="0">
                <a:solidFill>
                  <a:schemeClr val="tx1"/>
                </a:solidFill>
                <a:latin typeface="Arial" panose="020B0604020202020204" pitchFamily="34" charset="0"/>
                <a:ea typeface="SamsungOne 400" panose="020B0503030303020204" pitchFamily="34" charset="0"/>
              </a:endParaRPr>
            </a:p>
          </p:txBody>
        </p:sp>
        <p:pic>
          <p:nvPicPr>
            <p:cNvPr id="60" name="그림 59"/>
            <p:cNvPicPr>
              <a:picLocks noChangeAspect="1"/>
            </p:cNvPicPr>
            <p:nvPr/>
          </p:nvPicPr>
          <p:blipFill>
            <a:blip r:embed="rId4"/>
            <a:stretch>
              <a:fillRect/>
            </a:stretch>
          </p:blipFill>
          <p:spPr>
            <a:xfrm>
              <a:off x="2673883" y="4545552"/>
              <a:ext cx="448321" cy="107961"/>
            </a:xfrm>
            <a:prstGeom prst="rect">
              <a:avLst/>
            </a:prstGeom>
          </p:spPr>
        </p:pic>
        <p:cxnSp>
          <p:nvCxnSpPr>
            <p:cNvPr id="61" name="직선 화살표 연결선 60"/>
            <p:cNvCxnSpPr>
              <a:endCxn id="35" idx="1"/>
            </p:cNvCxnSpPr>
            <p:nvPr/>
          </p:nvCxnSpPr>
          <p:spPr>
            <a:xfrm flipV="1">
              <a:off x="2029998" y="4491418"/>
              <a:ext cx="2081326" cy="441802"/>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p:cNvCxnSpPr/>
            <p:nvPr/>
          </p:nvCxnSpPr>
          <p:spPr>
            <a:xfrm>
              <a:off x="2261133" y="5098286"/>
              <a:ext cx="1833295" cy="78744"/>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endCxn id="26" idx="1"/>
            </p:cNvCxnSpPr>
            <p:nvPr/>
          </p:nvCxnSpPr>
          <p:spPr>
            <a:xfrm>
              <a:off x="2261133" y="5206477"/>
              <a:ext cx="1850191" cy="196748"/>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endCxn id="24" idx="1"/>
            </p:cNvCxnSpPr>
            <p:nvPr/>
          </p:nvCxnSpPr>
          <p:spPr>
            <a:xfrm>
              <a:off x="2261133" y="5288721"/>
              <a:ext cx="1850191" cy="33955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2759750" y="5207923"/>
              <a:ext cx="363087" cy="125109"/>
            </a:xfrm>
            <a:prstGeom prst="rect">
              <a:avLst/>
            </a:prstGeom>
            <a:solidFill>
              <a:srgbClr val="435469"/>
            </a:solidFill>
            <a:ln w="9525">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Arial" panose="020B0604020202020204" pitchFamily="34" charset="0"/>
                  <a:ea typeface="SamsungOne 400" panose="020B0503030303020204" pitchFamily="34" charset="0"/>
                </a:rPr>
                <a:t>coap://</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66" name="직사각형 65"/>
            <p:cNvSpPr/>
            <p:nvPr/>
          </p:nvSpPr>
          <p:spPr>
            <a:xfrm>
              <a:off x="2759750" y="5064036"/>
              <a:ext cx="354923" cy="122119"/>
            </a:xfrm>
            <a:prstGeom prst="rect">
              <a:avLst/>
            </a:prstGeom>
            <a:solidFill>
              <a:srgbClr val="435469"/>
            </a:solidFill>
            <a:ln w="9525">
              <a:solidFill>
                <a:srgbClr val="6DAD4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Arial" panose="020B0604020202020204" pitchFamily="34" charset="0"/>
                  <a:ea typeface="SamsungOne 400" panose="020B0503030303020204" pitchFamily="34" charset="0"/>
                </a:rPr>
                <a:t>http://</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67" name="직사각형 66"/>
            <p:cNvSpPr/>
            <p:nvPr/>
          </p:nvSpPr>
          <p:spPr>
            <a:xfrm>
              <a:off x="2763833" y="5358302"/>
              <a:ext cx="354923" cy="128098"/>
            </a:xfrm>
            <a:prstGeom prst="rect">
              <a:avLst/>
            </a:prstGeom>
            <a:solidFill>
              <a:srgbClr val="435469"/>
            </a:solidFill>
            <a:ln w="9525">
              <a:solidFill>
                <a:srgbClr val="ED7B3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Arial" panose="020B0604020202020204" pitchFamily="34" charset="0"/>
                  <a:ea typeface="SamsungOne 400" panose="020B0503030303020204" pitchFamily="34" charset="0"/>
                </a:rPr>
                <a:t>ws://</a:t>
              </a:r>
              <a:endParaRPr lang="ko-KR" altLang="en-US" sz="600" dirty="0">
                <a:solidFill>
                  <a:schemeClr val="bg1"/>
                </a:solidFill>
                <a:latin typeface="Arial" panose="020B0604020202020204" pitchFamily="34" charset="0"/>
                <a:ea typeface="SamsungOne 400" panose="020B0503030303020204" pitchFamily="34" charset="0"/>
              </a:endParaRPr>
            </a:p>
          </p:txBody>
        </p:sp>
        <p:sp>
          <p:nvSpPr>
            <p:cNvPr id="68" name="직사각형 67"/>
            <p:cNvSpPr/>
            <p:nvPr/>
          </p:nvSpPr>
          <p:spPr>
            <a:xfrm>
              <a:off x="1066798" y="5595324"/>
              <a:ext cx="1455821" cy="28874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Notar 
Control de carga de datos</a:t>
              </a:r>
              <a:endParaRPr lang="x-none" altLang="ko-KR" sz="900" dirty="0">
                <a:solidFill>
                  <a:schemeClr val="tx1"/>
                </a:solidFill>
                <a:latin typeface="Arial" panose="020B0604020202020204" pitchFamily="34" charset="0"/>
                <a:ea typeface="SamsungOne 400" panose="020B0503030303020204" pitchFamily="34" charset="0"/>
              </a:endParaRPr>
            </a:p>
          </p:txBody>
        </p:sp>
      </p:grpSp>
      <p:sp>
        <p:nvSpPr>
          <p:cNvPr id="6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la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Mobius</a:t>
            </a:r>
            <a:endParaRPr lang="nn-NO" sz="1350" dirty="0">
              <a:solidFill>
                <a:schemeClr val="lt1"/>
              </a:solidFill>
              <a:latin typeface="Arial" panose="020B0604020202020204" pitchFamily="34" charset="0"/>
              <a:cs typeface="Arial" panose="020B0604020202020204" pitchFamily="34" charset="0"/>
            </a:endParaRPr>
          </a:p>
        </p:txBody>
      </p:sp>
      <p:sp>
        <p:nvSpPr>
          <p:cNvPr id="7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935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13" name="직사각형 12">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Menú de servicio</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abierta de IoT: Descripción general de Mobius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7" name="그룹 26"/>
          <p:cNvGrpSpPr/>
          <p:nvPr/>
        </p:nvGrpSpPr>
        <p:grpSpPr>
          <a:xfrm>
            <a:off x="1385785" y="1866867"/>
            <a:ext cx="6058586" cy="2310012"/>
            <a:chOff x="703124" y="2489156"/>
            <a:chExt cx="8078115" cy="3080016"/>
          </a:xfrm>
        </p:grpSpPr>
        <p:sp>
          <p:nvSpPr>
            <p:cNvPr id="28" name="모서리가 둥근 직사각형 27"/>
            <p:cNvSpPr/>
            <p:nvPr/>
          </p:nvSpPr>
          <p:spPr>
            <a:xfrm>
              <a:off x="6240445" y="2687222"/>
              <a:ext cx="2355127" cy="425845"/>
            </a:xfrm>
            <a:prstGeom prst="roundRect">
              <a:avLst/>
            </a:prstGeom>
            <a:solidFill>
              <a:srgbClr val="599CD6"/>
            </a:solid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Portal Web</a:t>
              </a:r>
              <a:endParaRPr lang="x-none" altLang="ko-KR" sz="900" dirty="0">
                <a:solidFill>
                  <a:schemeClr val="bg1"/>
                </a:solidFill>
                <a:latin typeface="Arial" panose="020B0604020202020204" pitchFamily="34" charset="0"/>
                <a:ea typeface="SamsungOne 400" panose="020B0503030303020204" pitchFamily="34" charset="0"/>
              </a:endParaRPr>
            </a:p>
          </p:txBody>
        </p:sp>
        <p:sp>
          <p:nvSpPr>
            <p:cNvPr id="37" name="모서리가 둥근 직사각형 36"/>
            <p:cNvSpPr/>
            <p:nvPr/>
          </p:nvSpPr>
          <p:spPr>
            <a:xfrm>
              <a:off x="6240445" y="3190184"/>
              <a:ext cx="2355127" cy="425845"/>
            </a:xfrm>
            <a:prstGeom prst="roundRect">
              <a:avLst/>
            </a:prstGeom>
            <a:solidFill>
              <a:srgbClr val="599CD6"/>
            </a:solid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chemeClr val="bg1"/>
                  </a:solidFill>
                  <a:latin typeface="Arial" panose="020B0604020202020204" pitchFamily="34" charset="0"/>
                  <a:ea typeface="SamsungOne 400" panose="020B0503030303020204" pitchFamily="34" charset="0"/>
                </a:rPr>
                <a:t>Explorador de recursos</a:t>
              </a:r>
              <a:endParaRPr lang="x-none" altLang="ko-KR" sz="900" dirty="0">
                <a:solidFill>
                  <a:schemeClr val="bg1"/>
                </a:solidFill>
                <a:latin typeface="Arial" panose="020B0604020202020204" pitchFamily="34" charset="0"/>
                <a:ea typeface="SamsungOne 400" panose="020B0503030303020204" pitchFamily="34" charset="0"/>
              </a:endParaRPr>
            </a:p>
          </p:txBody>
        </p:sp>
        <p:sp>
          <p:nvSpPr>
            <p:cNvPr id="38" name="모서리가 둥근 직사각형 37"/>
            <p:cNvSpPr/>
            <p:nvPr/>
          </p:nvSpPr>
          <p:spPr>
            <a:xfrm>
              <a:off x="6240445" y="3693146"/>
              <a:ext cx="2355127" cy="425845"/>
            </a:xfrm>
            <a:prstGeom prst="roundRect">
              <a:avLst/>
            </a:prstGeom>
            <a:solidFill>
              <a:srgbClr val="599CD6"/>
            </a:solid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Panel de Control</a:t>
              </a:r>
              <a:endParaRPr lang="x-none" altLang="ko-KR" sz="900" dirty="0">
                <a:solidFill>
                  <a:schemeClr val="bg1"/>
                </a:solidFill>
                <a:latin typeface="Arial" panose="020B0604020202020204" pitchFamily="34" charset="0"/>
                <a:ea typeface="SamsungOne 400" panose="020B0503030303020204" pitchFamily="34" charset="0"/>
              </a:endParaRPr>
            </a:p>
          </p:txBody>
        </p:sp>
        <p:sp>
          <p:nvSpPr>
            <p:cNvPr id="39" name="모서리가 둥근 직사각형 38"/>
            <p:cNvSpPr/>
            <p:nvPr/>
          </p:nvSpPr>
          <p:spPr>
            <a:xfrm>
              <a:off x="6240445" y="4196108"/>
              <a:ext cx="2355127" cy="425845"/>
            </a:xfrm>
            <a:prstGeom prst="roundRect">
              <a:avLst/>
            </a:prstGeom>
            <a:solidFill>
              <a:srgbClr val="599CD6"/>
            </a:solid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bg1"/>
                  </a:solidFill>
                  <a:latin typeface="Arial" panose="020B0604020202020204" pitchFamily="34" charset="0"/>
                  <a:ea typeface="SamsungOne 400" panose="020B0503030303020204" pitchFamily="34" charset="0"/>
                </a:rPr>
                <a:t>Administrador</a:t>
              </a:r>
              <a:r>
                <a:rPr lang="en-US" altLang="ko-KR" sz="900" dirty="0">
                  <a:solidFill>
                    <a:schemeClr val="bg1"/>
                  </a:solidFill>
                  <a:latin typeface="Arial" panose="020B0604020202020204" pitchFamily="34" charset="0"/>
                  <a:ea typeface="SamsungOne 400" panose="020B0503030303020204" pitchFamily="34" charset="0"/>
                </a:rPr>
                <a:t> OTA</a:t>
              </a:r>
              <a:endParaRPr lang="x-none" altLang="ko-KR" sz="900" dirty="0">
                <a:solidFill>
                  <a:schemeClr val="bg1"/>
                </a:solidFill>
                <a:latin typeface="Arial" panose="020B0604020202020204" pitchFamily="34" charset="0"/>
                <a:ea typeface="SamsungOne 400" panose="020B0503030303020204" pitchFamily="34" charset="0"/>
              </a:endParaRPr>
            </a:p>
          </p:txBody>
        </p:sp>
        <p:sp>
          <p:nvSpPr>
            <p:cNvPr id="40" name="모서리가 둥근 직사각형 39"/>
            <p:cNvSpPr/>
            <p:nvPr/>
          </p:nvSpPr>
          <p:spPr>
            <a:xfrm>
              <a:off x="6240445" y="4699070"/>
              <a:ext cx="2355127" cy="425845"/>
            </a:xfrm>
            <a:prstGeom prst="roundRect">
              <a:avLst/>
            </a:prstGeom>
            <a:solidFill>
              <a:srgbClr val="599CD6"/>
            </a:solid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chemeClr val="bg1"/>
                  </a:solidFill>
                  <a:latin typeface="Arial" panose="020B0604020202020204" pitchFamily="34" charset="0"/>
                  <a:ea typeface="SamsungOne 400" panose="020B0503030303020204" pitchFamily="34" charset="0"/>
                </a:rPr>
                <a:t>Herramienta de administración del agente SNS</a:t>
              </a:r>
              <a:endParaRPr lang="x-none" altLang="ko-KR" sz="900" dirty="0">
                <a:solidFill>
                  <a:schemeClr val="bg1"/>
                </a:solidFill>
                <a:latin typeface="Arial" panose="020B0604020202020204" pitchFamily="34" charset="0"/>
                <a:ea typeface="SamsungOne 400" panose="020B0503030303020204" pitchFamily="34" charset="0"/>
              </a:endParaRPr>
            </a:p>
          </p:txBody>
        </p:sp>
        <p:sp>
          <p:nvSpPr>
            <p:cNvPr id="41" name="모서리가 둥근 직사각형 40"/>
            <p:cNvSpPr/>
            <p:nvPr/>
          </p:nvSpPr>
          <p:spPr>
            <a:xfrm>
              <a:off x="6049109" y="2489156"/>
              <a:ext cx="2732130" cy="2931930"/>
            </a:xfrm>
            <a:prstGeom prst="roundRect">
              <a:avLst>
                <a:gd name="adj" fmla="val 3846"/>
              </a:avLst>
            </a:prstGeom>
            <a:noFill/>
            <a:ln>
              <a:solidFill>
                <a:srgbClr val="2C75B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42" name="직사각형 41"/>
            <p:cNvSpPr/>
            <p:nvPr/>
          </p:nvSpPr>
          <p:spPr>
            <a:xfrm>
              <a:off x="6979075" y="5245116"/>
              <a:ext cx="872197" cy="32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a:solidFill>
                    <a:srgbClr val="2C75B2"/>
                  </a:solidFill>
                  <a:latin typeface="Arial" panose="020B0604020202020204" pitchFamily="34" charset="0"/>
                  <a:ea typeface="SamsungOne 400" panose="020B0503030303020204" pitchFamily="34" charset="0"/>
                </a:rPr>
                <a:t>Plataforma IoT</a:t>
              </a:r>
              <a:endParaRPr lang="x-none" altLang="ko-KR" sz="900" dirty="0">
                <a:solidFill>
                  <a:srgbClr val="2C75B2"/>
                </a:solidFill>
                <a:latin typeface="Arial" panose="020B0604020202020204" pitchFamily="34" charset="0"/>
                <a:ea typeface="SamsungOne 400" panose="020B0503030303020204" pitchFamily="34" charset="0"/>
              </a:endParaRPr>
            </a:p>
          </p:txBody>
        </p:sp>
        <p:sp>
          <p:nvSpPr>
            <p:cNvPr id="43" name="직사각형 42"/>
            <p:cNvSpPr/>
            <p:nvPr/>
          </p:nvSpPr>
          <p:spPr>
            <a:xfrm>
              <a:off x="703124" y="5047556"/>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Explorador de recursos</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44" name="직사각형 43"/>
            <p:cNvSpPr/>
            <p:nvPr/>
          </p:nvSpPr>
          <p:spPr>
            <a:xfrm>
              <a:off x="1969217" y="5047556"/>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dirty="0">
                  <a:solidFill>
                    <a:schemeClr val="tx1"/>
                  </a:solidFill>
                  <a:latin typeface="Arial" panose="020B0604020202020204" pitchFamily="34" charset="0"/>
                  <a:ea typeface="SamsungOne 400" panose="020B0503030303020204" pitchFamily="34" charset="0"/>
                </a:rPr>
                <a:t>Panel de Control</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45" name="직사각형 44"/>
            <p:cNvSpPr/>
            <p:nvPr/>
          </p:nvSpPr>
          <p:spPr>
            <a:xfrm>
              <a:off x="3235310" y="5047556"/>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dirty="0" err="1">
                  <a:solidFill>
                    <a:schemeClr val="tx1"/>
                  </a:solidFill>
                  <a:latin typeface="Arial" panose="020B0604020202020204" pitchFamily="34" charset="0"/>
                  <a:ea typeface="SamsungOne 400" panose="020B0503030303020204" pitchFamily="34" charset="0"/>
                </a:rPr>
                <a:t>Administrador</a:t>
              </a:r>
              <a:r>
                <a:rPr lang="en-US" altLang="ko-KR" sz="900" dirty="0">
                  <a:solidFill>
                    <a:schemeClr val="tx1"/>
                  </a:solidFill>
                  <a:latin typeface="Arial" panose="020B0604020202020204" pitchFamily="34" charset="0"/>
                  <a:ea typeface="SamsungOne 400" panose="020B0503030303020204" pitchFamily="34" charset="0"/>
                </a:rPr>
                <a:t> OTA</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46" name="직사각형 45"/>
            <p:cNvSpPr/>
            <p:nvPr/>
          </p:nvSpPr>
          <p:spPr>
            <a:xfrm>
              <a:off x="4501402" y="5047556"/>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dirty="0" err="1">
                  <a:solidFill>
                    <a:schemeClr val="tx1"/>
                  </a:solidFill>
                  <a:latin typeface="Arial" panose="020B0604020202020204" pitchFamily="34" charset="0"/>
                  <a:ea typeface="SamsungOne 400" panose="020B0503030303020204" pitchFamily="34" charset="0"/>
                </a:rPr>
                <a:t>Administrador</a:t>
              </a:r>
              <a:r>
                <a:rPr lang="en-US" altLang="ko-KR" sz="900" dirty="0">
                  <a:solidFill>
                    <a:schemeClr val="tx1"/>
                  </a:solidFill>
                  <a:latin typeface="Arial" panose="020B0604020202020204" pitchFamily="34" charset="0"/>
                  <a:ea typeface="SamsungOne 400" panose="020B0503030303020204" pitchFamily="34" charset="0"/>
                </a:rPr>
                <a:t> de </a:t>
              </a:r>
              <a:r>
                <a:rPr lang="en-US" altLang="ko-KR" sz="900" dirty="0" err="1">
                  <a:solidFill>
                    <a:schemeClr val="tx1"/>
                  </a:solidFill>
                  <a:latin typeface="Arial" panose="020B0604020202020204" pitchFamily="34" charset="0"/>
                  <a:ea typeface="SamsungOne 400" panose="020B0503030303020204" pitchFamily="34" charset="0"/>
                </a:rPr>
                <a:t>Agentes</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47" name="직사각형 46"/>
            <p:cNvSpPr/>
            <p:nvPr/>
          </p:nvSpPr>
          <p:spPr>
            <a:xfrm>
              <a:off x="703124" y="3514904"/>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Búsqueda de estado de Mobius</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48" name="직사각형 47"/>
            <p:cNvSpPr/>
            <p:nvPr/>
          </p:nvSpPr>
          <p:spPr>
            <a:xfrm>
              <a:off x="1969217" y="3514904"/>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Administración de dispositivos</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49" name="직사각형 48"/>
            <p:cNvSpPr/>
            <p:nvPr/>
          </p:nvSpPr>
          <p:spPr>
            <a:xfrm>
              <a:off x="3235309" y="3514904"/>
              <a:ext cx="1266092"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800" dirty="0" err="1">
                  <a:solidFill>
                    <a:schemeClr val="tx1"/>
                  </a:solidFill>
                  <a:latin typeface="Arial" panose="020B0604020202020204" pitchFamily="34" charset="0"/>
                  <a:ea typeface="SamsungOne 400" panose="020B0503030303020204" pitchFamily="34" charset="0"/>
                </a:rPr>
                <a:t>Administrar</a:t>
              </a:r>
              <a:r>
                <a:rPr lang="en-US" altLang="ko-KR" sz="800" dirty="0">
                  <a:solidFill>
                    <a:schemeClr val="tx1"/>
                  </a:solidFill>
                  <a:latin typeface="Arial" panose="020B0604020202020204" pitchFamily="34" charset="0"/>
                  <a:ea typeface="SamsungOne 400" panose="020B0503030303020204" pitchFamily="34" charset="0"/>
                </a:rPr>
                <a:t> derechos de </a:t>
              </a:r>
              <a:r>
                <a:rPr lang="en-US" altLang="ko-KR" sz="800" dirty="0" err="1">
                  <a:solidFill>
                    <a:schemeClr val="tx1"/>
                  </a:solidFill>
                  <a:latin typeface="Arial" panose="020B0604020202020204" pitchFamily="34" charset="0"/>
                  <a:ea typeface="SamsungOne 400" panose="020B0503030303020204" pitchFamily="34" charset="0"/>
                </a:rPr>
                <a:t>acceso</a:t>
              </a:r>
              <a:endParaRPr lang="x-none" altLang="ko-KR" sz="800" dirty="0">
                <a:solidFill>
                  <a:schemeClr val="tx1"/>
                </a:solidFill>
                <a:latin typeface="Arial" panose="020B0604020202020204" pitchFamily="34" charset="0"/>
                <a:ea typeface="SamsungOne 400" panose="020B0503030303020204" pitchFamily="34" charset="0"/>
              </a:endParaRPr>
            </a:p>
          </p:txBody>
        </p:sp>
        <p:sp>
          <p:nvSpPr>
            <p:cNvPr id="50" name="직사각형 49"/>
            <p:cNvSpPr/>
            <p:nvPr/>
          </p:nvSpPr>
          <p:spPr>
            <a:xfrm>
              <a:off x="4501402" y="3514904"/>
              <a:ext cx="1238218" cy="33528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900">
                  <a:solidFill>
                    <a:schemeClr val="tx1"/>
                  </a:solidFill>
                  <a:latin typeface="Arial" panose="020B0604020202020204" pitchFamily="34" charset="0"/>
                  <a:ea typeface="SamsungOne 400" panose="020B0503030303020204" pitchFamily="34" charset="0"/>
                </a:rPr>
                <a:t>Explorador de datos</a:t>
              </a:r>
              <a:endParaRPr lang="x-none" altLang="ko-KR" sz="900" dirty="0">
                <a:solidFill>
                  <a:schemeClr val="tx1"/>
                </a:solidFill>
                <a:latin typeface="Arial" panose="020B0604020202020204" pitchFamily="34" charset="0"/>
                <a:ea typeface="SamsungOne 400" panose="020B0503030303020204" pitchFamily="34" charset="0"/>
              </a:endParaRPr>
            </a:p>
          </p:txBody>
        </p:sp>
        <p:sp>
          <p:nvSpPr>
            <p:cNvPr id="51" name="모서리가 둥근 직사각형 50"/>
            <p:cNvSpPr/>
            <p:nvPr/>
          </p:nvSpPr>
          <p:spPr>
            <a:xfrm>
              <a:off x="870373" y="4066637"/>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2" name="모서리가 둥근 직사각형 51"/>
            <p:cNvSpPr/>
            <p:nvPr/>
          </p:nvSpPr>
          <p:spPr>
            <a:xfrm>
              <a:off x="2136466" y="4066637"/>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3" name="모서리가 둥근 직사각형 52"/>
            <p:cNvSpPr/>
            <p:nvPr/>
          </p:nvSpPr>
          <p:spPr>
            <a:xfrm>
              <a:off x="3400736" y="4066637"/>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4" name="모서리가 둥근 직사각형 53"/>
            <p:cNvSpPr/>
            <p:nvPr/>
          </p:nvSpPr>
          <p:spPr>
            <a:xfrm>
              <a:off x="4668651" y="4066637"/>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5" name="모서리가 둥근 직사각형 54"/>
            <p:cNvSpPr/>
            <p:nvPr/>
          </p:nvSpPr>
          <p:spPr>
            <a:xfrm>
              <a:off x="870373" y="2533985"/>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6" name="모서리가 둥근 직사각형 55"/>
            <p:cNvSpPr/>
            <p:nvPr/>
          </p:nvSpPr>
          <p:spPr>
            <a:xfrm>
              <a:off x="2136466" y="2533985"/>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7" name="모서리가 둥근 직사각형 56"/>
            <p:cNvSpPr/>
            <p:nvPr/>
          </p:nvSpPr>
          <p:spPr>
            <a:xfrm>
              <a:off x="3400736" y="2533985"/>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sp>
          <p:nvSpPr>
            <p:cNvPr id="58" name="모서리가 둥근 직사각형 57"/>
            <p:cNvSpPr/>
            <p:nvPr/>
          </p:nvSpPr>
          <p:spPr>
            <a:xfrm>
              <a:off x="4668651" y="2533985"/>
              <a:ext cx="903719" cy="903719"/>
            </a:xfrm>
            <a:prstGeom prst="roundRect">
              <a:avLst>
                <a:gd name="adj" fmla="val 4992"/>
              </a:avLst>
            </a:prstGeom>
            <a:noFill/>
            <a:ln w="38100">
              <a:solidFill>
                <a:srgbClr val="599C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59" name="그림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481" y="4160621"/>
              <a:ext cx="716892" cy="705947"/>
            </a:xfrm>
            <a:prstGeom prst="rect">
              <a:avLst/>
            </a:prstGeom>
          </p:spPr>
        </p:pic>
        <p:pic>
          <p:nvPicPr>
            <p:cNvPr id="60" name="그림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994" y="2687222"/>
              <a:ext cx="700475" cy="645750"/>
            </a:xfrm>
            <a:prstGeom prst="rect">
              <a:avLst/>
            </a:prstGeom>
          </p:spPr>
        </p:pic>
        <p:pic>
          <p:nvPicPr>
            <p:cNvPr id="61" name="그림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641" y="4196108"/>
              <a:ext cx="705947" cy="656695"/>
            </a:xfrm>
            <a:prstGeom prst="rect">
              <a:avLst/>
            </a:prstGeom>
          </p:spPr>
        </p:pic>
        <p:pic>
          <p:nvPicPr>
            <p:cNvPr id="62" name="그림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659" y="4182512"/>
              <a:ext cx="733309" cy="662167"/>
            </a:xfrm>
            <a:prstGeom prst="rect">
              <a:avLst/>
            </a:prstGeom>
          </p:spPr>
        </p:pic>
        <p:pic>
          <p:nvPicPr>
            <p:cNvPr id="63" name="그림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9641" y="2621222"/>
              <a:ext cx="574608" cy="695002"/>
            </a:xfrm>
            <a:prstGeom prst="rect">
              <a:avLst/>
            </a:prstGeom>
          </p:spPr>
        </p:pic>
        <p:pic>
          <p:nvPicPr>
            <p:cNvPr id="64" name="그림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22798" y="2607541"/>
              <a:ext cx="662167" cy="727836"/>
            </a:xfrm>
            <a:prstGeom prst="rect">
              <a:avLst/>
            </a:prstGeom>
          </p:spPr>
        </p:pic>
        <p:pic>
          <p:nvPicPr>
            <p:cNvPr id="65" name="그림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4720" y="4196108"/>
              <a:ext cx="656695" cy="612915"/>
            </a:xfrm>
            <a:prstGeom prst="rect">
              <a:avLst/>
            </a:prstGeom>
          </p:spPr>
        </p:pic>
        <p:pic>
          <p:nvPicPr>
            <p:cNvPr id="66" name="그림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45647" y="2607541"/>
              <a:ext cx="749726" cy="722364"/>
            </a:xfrm>
            <a:prstGeom prst="rect">
              <a:avLst/>
            </a:prstGeom>
          </p:spPr>
        </p:pic>
      </p:grpSp>
      <p:sp>
        <p:nvSpPr>
          <p:cNvPr id="6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la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Mobius</a:t>
            </a:r>
            <a:endParaRPr lang="nn-NO" sz="1350" dirty="0">
              <a:solidFill>
                <a:schemeClr val="lt1"/>
              </a:solidFill>
              <a:latin typeface="Arial" panose="020B0604020202020204" pitchFamily="34" charset="0"/>
              <a:cs typeface="Arial" panose="020B0604020202020204" pitchFamily="34" charset="0"/>
            </a:endParaRPr>
          </a:p>
        </p:txBody>
      </p:sp>
      <p:sp>
        <p:nvSpPr>
          <p:cNvPr id="6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3145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표 2">
            <a:extLst>
              <a:ext uri="{FF2B5EF4-FFF2-40B4-BE49-F238E27FC236}">
                <a16:creationId xmlns:a16="http://schemas.microsoft.com/office/drawing/2014/main" id="{3FB2DD97-37A9-4B41-B032-7C6FB60F2A38}"/>
              </a:ext>
            </a:extLst>
          </p:cNvPr>
          <p:cNvGraphicFramePr>
            <a:graphicFrameLocks noGrp="1"/>
          </p:cNvGraphicFramePr>
          <p:nvPr>
            <p:extLst>
              <p:ext uri="{D42A27DB-BD31-4B8C-83A1-F6EECF244321}">
                <p14:modId xmlns:p14="http://schemas.microsoft.com/office/powerpoint/2010/main" val="1905306719"/>
              </p:ext>
            </p:extLst>
          </p:nvPr>
        </p:nvGraphicFramePr>
        <p:xfrm>
          <a:off x="1391841" y="1654713"/>
          <a:ext cx="6474619" cy="2860315"/>
        </p:xfrm>
        <a:graphic>
          <a:graphicData uri="http://schemas.openxmlformats.org/drawingml/2006/table">
            <a:tbl>
              <a:tblPr firstRow="1" bandRow="1">
                <a:tableStyleId>{5940675A-B579-460E-94D1-54222C63F5DA}</a:tableStyleId>
              </a:tblPr>
              <a:tblGrid>
                <a:gridCol w="1560947">
                  <a:extLst>
                    <a:ext uri="{9D8B030D-6E8A-4147-A177-3AD203B41FA5}">
                      <a16:colId xmlns:a16="http://schemas.microsoft.com/office/drawing/2014/main" val="1306719468"/>
                    </a:ext>
                  </a:extLst>
                </a:gridCol>
                <a:gridCol w="4913672">
                  <a:extLst>
                    <a:ext uri="{9D8B030D-6E8A-4147-A177-3AD203B41FA5}">
                      <a16:colId xmlns:a16="http://schemas.microsoft.com/office/drawing/2014/main" val="3649702743"/>
                    </a:ext>
                  </a:extLst>
                </a:gridCol>
              </a:tblGrid>
              <a:tr h="248681">
                <a:tc>
                  <a:txBody>
                    <a:bodyPr/>
                    <a:lstStyle/>
                    <a:p>
                      <a:pPr algn="ctr" latinLnBrk="1"/>
                      <a:r>
                        <a:rPr lang="en-US" altLang="ko-KR" sz="1100" b="0" i="0" dirty="0" err="1">
                          <a:latin typeface="Arial" panose="020B0604020202020204" pitchFamily="34" charset="0"/>
                          <a:ea typeface="SamsungOne 400" panose="020B0503030303020204" pitchFamily="34" charset="0"/>
                        </a:rPr>
                        <a:t>Servicio</a:t>
                      </a:r>
                      <a:endParaRPr lang="ko-KR" altLang="en-US" sz="11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0" i="0" dirty="0" err="1">
                          <a:latin typeface="Arial" panose="020B0604020202020204" pitchFamily="34" charset="0"/>
                          <a:ea typeface="SamsungOne 400" panose="020B0503030303020204" pitchFamily="34" charset="0"/>
                        </a:rPr>
                        <a:t>Descripción</a:t>
                      </a:r>
                      <a:endParaRPr lang="ko-KR" altLang="en-US" sz="11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577934"/>
                  </a:ext>
                </a:extLst>
              </a:tr>
              <a:tr h="272661">
                <a:tc>
                  <a:txBody>
                    <a:bodyPr/>
                    <a:lstStyle/>
                    <a:p>
                      <a:pPr algn="ctr" latinLnBrk="1"/>
                      <a:r>
                        <a:rPr lang="en-US" altLang="ko-KR" sz="900" b="0" i="0" dirty="0" err="1">
                          <a:latin typeface="Arial" panose="020B0604020202020204" pitchFamily="34" charset="0"/>
                          <a:ea typeface="SamsungOne 400" panose="020B0503030303020204" pitchFamily="34" charset="0"/>
                        </a:rPr>
                        <a:t>Búsqueda</a:t>
                      </a:r>
                      <a:r>
                        <a:rPr lang="en-US" altLang="ko-KR" sz="900" b="0" i="0" dirty="0">
                          <a:latin typeface="Arial" panose="020B0604020202020204" pitchFamily="34" charset="0"/>
                          <a:ea typeface="SamsungOne 400" panose="020B0503030303020204" pitchFamily="34" charset="0"/>
                        </a:rPr>
                        <a:t> de </a:t>
                      </a:r>
                      <a:r>
                        <a:rPr lang="en-US" altLang="ko-KR" sz="900" b="0" i="0" dirty="0" err="1">
                          <a:latin typeface="Arial" panose="020B0604020202020204" pitchFamily="34" charset="0"/>
                          <a:ea typeface="SamsungOne 400" panose="020B0503030303020204" pitchFamily="34" charset="0"/>
                        </a:rPr>
                        <a:t>estado</a:t>
                      </a:r>
                      <a:r>
                        <a:rPr lang="en-US" altLang="ko-KR" sz="900" b="0" i="0" dirty="0">
                          <a:latin typeface="Arial" panose="020B0604020202020204" pitchFamily="34" charset="0"/>
                          <a:ea typeface="SamsungOne 400" panose="020B0503030303020204" pitchFamily="34" charset="0"/>
                        </a:rPr>
                        <a:t> de Mobius</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a:latin typeface="Arial" panose="020B0604020202020204" pitchFamily="34" charset="0"/>
                          <a:ea typeface="SamsungOne 400" panose="020B0503030303020204" pitchFamily="34" charset="0"/>
                        </a:rPr>
                        <a:t>Un </a:t>
                      </a:r>
                      <a:r>
                        <a:rPr lang="en-US" altLang="ko-KR" sz="900" b="0" i="0" dirty="0" err="1">
                          <a:latin typeface="Arial" panose="020B0604020202020204" pitchFamily="34" charset="0"/>
                          <a:ea typeface="SamsungOne 400" panose="020B0503030303020204" pitchFamily="34" charset="0"/>
                        </a:rPr>
                        <a:t>servicio</a:t>
                      </a:r>
                      <a:r>
                        <a:rPr lang="en-US" altLang="ko-KR" sz="900" b="0" i="0" dirty="0">
                          <a:latin typeface="Arial" panose="020B0604020202020204" pitchFamily="34" charset="0"/>
                          <a:ea typeface="SamsungOne 400" panose="020B0503030303020204" pitchFamily="34" charset="0"/>
                        </a:rPr>
                        <a:t> que </a:t>
                      </a:r>
                      <a:r>
                        <a:rPr lang="en-US" altLang="ko-KR" sz="900" b="0" i="0" dirty="0" err="1">
                          <a:latin typeface="Arial" panose="020B0604020202020204" pitchFamily="34" charset="0"/>
                          <a:ea typeface="SamsungOne 400" panose="020B0503030303020204" pitchFamily="34" charset="0"/>
                        </a:rPr>
                        <a:t>visualiza</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el</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estado</a:t>
                      </a:r>
                      <a:r>
                        <a:rPr lang="en-US" altLang="ko-KR" sz="900" b="0" i="0" dirty="0">
                          <a:latin typeface="Arial" panose="020B0604020202020204" pitchFamily="34" charset="0"/>
                          <a:ea typeface="SamsungOne 400" panose="020B0503030303020204" pitchFamily="34" charset="0"/>
                        </a:rPr>
                        <a:t> actual de Mobius</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0471541"/>
                  </a:ext>
                </a:extLst>
              </a:tr>
              <a:tr h="272661">
                <a:tc>
                  <a:txBody>
                    <a:bodyPr/>
                    <a:lstStyle/>
                    <a:p>
                      <a:pPr algn="ctr" latinLnBrk="1"/>
                      <a:r>
                        <a:rPr lang="en-US" altLang="ko-KR" sz="900" b="0" i="0" dirty="0" err="1">
                          <a:latin typeface="Arial" panose="020B0604020202020204" pitchFamily="34" charset="0"/>
                          <a:ea typeface="SamsungOne 400" panose="020B0503030303020204" pitchFamily="34" charset="0"/>
                        </a:rPr>
                        <a:t>Administración</a:t>
                      </a:r>
                      <a:r>
                        <a:rPr lang="en-US" altLang="ko-KR" sz="900" b="0" i="0" dirty="0">
                          <a:latin typeface="Arial" panose="020B0604020202020204" pitchFamily="34" charset="0"/>
                          <a:ea typeface="SamsungOne 400" panose="020B0503030303020204" pitchFamily="34" charset="0"/>
                        </a:rPr>
                        <a:t> de </a:t>
                      </a:r>
                      <a:r>
                        <a:rPr lang="en-US" altLang="ko-KR" sz="900" b="0" i="0" dirty="0" err="1">
                          <a:latin typeface="Arial" panose="020B0604020202020204" pitchFamily="34" charset="0"/>
                          <a:ea typeface="SamsungOne 400" panose="020B0503030303020204" pitchFamily="34" charset="0"/>
                        </a:rPr>
                        <a:t>dispositivos</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a:latin typeface="Arial" panose="020B0604020202020204" pitchFamily="34" charset="0"/>
                          <a:ea typeface="SamsungOne 400" panose="020B0503030303020204" pitchFamily="34" charset="0"/>
                        </a:rPr>
                        <a:t>Un </a:t>
                      </a:r>
                      <a:r>
                        <a:rPr lang="en-US" altLang="ko-KR" sz="900" b="0" i="0" dirty="0" err="1">
                          <a:latin typeface="Arial" panose="020B0604020202020204" pitchFamily="34" charset="0"/>
                          <a:ea typeface="SamsungOne 400" panose="020B0503030303020204" pitchFamily="34" charset="0"/>
                        </a:rPr>
                        <a:t>servicio</a:t>
                      </a:r>
                      <a:r>
                        <a:rPr lang="en-US" altLang="ko-KR" sz="900" b="0" i="0" dirty="0">
                          <a:latin typeface="Arial" panose="020B0604020202020204" pitchFamily="34" charset="0"/>
                          <a:ea typeface="SamsungOne 400" panose="020B0503030303020204" pitchFamily="34" charset="0"/>
                        </a:rPr>
                        <a:t> para </a:t>
                      </a:r>
                      <a:r>
                        <a:rPr lang="en-US" altLang="ko-KR" sz="900" b="0" i="0" dirty="0" err="1">
                          <a:latin typeface="Arial" panose="020B0604020202020204" pitchFamily="34" charset="0"/>
                          <a:ea typeface="SamsungOne 400" panose="020B0503030303020204" pitchFamily="34" charset="0"/>
                        </a:rPr>
                        <a:t>añadir</a:t>
                      </a:r>
                      <a:r>
                        <a:rPr lang="en-US" altLang="ko-KR" sz="900" b="0" i="0" dirty="0">
                          <a:latin typeface="Arial" panose="020B0604020202020204" pitchFamily="34" charset="0"/>
                          <a:ea typeface="SamsungOne 400" panose="020B0503030303020204" pitchFamily="34" charset="0"/>
                        </a:rPr>
                        <a:t> y </a:t>
                      </a:r>
                      <a:r>
                        <a:rPr lang="en-US" altLang="ko-KR" sz="900" b="0" i="0" dirty="0" err="1">
                          <a:latin typeface="Arial" panose="020B0604020202020204" pitchFamily="34" charset="0"/>
                          <a:ea typeface="SamsungOne 400" panose="020B0503030303020204" pitchFamily="34" charset="0"/>
                        </a:rPr>
                        <a:t>gestionar</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dispositivos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conectados</a:t>
                      </a:r>
                      <a:r>
                        <a:rPr lang="en-US" altLang="ko-KR" sz="900" b="0" i="0" dirty="0">
                          <a:latin typeface="Arial" panose="020B0604020202020204" pitchFamily="34" charset="0"/>
                          <a:ea typeface="SamsungOne 400" panose="020B0503030303020204" pitchFamily="34" charset="0"/>
                        </a:rPr>
                        <a:t> a Mobius</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3298240"/>
                  </a:ext>
                </a:extLst>
              </a:tr>
              <a:tr h="272661">
                <a:tc>
                  <a:txBody>
                    <a:bodyPr/>
                    <a:lstStyle/>
                    <a:p>
                      <a:pPr algn="ctr" latinLnBrk="1"/>
                      <a:r>
                        <a:rPr lang="en-US" altLang="ko-KR" sz="900" b="0" i="0" dirty="0" err="1">
                          <a:latin typeface="Arial" panose="020B0604020202020204" pitchFamily="34" charset="0"/>
                          <a:ea typeface="SamsungOne 400" panose="020B0503030303020204" pitchFamily="34" charset="0"/>
                        </a:rPr>
                        <a:t>Administración</a:t>
                      </a:r>
                      <a:r>
                        <a:rPr lang="en-US" altLang="ko-KR" sz="900" b="0" i="0" dirty="0">
                          <a:latin typeface="Arial" panose="020B0604020202020204" pitchFamily="34" charset="0"/>
                          <a:ea typeface="SamsungOne 400" panose="020B0503030303020204" pitchFamily="34" charset="0"/>
                        </a:rPr>
                        <a:t> derechos de </a:t>
                      </a:r>
                      <a:r>
                        <a:rPr lang="en-US" altLang="ko-KR" sz="900" b="0" i="0" dirty="0" err="1">
                          <a:latin typeface="Arial" panose="020B0604020202020204" pitchFamily="34" charset="0"/>
                          <a:ea typeface="SamsungOne 400" panose="020B0503030303020204" pitchFamily="34" charset="0"/>
                        </a:rPr>
                        <a:t>acceso</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a:latin typeface="Arial" panose="020B0604020202020204" pitchFamily="34" charset="0"/>
                          <a:ea typeface="SamsungOne 400" panose="020B0503030303020204" pitchFamily="34" charset="0"/>
                        </a:rPr>
                        <a:t>Un </a:t>
                      </a:r>
                      <a:r>
                        <a:rPr lang="en-US" altLang="ko-KR" sz="900" b="0" i="0" dirty="0" err="1">
                          <a:latin typeface="Arial" panose="020B0604020202020204" pitchFamily="34" charset="0"/>
                          <a:ea typeface="SamsungOne 400" panose="020B0503030303020204" pitchFamily="34" charset="0"/>
                        </a:rPr>
                        <a:t>servicio</a:t>
                      </a:r>
                      <a:r>
                        <a:rPr lang="en-US" altLang="ko-KR" sz="900" b="0" i="0" dirty="0">
                          <a:latin typeface="Arial" panose="020B0604020202020204" pitchFamily="34" charset="0"/>
                          <a:ea typeface="SamsungOne 400" panose="020B0503030303020204" pitchFamily="34" charset="0"/>
                        </a:rPr>
                        <a:t> que </a:t>
                      </a:r>
                      <a:r>
                        <a:rPr lang="en-US" altLang="ko-KR" sz="900" b="0" i="0" dirty="0" err="1">
                          <a:latin typeface="Arial" panose="020B0604020202020204" pitchFamily="34" charset="0"/>
                          <a:ea typeface="SamsungOne 400" panose="020B0503030303020204" pitchFamily="34" charset="0"/>
                        </a:rPr>
                        <a:t>controla</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el</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acceso</a:t>
                      </a:r>
                      <a:r>
                        <a:rPr lang="en-US" altLang="ko-KR" sz="900" b="0" i="0" dirty="0">
                          <a:latin typeface="Arial" panose="020B0604020202020204" pitchFamily="34" charset="0"/>
                          <a:ea typeface="SamsungOne 400" panose="020B0503030303020204" pitchFamily="34" charset="0"/>
                        </a:rPr>
                        <a:t> a </a:t>
                      </a:r>
                      <a:r>
                        <a:rPr lang="en-US" altLang="ko-KR" sz="900" b="0" i="0" dirty="0" err="1">
                          <a:latin typeface="Arial" panose="020B0604020202020204" pitchFamily="34" charset="0"/>
                          <a:ea typeface="SamsungOne 400" panose="020B0503030303020204" pitchFamily="34" charset="0"/>
                        </a:rPr>
                        <a:t>los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recursos</a:t>
                      </a:r>
                      <a:r>
                        <a:rPr lang="en-US" altLang="ko-KR" sz="900" b="0" i="0" dirty="0">
                          <a:latin typeface="Arial" panose="020B0604020202020204" pitchFamily="34" charset="0"/>
                          <a:ea typeface="SamsungOne 400" panose="020B0503030303020204" pitchFamily="34" charset="0"/>
                        </a:rPr>
                        <a:t> de Mobius </a:t>
                      </a:r>
                      <a:r>
                        <a:rPr lang="en-US" altLang="ko-KR" sz="900" b="0" i="0" dirty="0" err="1">
                          <a:latin typeface="Arial" panose="020B0604020202020204" pitchFamily="34" charset="0"/>
                          <a:ea typeface="SamsungOne 400" panose="020B0503030303020204" pitchFamily="34" charset="0"/>
                        </a:rPr>
                        <a:t>registrados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por</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los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usuarios</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5477660"/>
                  </a:ext>
                </a:extLst>
              </a:tr>
              <a:tr h="272661">
                <a:tc>
                  <a:txBody>
                    <a:bodyPr/>
                    <a:lstStyle/>
                    <a:p>
                      <a:pPr algn="ctr" latinLnBrk="1"/>
                      <a:r>
                        <a:rPr lang="en-US" altLang="ko-KR" sz="900" b="0" i="0" dirty="0" err="1">
                          <a:latin typeface="Arial" panose="020B0604020202020204" pitchFamily="34" charset="0"/>
                          <a:ea typeface="SamsungOne 400" panose="020B0503030303020204" pitchFamily="34" charset="0"/>
                        </a:rPr>
                        <a:t>Explorador</a:t>
                      </a:r>
                      <a:r>
                        <a:rPr lang="en-US" altLang="ko-KR" sz="900" b="0" i="0" dirty="0">
                          <a:latin typeface="Arial" panose="020B0604020202020204" pitchFamily="34" charset="0"/>
                          <a:ea typeface="SamsungOne 400" panose="020B0503030303020204" pitchFamily="34" charset="0"/>
                        </a:rPr>
                        <a:t> de </a:t>
                      </a:r>
                      <a:r>
                        <a:rPr lang="en-US" altLang="ko-KR" sz="900" b="0" i="0" dirty="0" err="1">
                          <a:latin typeface="Arial" panose="020B0604020202020204" pitchFamily="34" charset="0"/>
                          <a:ea typeface="SamsungOne 400" panose="020B0503030303020204" pitchFamily="34" charset="0"/>
                        </a:rPr>
                        <a:t>datos</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a:latin typeface="Arial" panose="020B0604020202020204" pitchFamily="34" charset="0"/>
                          <a:ea typeface="SamsungOne 400" panose="020B0503030303020204" pitchFamily="34" charset="0"/>
                        </a:rPr>
                        <a:t>Un </a:t>
                      </a:r>
                      <a:r>
                        <a:rPr lang="en-US" altLang="ko-KR" sz="900" b="0" i="0" dirty="0" err="1">
                          <a:latin typeface="Arial" panose="020B0604020202020204" pitchFamily="34" charset="0"/>
                          <a:ea typeface="SamsungOne 400" panose="020B0503030303020204" pitchFamily="34" charset="0"/>
                        </a:rPr>
                        <a:t>servicio</a:t>
                      </a:r>
                      <a:r>
                        <a:rPr lang="en-US" altLang="ko-KR" sz="900" b="0" i="0" dirty="0">
                          <a:latin typeface="Arial" panose="020B0604020202020204" pitchFamily="34" charset="0"/>
                          <a:ea typeface="SamsungOne 400" panose="020B0503030303020204" pitchFamily="34" charset="0"/>
                        </a:rPr>
                        <a:t> que consulta </a:t>
                      </a:r>
                      <a:r>
                        <a:rPr lang="en-US" altLang="ko-KR" sz="900" b="0" i="0" dirty="0" err="1">
                          <a:latin typeface="Arial" panose="020B0604020202020204" pitchFamily="34" charset="0"/>
                          <a:ea typeface="SamsungOne 400" panose="020B0503030303020204" pitchFamily="34" charset="0"/>
                        </a:rPr>
                        <a:t>los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datos</a:t>
                      </a:r>
                      <a:r>
                        <a:rPr lang="en-US" altLang="ko-KR" sz="900" b="0" i="0" dirty="0">
                          <a:latin typeface="Arial" panose="020B0604020202020204" pitchFamily="34" charset="0"/>
                          <a:ea typeface="SamsungOne 400" panose="020B0503030303020204" pitchFamily="34" charset="0"/>
                        </a:rPr>
                        <a:t> del </a:t>
                      </a:r>
                      <a:r>
                        <a:rPr lang="en-US" altLang="ko-KR" sz="900" b="0" i="0" dirty="0" err="1">
                          <a:latin typeface="Arial" panose="020B0604020202020204" pitchFamily="34" charset="0"/>
                          <a:ea typeface="SamsungOne 400" panose="020B0503030303020204" pitchFamily="34" charset="0"/>
                        </a:rPr>
                        <a:t>dispositivo</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registrado</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por</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el</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usuario</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1235989"/>
                  </a:ext>
                </a:extLst>
              </a:tr>
              <a:tr h="272661">
                <a:tc>
                  <a:txBody>
                    <a:bodyPr/>
                    <a:lstStyle/>
                    <a:p>
                      <a:pPr algn="ctr" latinLnBrk="1"/>
                      <a:r>
                        <a:rPr lang="en-US" altLang="ko-KR" sz="900" b="0" i="0" dirty="0" err="1">
                          <a:latin typeface="Arial" panose="020B0604020202020204" pitchFamily="34" charset="0"/>
                          <a:ea typeface="SamsungOne 400" panose="020B0503030303020204" pitchFamily="34" charset="0"/>
                        </a:rPr>
                        <a:t>Explorador</a:t>
                      </a:r>
                      <a:r>
                        <a:rPr lang="en-US" altLang="ko-KR" sz="900" b="0" i="0" dirty="0">
                          <a:latin typeface="Arial" panose="020B0604020202020204" pitchFamily="34" charset="0"/>
                          <a:ea typeface="SamsungOne 400" panose="020B0503030303020204" pitchFamily="34" charset="0"/>
                        </a:rPr>
                        <a:t> de </a:t>
                      </a:r>
                      <a:r>
                        <a:rPr lang="en-US" altLang="ko-KR" sz="900" b="0" i="0" dirty="0" err="1">
                          <a:latin typeface="Arial" panose="020B0604020202020204" pitchFamily="34" charset="0"/>
                          <a:ea typeface="SamsungOne 400" panose="020B0503030303020204" pitchFamily="34" charset="0"/>
                        </a:rPr>
                        <a:t>recursos</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err="1">
                          <a:latin typeface="Arial" panose="020B0604020202020204" pitchFamily="34" charset="0"/>
                          <a:ea typeface="SamsungOne 400" panose="020B0503030303020204" pitchFamily="34" charset="0"/>
                        </a:rPr>
                        <a:t>Característica</a:t>
                      </a:r>
                      <a:r>
                        <a:rPr lang="en-US" altLang="ko-KR" sz="900" b="0" i="0" dirty="0">
                          <a:latin typeface="Arial" panose="020B0604020202020204" pitchFamily="34" charset="0"/>
                          <a:ea typeface="SamsungOne 400" panose="020B0503030303020204" pitchFamily="34" charset="0"/>
                        </a:rPr>
                        <a:t> para </a:t>
                      </a:r>
                      <a:r>
                        <a:rPr lang="en-US" altLang="ko-KR" sz="900" b="0" i="0" dirty="0" err="1">
                          <a:latin typeface="Arial" panose="020B0604020202020204" pitchFamily="34" charset="0"/>
                          <a:ea typeface="SamsungOne 400" panose="020B0503030303020204" pitchFamily="34" charset="0"/>
                        </a:rPr>
                        <a:t>visualizar</a:t>
                      </a:r>
                      <a:r>
                        <a:rPr lang="en-US" altLang="ko-KR" sz="900" b="0" i="0" dirty="0">
                          <a:latin typeface="Arial" panose="020B0604020202020204" pitchFamily="34" charset="0"/>
                          <a:ea typeface="SamsungOne 400" panose="020B0503030303020204" pitchFamily="34" charset="0"/>
                        </a:rPr>
                        <a:t> la </a:t>
                      </a:r>
                      <a:r>
                        <a:rPr lang="en-US" altLang="ko-KR" sz="900" b="0" i="0" dirty="0" err="1">
                          <a:latin typeface="Arial" panose="020B0604020202020204" pitchFamily="34" charset="0"/>
                          <a:ea typeface="SamsungOne 400" panose="020B0503030303020204" pitchFamily="34" charset="0"/>
                        </a:rPr>
                        <a:t>estructura</a:t>
                      </a:r>
                      <a:r>
                        <a:rPr lang="en-US" altLang="ko-KR" sz="900" b="0" i="0" dirty="0">
                          <a:latin typeface="Arial" panose="020B0604020202020204" pitchFamily="34" charset="0"/>
                          <a:ea typeface="SamsungOne 400" panose="020B0503030303020204" pitchFamily="34" charset="0"/>
                        </a:rPr>
                        <a:t> de </a:t>
                      </a:r>
                      <a:r>
                        <a:rPr lang="en-US" altLang="ko-KR" sz="900" b="0" i="0" dirty="0" err="1">
                          <a:latin typeface="Arial" panose="020B0604020202020204" pitchFamily="34" charset="0"/>
                          <a:ea typeface="SamsungOne 400" panose="020B0503030303020204" pitchFamily="34" charset="0"/>
                        </a:rPr>
                        <a:t>recursos</a:t>
                      </a:r>
                      <a:r>
                        <a:rPr lang="en-US" altLang="ko-KR" sz="900" b="0" i="0" dirty="0">
                          <a:latin typeface="Arial" panose="020B0604020202020204" pitchFamily="34" charset="0"/>
                          <a:ea typeface="SamsungOne 400" panose="020B0503030303020204" pitchFamily="34" charset="0"/>
                        </a:rPr>
                        <a:t> de Mobius y </a:t>
                      </a:r>
                      <a:r>
                        <a:rPr lang="en-US" altLang="ko-KR" sz="900" b="0" i="0" dirty="0" err="1">
                          <a:latin typeface="Arial" panose="020B0604020202020204" pitchFamily="34" charset="0"/>
                          <a:ea typeface="SamsungOne 400" panose="020B0503030303020204" pitchFamily="34" charset="0"/>
                        </a:rPr>
                        <a:t>mostrarla</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como</a:t>
                      </a:r>
                      <a:r>
                        <a:rPr lang="en-US" altLang="ko-KR" sz="900" b="0" i="0" dirty="0">
                          <a:latin typeface="Arial" panose="020B0604020202020204" pitchFamily="34" charset="0"/>
                          <a:ea typeface="SamsungOne 400" panose="020B0503030303020204" pitchFamily="34" charset="0"/>
                        </a:rPr>
                        <a:t> un </a:t>
                      </a:r>
                      <a:r>
                        <a:rPr lang="en-US" altLang="ko-KR" sz="900" b="0" i="0" dirty="0" err="1">
                          <a:latin typeface="Arial" panose="020B0604020202020204" pitchFamily="34" charset="0"/>
                          <a:ea typeface="SamsungOne 400" panose="020B0503030303020204" pitchFamily="34" charset="0"/>
                        </a:rPr>
                        <a:t>gráfico</a:t>
                      </a:r>
                      <a:r>
                        <a:rPr lang="en-US" altLang="ko-KR" sz="900" b="0" i="0" dirty="0">
                          <a:latin typeface="Arial" panose="020B0604020202020204" pitchFamily="34" charset="0"/>
                          <a:ea typeface="SamsungOne 400" panose="020B0503030303020204" pitchFamily="34" charset="0"/>
                        </a:rPr>
                        <a:t> de árbol</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6907204"/>
                  </a:ext>
                </a:extLst>
              </a:tr>
              <a:tr h="347356">
                <a:tc>
                  <a:txBody>
                    <a:bodyPr/>
                    <a:lstStyle/>
                    <a:p>
                      <a:pPr algn="ctr" latinLnBrk="1"/>
                      <a:r>
                        <a:rPr lang="en-US" altLang="ko-KR" sz="900" b="0" i="0" dirty="0">
                          <a:latin typeface="Arial" panose="020B0604020202020204" pitchFamily="34" charset="0"/>
                          <a:ea typeface="SamsungOne 400" panose="020B0503030303020204" pitchFamily="34" charset="0"/>
                        </a:rPr>
                        <a:t>Panel de Control</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a:latin typeface="Arial" panose="020B0604020202020204" pitchFamily="34" charset="0"/>
                          <a:ea typeface="SamsungOne 400" panose="020B0503030303020204" pitchFamily="34" charset="0"/>
                        </a:rPr>
                        <a:t>Un </a:t>
                      </a:r>
                      <a:r>
                        <a:rPr lang="en-US" altLang="ko-KR" sz="900" b="0" i="0" dirty="0" err="1">
                          <a:latin typeface="Arial" panose="020B0604020202020204" pitchFamily="34" charset="0"/>
                          <a:ea typeface="SamsungOne 400" panose="020B0503030303020204" pitchFamily="34" charset="0"/>
                        </a:rPr>
                        <a:t>servicio</a:t>
                      </a:r>
                      <a:r>
                        <a:rPr lang="en-US" altLang="ko-KR" sz="900" b="0" i="0" dirty="0">
                          <a:latin typeface="Arial" panose="020B0604020202020204" pitchFamily="34" charset="0"/>
                          <a:ea typeface="SamsungOne 400" panose="020B0503030303020204" pitchFamily="34" charset="0"/>
                        </a:rPr>
                        <a:t> que </a:t>
                      </a:r>
                      <a:r>
                        <a:rPr lang="en-US" altLang="ko-KR" sz="900" b="0" i="0" dirty="0" err="1">
                          <a:latin typeface="Arial" panose="020B0604020202020204" pitchFamily="34" charset="0"/>
                          <a:ea typeface="SamsungOne 400" panose="020B0503030303020204" pitchFamily="34" charset="0"/>
                        </a:rPr>
                        <a:t>muestra</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el</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estado</a:t>
                      </a:r>
                      <a:r>
                        <a:rPr lang="en-US" altLang="ko-KR" sz="900" b="0" i="0" dirty="0">
                          <a:latin typeface="Arial" panose="020B0604020202020204" pitchFamily="34" charset="0"/>
                          <a:ea typeface="SamsungOne 400" panose="020B0503030303020204" pitchFamily="34" charset="0"/>
                        </a:rPr>
                        <a:t> del </a:t>
                      </a:r>
                      <a:r>
                        <a:rPr lang="en-US" altLang="ko-KR" sz="900" b="0" i="0" dirty="0" err="1">
                          <a:latin typeface="Arial" panose="020B0604020202020204" pitchFamily="34" charset="0"/>
                          <a:ea typeface="SamsungOne 400" panose="020B0503030303020204" pitchFamily="34" charset="0"/>
                        </a:rPr>
                        <a:t>recurso</a:t>
                      </a:r>
                      <a:r>
                        <a:rPr lang="en-US" altLang="ko-KR" sz="900" b="0" i="0" dirty="0">
                          <a:latin typeface="Arial" panose="020B0604020202020204" pitchFamily="34" charset="0"/>
                          <a:ea typeface="SamsungOne 400" panose="020B0503030303020204" pitchFamily="34" charset="0"/>
                        </a:rPr>
                        <a:t> de Mobius </a:t>
                      </a:r>
                      <a:r>
                        <a:rPr lang="en-US" altLang="ko-KR" sz="900" b="0" i="0" dirty="0" err="1">
                          <a:latin typeface="Arial" panose="020B0604020202020204" pitchFamily="34" charset="0"/>
                          <a:ea typeface="SamsungOne 400" panose="020B0503030303020204" pitchFamily="34" charset="0"/>
                        </a:rPr>
                        <a:t>como</a:t>
                      </a:r>
                      <a:r>
                        <a:rPr lang="en-US" altLang="ko-KR" sz="900" b="0" i="0" dirty="0">
                          <a:latin typeface="Arial" panose="020B0604020202020204" pitchFamily="34" charset="0"/>
                          <a:ea typeface="SamsungOne 400" panose="020B0503030303020204" pitchFamily="34" charset="0"/>
                        </a:rPr>
                        <a:t> un widget </a:t>
                      </a:r>
                      <a:r>
                        <a:rPr lang="en-US" altLang="ko-KR" sz="900" b="0" i="0" dirty="0" err="1">
                          <a:latin typeface="Arial" panose="020B0604020202020204" pitchFamily="34" charset="0"/>
                          <a:ea typeface="SamsungOne 400" panose="020B0503030303020204" pitchFamily="34" charset="0"/>
                        </a:rPr>
                        <a:t>según</a:t>
                      </a:r>
                      <a:r>
                        <a:rPr lang="en-US" altLang="ko-KR" sz="900" b="0" i="0" dirty="0">
                          <a:latin typeface="Arial" panose="020B0604020202020204" pitchFamily="34" charset="0"/>
                          <a:ea typeface="SamsungOne 400" panose="020B0503030303020204" pitchFamily="34" charset="0"/>
                        </a:rPr>
                        <a:t> las </a:t>
                      </a:r>
                      <a:r>
                        <a:rPr lang="en-US" altLang="ko-KR" sz="900" b="0" i="0" dirty="0" err="1">
                          <a:latin typeface="Arial" panose="020B0604020202020204" pitchFamily="34" charset="0"/>
                          <a:ea typeface="SamsungOne 400" panose="020B0503030303020204" pitchFamily="34" charset="0"/>
                        </a:rPr>
                        <a:t>condiciones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creadas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por</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el</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usuario</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79098934"/>
                  </a:ext>
                </a:extLst>
              </a:tr>
              <a:tr h="272661">
                <a:tc>
                  <a:txBody>
                    <a:bodyPr/>
                    <a:lstStyle/>
                    <a:p>
                      <a:pPr algn="ctr" latinLnBrk="1"/>
                      <a:r>
                        <a:rPr lang="en-US" altLang="ko-KR" sz="900" b="0" i="0" dirty="0" err="1">
                          <a:latin typeface="Arial" panose="020B0604020202020204" pitchFamily="34" charset="0"/>
                          <a:ea typeface="SamsungOne 400" panose="020B0503030303020204" pitchFamily="34" charset="0"/>
                        </a:rPr>
                        <a:t>Administrador</a:t>
                      </a:r>
                      <a:r>
                        <a:rPr lang="en-US" altLang="ko-KR" sz="900" b="0" i="0" dirty="0">
                          <a:latin typeface="Arial" panose="020B0604020202020204" pitchFamily="34" charset="0"/>
                          <a:ea typeface="SamsungOne 400" panose="020B0503030303020204" pitchFamily="34" charset="0"/>
                        </a:rPr>
                        <a:t> OTA</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err="1">
                          <a:latin typeface="Arial" panose="020B0604020202020204" pitchFamily="34" charset="0"/>
                          <a:ea typeface="SamsungOne 400" panose="020B0503030303020204" pitchFamily="34" charset="0"/>
                        </a:rPr>
                        <a:t>Proporciona</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actualizaciones</a:t>
                      </a:r>
                      <a:r>
                        <a:rPr lang="en-US" altLang="ko-KR" sz="900" b="0" i="0" dirty="0">
                          <a:latin typeface="Arial" panose="020B0604020202020204" pitchFamily="34" charset="0"/>
                          <a:ea typeface="SamsungOne 400" panose="020B0503030303020204" pitchFamily="34" charset="0"/>
                        </a:rPr>
                        <a:t> de firmware </a:t>
                      </a:r>
                      <a:r>
                        <a:rPr lang="en-US" altLang="ko-KR" sz="900" b="0" i="0" dirty="0" err="1">
                          <a:latin typeface="Arial" panose="020B0604020202020204" pitchFamily="34" charset="0"/>
                          <a:ea typeface="SamsungOne 400" panose="020B0503030303020204" pitchFamily="34" charset="0"/>
                        </a:rPr>
                        <a:t>remotas</a:t>
                      </a:r>
                      <a:r>
                        <a:rPr lang="en-US" altLang="ko-KR" sz="900" b="0" i="0" dirty="0">
                          <a:latin typeface="Arial" panose="020B0604020202020204" pitchFamily="34" charset="0"/>
                          <a:ea typeface="SamsungOne 400" panose="020B0503030303020204" pitchFamily="34" charset="0"/>
                        </a:rPr>
                        <a:t> para </a:t>
                      </a:r>
                      <a:r>
                        <a:rPr lang="en-US" altLang="ko-KR" sz="900" b="0" i="0" dirty="0" err="1">
                          <a:latin typeface="Arial" panose="020B0604020202020204" pitchFamily="34" charset="0"/>
                          <a:ea typeface="SamsungOne 400" panose="020B0503030303020204" pitchFamily="34" charset="0"/>
                        </a:rPr>
                        <a:t>nCubes</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conectados</a:t>
                      </a:r>
                      <a:r>
                        <a:rPr lang="en-US" altLang="ko-KR" sz="900" b="0" i="0" dirty="0">
                          <a:latin typeface="Arial" panose="020B0604020202020204" pitchFamily="34" charset="0"/>
                          <a:ea typeface="SamsungOne 400" panose="020B0503030303020204" pitchFamily="34" charset="0"/>
                        </a:rPr>
                        <a:t> a Mobius</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78482067"/>
                  </a:ext>
                </a:extLst>
              </a:tr>
              <a:tr h="347356">
                <a:tc>
                  <a:txBody>
                    <a:bodyPr/>
                    <a:lstStyle/>
                    <a:p>
                      <a:pPr algn="ctr" latinLnBrk="1"/>
                      <a:r>
                        <a:rPr lang="en-US" altLang="ko-KR" sz="900" b="0" i="0" dirty="0" err="1">
                          <a:latin typeface="Arial" panose="020B0604020202020204" pitchFamily="34" charset="0"/>
                          <a:ea typeface="SamsungOne 400" panose="020B0503030303020204" pitchFamily="34" charset="0"/>
                        </a:rPr>
                        <a:t>Administrador</a:t>
                      </a:r>
                      <a:r>
                        <a:rPr lang="en-US" altLang="ko-KR" sz="900" b="0" i="0" dirty="0">
                          <a:latin typeface="Arial" panose="020B0604020202020204" pitchFamily="34" charset="0"/>
                          <a:ea typeface="SamsungOne 400" panose="020B0503030303020204" pitchFamily="34" charset="0"/>
                        </a:rPr>
                        <a:t> de </a:t>
                      </a:r>
                      <a:r>
                        <a:rPr lang="en-US" altLang="ko-KR" sz="900" b="0" i="0" dirty="0" err="1">
                          <a:latin typeface="Arial" panose="020B0604020202020204" pitchFamily="34" charset="0"/>
                          <a:ea typeface="SamsungOne 400" panose="020B0503030303020204" pitchFamily="34" charset="0"/>
                        </a:rPr>
                        <a:t>Agentes</a:t>
                      </a:r>
                      <a:endParaRPr lang="ko-KR" altLang="en-US" sz="900" b="0" i="0" dirty="0">
                        <a:latin typeface="Arial" panose="020B0604020202020204" pitchFamily="34" charset="0"/>
                        <a:ea typeface="+mn-ea"/>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900" b="0" i="0" dirty="0">
                          <a:latin typeface="Arial" panose="020B0604020202020204" pitchFamily="34" charset="0"/>
                          <a:ea typeface="SamsungOne 400" panose="020B0503030303020204" pitchFamily="34" charset="0"/>
                        </a:rPr>
                        <a:t>Un </a:t>
                      </a:r>
                      <a:r>
                        <a:rPr lang="en-US" altLang="ko-KR" sz="900" b="0" i="0" dirty="0" err="1">
                          <a:latin typeface="Arial" panose="020B0604020202020204" pitchFamily="34" charset="0"/>
                          <a:ea typeface="SamsungOne 400" panose="020B0503030303020204" pitchFamily="34" charset="0"/>
                        </a:rPr>
                        <a:t>servicio</a:t>
                      </a:r>
                      <a:r>
                        <a:rPr lang="en-US" altLang="ko-KR" sz="900" b="0" i="0" dirty="0">
                          <a:latin typeface="Arial" panose="020B0604020202020204" pitchFamily="34" charset="0"/>
                          <a:ea typeface="SamsungOne 400" panose="020B0503030303020204" pitchFamily="34" charset="0"/>
                        </a:rPr>
                        <a:t> para registrar, </a:t>
                      </a:r>
                      <a:r>
                        <a:rPr lang="en-US" altLang="ko-KR" sz="900" b="0" i="0" dirty="0" err="1">
                          <a:latin typeface="Arial" panose="020B0604020202020204" pitchFamily="34" charset="0"/>
                          <a:ea typeface="SamsungOne 400" panose="020B0503030303020204" pitchFamily="34" charset="0"/>
                        </a:rPr>
                        <a:t>crear</a:t>
                      </a:r>
                      <a:r>
                        <a:rPr lang="en-US" altLang="ko-KR" sz="900" b="0" i="0" dirty="0">
                          <a:latin typeface="Arial" panose="020B0604020202020204" pitchFamily="34" charset="0"/>
                          <a:ea typeface="SamsungOne 400" panose="020B0503030303020204" pitchFamily="34" charset="0"/>
                        </a:rPr>
                        <a:t> y </a:t>
                      </a:r>
                      <a:r>
                        <a:rPr lang="en-US" altLang="ko-KR" sz="900" b="0" i="0" dirty="0" err="1">
                          <a:latin typeface="Arial" panose="020B0604020202020204" pitchFamily="34" charset="0"/>
                          <a:ea typeface="SamsungOne 400" panose="020B0503030303020204" pitchFamily="34" charset="0"/>
                        </a:rPr>
                        <a:t>administrar</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comandos</a:t>
                      </a:r>
                      <a:r>
                        <a:rPr lang="en-US" altLang="ko-KR" sz="900" b="0" i="0" dirty="0">
                          <a:latin typeface="Arial" panose="020B0604020202020204" pitchFamily="34" charset="0"/>
                          <a:ea typeface="SamsungOne 400" panose="020B0503030303020204" pitchFamily="34" charset="0"/>
                        </a:rPr>
                        <a:t> para Telegram Bots que </a:t>
                      </a:r>
                      <a:r>
                        <a:rPr lang="en-US" altLang="ko-KR" sz="900" b="0" i="0" dirty="0" err="1">
                          <a:latin typeface="Arial" panose="020B0604020202020204" pitchFamily="34" charset="0"/>
                          <a:ea typeface="SamsungOne 400" panose="020B0503030303020204" pitchFamily="34" charset="0"/>
                        </a:rPr>
                        <a:t>pueden</a:t>
                      </a:r>
                      <a:r>
                        <a:rPr lang="en-US" altLang="ko-KR" sz="900" b="0" i="0" dirty="0">
                          <a:latin typeface="Arial" panose="020B0604020202020204" pitchFamily="34" charset="0"/>
                          <a:ea typeface="SamsungOne 400" panose="020B0503030303020204" pitchFamily="34" charset="0"/>
                        </a:rPr>
                        <a:t> </a:t>
                      </a:r>
                      <a:r>
                        <a:rPr lang="en-US" altLang="ko-KR" sz="900" b="0" i="0" dirty="0" err="1">
                          <a:latin typeface="Arial" panose="020B0604020202020204" pitchFamily="34" charset="0"/>
                          <a:ea typeface="SamsungOne 400" panose="020B0503030303020204" pitchFamily="34" charset="0"/>
                        </a:rPr>
                        <a:t>interactuar</a:t>
                      </a:r>
                      <a:r>
                        <a:rPr lang="en-US" altLang="ko-KR" sz="900" b="0" i="0" dirty="0">
                          <a:latin typeface="Arial" panose="020B0604020202020204" pitchFamily="34" charset="0"/>
                          <a:ea typeface="SamsungOne 400" panose="020B0503030303020204" pitchFamily="34" charset="0"/>
                        </a:rPr>
                        <a:t> con Mobius</a:t>
                      </a:r>
                      <a:endParaRPr lang="ko-KR" altLang="en-US" sz="900" b="0" i="0" dirty="0">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0402992"/>
                  </a:ext>
                </a:extLst>
              </a:tr>
            </a:tbl>
          </a:graphicData>
        </a:graphic>
      </p:graphicFrame>
      <p:grpSp>
        <p:nvGrpSpPr>
          <p:cNvPr id="12" name="그룹 11">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13" name="직사각형 12">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4" name="직사각형 13">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Services provided by Mobius</a:t>
              </a: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IoT Open Platform : Mobius Overview</a:t>
            </a:r>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la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Mobius</a:t>
            </a:r>
            <a:endParaRPr lang="nn-NO" sz="1350" dirty="0">
              <a:solidFill>
                <a:schemeClr val="lt1"/>
              </a:solidFill>
              <a:latin typeface="Arial" panose="020B0604020202020204" pitchFamily="34" charset="0"/>
              <a:cs typeface="Arial" panose="020B0604020202020204" pitchFamily="34" charset="0"/>
            </a:endParaRPr>
          </a:p>
        </p:txBody>
      </p:sp>
      <p:sp>
        <p:nvSpPr>
          <p:cNvPr id="16"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140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21" name="직사각형 20">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 variables de entorno (contenido que se reflejará durante el proceso de instalación)</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abierta de IoT: Descripción general de Mobius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4" name="그룹 23">
            <a:extLst>
              <a:ext uri="{FF2B5EF4-FFF2-40B4-BE49-F238E27FC236}">
                <a16:creationId xmlns:a16="http://schemas.microsoft.com/office/drawing/2014/main" id="{822BFE1D-E554-4074-A68B-E01B1055C866}"/>
              </a:ext>
            </a:extLst>
          </p:cNvPr>
          <p:cNvGrpSpPr/>
          <p:nvPr/>
        </p:nvGrpSpPr>
        <p:grpSpPr>
          <a:xfrm>
            <a:off x="1277541" y="1624172"/>
            <a:ext cx="6588919" cy="161583"/>
            <a:chOff x="1027113" y="2045625"/>
            <a:chExt cx="8785225" cy="215443"/>
          </a:xfrm>
        </p:grpSpPr>
        <p:sp>
          <p:nvSpPr>
            <p:cNvPr id="25" name="직사각형 24">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URL de descarga</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7" name="그룹 26">
            <a:extLst>
              <a:ext uri="{FF2B5EF4-FFF2-40B4-BE49-F238E27FC236}">
                <a16:creationId xmlns:a16="http://schemas.microsoft.com/office/drawing/2014/main" id="{822BFE1D-E554-4074-A68B-E01B1055C866}"/>
              </a:ext>
            </a:extLst>
          </p:cNvPr>
          <p:cNvGrpSpPr/>
          <p:nvPr/>
        </p:nvGrpSpPr>
        <p:grpSpPr>
          <a:xfrm>
            <a:off x="1277541" y="2174483"/>
            <a:ext cx="6588919" cy="161583"/>
            <a:chOff x="1027113" y="2045625"/>
            <a:chExt cx="8785225" cy="215443"/>
          </a:xfrm>
        </p:grpSpPr>
        <p:sp>
          <p:nvSpPr>
            <p:cNvPr id="28" name="직사각형 27">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a:solidFill>
                    <a:schemeClr val="tx1">
                      <a:lumMod val="85000"/>
                      <a:lumOff val="15000"/>
                    </a:schemeClr>
                  </a:solidFill>
                  <a:latin typeface="Arial" panose="020B0604020202020204" pitchFamily="34" charset="0"/>
                  <a:ea typeface="SamsungOne 400" panose="020B0503030303020204" pitchFamily="34" charset="0"/>
                </a:rPr>
                <a:t>Puerto predeterminado por servicio</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4" name="그룹 33"/>
          <p:cNvGrpSpPr/>
          <p:nvPr/>
        </p:nvGrpSpPr>
        <p:grpSpPr>
          <a:xfrm>
            <a:off x="1397833" y="1841993"/>
            <a:ext cx="4289783" cy="207749"/>
            <a:chOff x="2311770" y="2477896"/>
            <a:chExt cx="5719710" cy="276999"/>
          </a:xfrm>
        </p:grpSpPr>
        <p:sp>
          <p:nvSpPr>
            <p:cNvPr id="35" name="TextBox 34">
              <a:extLst>
                <a:ext uri="{FF2B5EF4-FFF2-40B4-BE49-F238E27FC236}">
                  <a16:creationId xmlns:a16="http://schemas.microsoft.com/office/drawing/2014/main" id="{C94E550F-BD34-47F2-BD09-740290A7A74B}"/>
                </a:ext>
              </a:extLst>
            </p:cNvPr>
            <p:cNvSpPr txBox="1"/>
            <p:nvPr/>
          </p:nvSpPr>
          <p:spPr>
            <a:xfrm>
              <a:off x="2395892" y="2477896"/>
              <a:ext cx="5635588" cy="276999"/>
            </a:xfrm>
            <a:prstGeom prst="rect">
              <a:avLst/>
            </a:prstGeom>
            <a:solidFill>
              <a:srgbClr val="000000"/>
            </a:solidFill>
          </p:spPr>
          <p:txBody>
            <a:bodyPr wrap="square" rtlCol="0">
              <a:noAutofit/>
            </a:bodyPr>
            <a:lstStyle/>
            <a:p>
              <a:pPr defTabSz="685800" latinLnBrk="0">
                <a:defRPr/>
              </a:pPr>
              <a:r>
                <a:rPr lang="en-US" altLang="ko-KR" sz="975" kern="0" dirty="0" err="1">
                  <a:solidFill>
                    <a:srgbClr val="FFFFFF"/>
                  </a:solidFill>
                  <a:latin typeface="D2Coding" panose="020B0609020101020101" pitchFamily="49" charset="-127"/>
                  <a:ea typeface="D2Coding" panose="020B0609020101020101" pitchFamily="49" charset="-127"/>
                  <a:cs typeface="Cascadia Code" panose="020B0609020000020004" pitchFamily="49" charset="0"/>
                </a:rPr>
                <a:t>mobius_open_iot</a:t>
              </a:r>
              <a:r>
                <a:rPr lang="en-US" altLang="ko-KR" sz="975" kern="0" dirty="0">
                  <a:solidFill>
                    <a:srgbClr val="FFFFFF"/>
                  </a:solidFill>
                  <a:latin typeface="D2Coding" panose="020B0609020101020101" pitchFamily="49" charset="-127"/>
                  <a:ea typeface="D2Coding" panose="020B0609020101020101" pitchFamily="49" charset="-127"/>
                  <a:cs typeface="Cascadia Code" panose="020B0609020000020004" pitchFamily="49" charset="0"/>
                </a:rPr>
                <a:t> : </a:t>
              </a:r>
              <a:r>
                <a:rPr lang="en-US" altLang="ko-KR" sz="975" kern="0" dirty="0">
                  <a:solidFill>
                    <a:srgbClr val="FFFF00"/>
                  </a:solidFill>
                  <a:latin typeface="D2Coding" panose="020B0609020101020101" pitchFamily="49" charset="-127"/>
                  <a:ea typeface="D2Coding" panose="020B0609020101020101" pitchFamily="49" charset="-127"/>
                  <a:cs typeface="Cascadia Code" panose="020B0609020000020004" pitchFamily="49" charset="0"/>
                </a:rPr>
                <a:t>https://github.com/IoTKETI/mobius-open-platform</a:t>
              </a:r>
            </a:p>
          </p:txBody>
        </p:sp>
        <p:sp>
          <p:nvSpPr>
            <p:cNvPr id="36" name="직사각형 35">
              <a:extLst>
                <a:ext uri="{FF2B5EF4-FFF2-40B4-BE49-F238E27FC236}">
                  <a16:creationId xmlns:a16="http://schemas.microsoft.com/office/drawing/2014/main" id="{51C9AAAD-0863-4DF5-B149-C2CAE678DD64}"/>
                </a:ext>
              </a:extLst>
            </p:cNvPr>
            <p:cNvSpPr/>
            <p:nvPr/>
          </p:nvSpPr>
          <p:spPr>
            <a:xfrm>
              <a:off x="2311770" y="2477897"/>
              <a:ext cx="84122" cy="276998"/>
            </a:xfrm>
            <a:prstGeom prst="rect">
              <a:avLst/>
            </a:prstGeom>
            <a:solidFill>
              <a:srgbClr val="FFFFFF">
                <a:lumMod val="50000"/>
              </a:srgbClr>
            </a:solidFill>
            <a:ln w="12700" cap="flat" cmpd="sng" algn="ctr">
              <a:noFill/>
              <a:prstDash val="solid"/>
              <a:miter lim="800000"/>
            </a:ln>
            <a:effectLst/>
          </p:spPr>
          <p:txBody>
            <a:bodyPr rtlCol="0" anchor="ctr"/>
            <a:lstStyle/>
            <a:p>
              <a:pPr algn="ctr" defTabSz="685800" latinLnBrk="0">
                <a:defRPr/>
              </a:pPr>
              <a:endParaRPr lang="ko-KR" altLang="en-US" sz="1350" kern="0">
                <a:solidFill>
                  <a:srgbClr val="FFFFFF"/>
                </a:solidFill>
                <a:latin typeface="Consolas" panose="020B0609020204030204" pitchFamily="49" charset="0"/>
              </a:endParaRPr>
            </a:p>
          </p:txBody>
        </p:sp>
      </p:grpSp>
      <p:graphicFrame>
        <p:nvGraphicFramePr>
          <p:cNvPr id="37" name="표 14">
            <a:extLst>
              <a:ext uri="{FF2B5EF4-FFF2-40B4-BE49-F238E27FC236}">
                <a16:creationId xmlns:a16="http://schemas.microsoft.com/office/drawing/2014/main" id="{F4793534-E7FF-42FC-99D4-57DF7BD21256}"/>
              </a:ext>
            </a:extLst>
          </p:cNvPr>
          <p:cNvGraphicFramePr>
            <a:graphicFrameLocks noGrp="1"/>
          </p:cNvGraphicFramePr>
          <p:nvPr>
            <p:extLst>
              <p:ext uri="{D42A27DB-BD31-4B8C-83A1-F6EECF244321}">
                <p14:modId xmlns:p14="http://schemas.microsoft.com/office/powerpoint/2010/main" val="445116433"/>
              </p:ext>
            </p:extLst>
          </p:nvPr>
        </p:nvGraphicFramePr>
        <p:xfrm>
          <a:off x="1397834" y="2426543"/>
          <a:ext cx="5685259" cy="1420398"/>
        </p:xfrm>
        <a:graphic>
          <a:graphicData uri="http://schemas.openxmlformats.org/drawingml/2006/table">
            <a:tbl>
              <a:tblPr firstRow="1" bandRow="1">
                <a:tableStyleId>{5940675A-B579-460E-94D1-54222C63F5DA}</a:tableStyleId>
              </a:tblPr>
              <a:tblGrid>
                <a:gridCol w="2832490">
                  <a:extLst>
                    <a:ext uri="{9D8B030D-6E8A-4147-A177-3AD203B41FA5}">
                      <a16:colId xmlns:a16="http://schemas.microsoft.com/office/drawing/2014/main" val="607232281"/>
                    </a:ext>
                  </a:extLst>
                </a:gridCol>
                <a:gridCol w="2852769">
                  <a:extLst>
                    <a:ext uri="{9D8B030D-6E8A-4147-A177-3AD203B41FA5}">
                      <a16:colId xmlns:a16="http://schemas.microsoft.com/office/drawing/2014/main" val="1266710592"/>
                    </a:ext>
                  </a:extLst>
                </a:gridCol>
              </a:tblGrid>
              <a:tr h="236733">
                <a:tc>
                  <a:txBody>
                    <a:bodyPr/>
                    <a:lstStyle>
                      <a:lvl1pPr marL="0" algn="l" defTabSz="914126" rtl="0" eaLnBrk="1" latinLnBrk="1" hangingPunct="1">
                        <a:defRPr sz="1799" b="1" kern="1200">
                          <a:solidFill>
                            <a:schemeClr val="lt1"/>
                          </a:solidFill>
                          <a:latin typeface="Avenir Next LT Pro"/>
                        </a:defRPr>
                      </a:lvl1pPr>
                      <a:lvl2pPr marL="457063" algn="l" defTabSz="914126" rtl="0" eaLnBrk="1" latinLnBrk="1" hangingPunct="1">
                        <a:defRPr sz="1799" b="1" kern="1200">
                          <a:solidFill>
                            <a:schemeClr val="lt1"/>
                          </a:solidFill>
                          <a:latin typeface="Avenir Next LT Pro"/>
                        </a:defRPr>
                      </a:lvl2pPr>
                      <a:lvl3pPr marL="914126" algn="l" defTabSz="914126" rtl="0" eaLnBrk="1" latinLnBrk="1" hangingPunct="1">
                        <a:defRPr sz="1799" b="1" kern="1200">
                          <a:solidFill>
                            <a:schemeClr val="lt1"/>
                          </a:solidFill>
                          <a:latin typeface="Avenir Next LT Pro"/>
                        </a:defRPr>
                      </a:lvl3pPr>
                      <a:lvl4pPr marL="1371189" algn="l" defTabSz="914126" rtl="0" eaLnBrk="1" latinLnBrk="1" hangingPunct="1">
                        <a:defRPr sz="1799" b="1" kern="1200">
                          <a:solidFill>
                            <a:schemeClr val="lt1"/>
                          </a:solidFill>
                          <a:latin typeface="Avenir Next LT Pro"/>
                        </a:defRPr>
                      </a:lvl4pPr>
                      <a:lvl5pPr marL="1828251" algn="l" defTabSz="914126" rtl="0" eaLnBrk="1" latinLnBrk="1" hangingPunct="1">
                        <a:defRPr sz="1799" b="1" kern="1200">
                          <a:solidFill>
                            <a:schemeClr val="lt1"/>
                          </a:solidFill>
                          <a:latin typeface="Avenir Next LT Pro"/>
                        </a:defRPr>
                      </a:lvl5pPr>
                      <a:lvl6pPr marL="2285314" algn="l" defTabSz="914126" rtl="0" eaLnBrk="1" latinLnBrk="1" hangingPunct="1">
                        <a:defRPr sz="1799" b="1" kern="1200">
                          <a:solidFill>
                            <a:schemeClr val="lt1"/>
                          </a:solidFill>
                          <a:latin typeface="Avenir Next LT Pro"/>
                        </a:defRPr>
                      </a:lvl6pPr>
                      <a:lvl7pPr marL="2742377" algn="l" defTabSz="914126" rtl="0" eaLnBrk="1" latinLnBrk="1" hangingPunct="1">
                        <a:defRPr sz="1799" b="1" kern="1200">
                          <a:solidFill>
                            <a:schemeClr val="lt1"/>
                          </a:solidFill>
                          <a:latin typeface="Avenir Next LT Pro"/>
                        </a:defRPr>
                      </a:lvl7pPr>
                      <a:lvl8pPr marL="3199440" algn="l" defTabSz="914126" rtl="0" eaLnBrk="1" latinLnBrk="1" hangingPunct="1">
                        <a:defRPr sz="1799" b="1" kern="1200">
                          <a:solidFill>
                            <a:schemeClr val="lt1"/>
                          </a:solidFill>
                          <a:latin typeface="Avenir Next LT Pro"/>
                        </a:defRPr>
                      </a:lvl8pPr>
                      <a:lvl9pPr marL="3656503" algn="l" defTabSz="914126" rtl="0" eaLnBrk="1" latinLnBrk="1" hangingPunct="1">
                        <a:defRPr sz="1799" b="1" kern="1200">
                          <a:solidFill>
                            <a:schemeClr val="lt1"/>
                          </a:solidFill>
                          <a:latin typeface="Avenir Next LT Pro"/>
                        </a:defRPr>
                      </a:lvl9pPr>
                    </a:lstStyle>
                    <a:p>
                      <a:pPr algn="ctr" latinLnBrk="1"/>
                      <a:r>
                        <a:rPr lang="en-US" altLang="ko-KR" sz="1000" b="0" i="0" dirty="0" err="1">
                          <a:solidFill>
                            <a:schemeClr val="tx1"/>
                          </a:solidFill>
                          <a:latin typeface="Arial" panose="020B0604020202020204" pitchFamily="34" charset="0"/>
                          <a:ea typeface="SamsungOne 400" panose="020B0503030303020204" pitchFamily="34" charset="0"/>
                        </a:rPr>
                        <a:t>Configuración</a:t>
                      </a:r>
                      <a:r>
                        <a:rPr lang="en-US" altLang="ko-KR" sz="1000" b="0" i="0" dirty="0">
                          <a:solidFill>
                            <a:schemeClr val="tx1"/>
                          </a:solidFill>
                          <a:latin typeface="Arial" panose="020B0604020202020204" pitchFamily="34" charset="0"/>
                          <a:ea typeface="SamsungOne 400" panose="020B0503030303020204" pitchFamily="34" charset="0"/>
                        </a:rPr>
                        <a:t> del </a:t>
                      </a:r>
                      <a:r>
                        <a:rPr lang="en-US" altLang="ko-KR" sz="1000" b="0" i="0" dirty="0" err="1">
                          <a:solidFill>
                            <a:schemeClr val="tx1"/>
                          </a:solidFill>
                          <a:latin typeface="Arial" panose="020B0604020202020204" pitchFamily="34" charset="0"/>
                          <a:ea typeface="SamsungOne 400" panose="020B0503030303020204" pitchFamily="34" charset="0"/>
                        </a:rPr>
                        <a:t>servicio</a:t>
                      </a:r>
                      <a:endParaRPr lang="ko-KR" altLang="en-US" sz="1000" b="0" i="0" dirty="0">
                        <a:solidFill>
                          <a:schemeClr val="tx1"/>
                        </a:solidFill>
                        <a:latin typeface="Arial" panose="020B0604020202020204" pitchFamily="34" charset="0"/>
                        <a:ea typeface="+mn-ea"/>
                      </a:endParaRPr>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b="1" kern="1200">
                          <a:solidFill>
                            <a:schemeClr val="lt1"/>
                          </a:solidFill>
                          <a:latin typeface="Avenir Next LT Pro"/>
                        </a:defRPr>
                      </a:lvl1pPr>
                      <a:lvl2pPr marL="457063" algn="l" defTabSz="914126" rtl="0" eaLnBrk="1" latinLnBrk="1" hangingPunct="1">
                        <a:defRPr sz="1799" b="1" kern="1200">
                          <a:solidFill>
                            <a:schemeClr val="lt1"/>
                          </a:solidFill>
                          <a:latin typeface="Avenir Next LT Pro"/>
                        </a:defRPr>
                      </a:lvl2pPr>
                      <a:lvl3pPr marL="914126" algn="l" defTabSz="914126" rtl="0" eaLnBrk="1" latinLnBrk="1" hangingPunct="1">
                        <a:defRPr sz="1799" b="1" kern="1200">
                          <a:solidFill>
                            <a:schemeClr val="lt1"/>
                          </a:solidFill>
                          <a:latin typeface="Avenir Next LT Pro"/>
                        </a:defRPr>
                      </a:lvl3pPr>
                      <a:lvl4pPr marL="1371189" algn="l" defTabSz="914126" rtl="0" eaLnBrk="1" latinLnBrk="1" hangingPunct="1">
                        <a:defRPr sz="1799" b="1" kern="1200">
                          <a:solidFill>
                            <a:schemeClr val="lt1"/>
                          </a:solidFill>
                          <a:latin typeface="Avenir Next LT Pro"/>
                        </a:defRPr>
                      </a:lvl4pPr>
                      <a:lvl5pPr marL="1828251" algn="l" defTabSz="914126" rtl="0" eaLnBrk="1" latinLnBrk="1" hangingPunct="1">
                        <a:defRPr sz="1799" b="1" kern="1200">
                          <a:solidFill>
                            <a:schemeClr val="lt1"/>
                          </a:solidFill>
                          <a:latin typeface="Avenir Next LT Pro"/>
                        </a:defRPr>
                      </a:lvl5pPr>
                      <a:lvl6pPr marL="2285314" algn="l" defTabSz="914126" rtl="0" eaLnBrk="1" latinLnBrk="1" hangingPunct="1">
                        <a:defRPr sz="1799" b="1" kern="1200">
                          <a:solidFill>
                            <a:schemeClr val="lt1"/>
                          </a:solidFill>
                          <a:latin typeface="Avenir Next LT Pro"/>
                        </a:defRPr>
                      </a:lvl6pPr>
                      <a:lvl7pPr marL="2742377" algn="l" defTabSz="914126" rtl="0" eaLnBrk="1" latinLnBrk="1" hangingPunct="1">
                        <a:defRPr sz="1799" b="1" kern="1200">
                          <a:solidFill>
                            <a:schemeClr val="lt1"/>
                          </a:solidFill>
                          <a:latin typeface="Avenir Next LT Pro"/>
                        </a:defRPr>
                      </a:lvl7pPr>
                      <a:lvl8pPr marL="3199440" algn="l" defTabSz="914126" rtl="0" eaLnBrk="1" latinLnBrk="1" hangingPunct="1">
                        <a:defRPr sz="1799" b="1" kern="1200">
                          <a:solidFill>
                            <a:schemeClr val="lt1"/>
                          </a:solidFill>
                          <a:latin typeface="Avenir Next LT Pro"/>
                        </a:defRPr>
                      </a:lvl8pPr>
                      <a:lvl9pPr marL="3656503" algn="l" defTabSz="914126" rtl="0" eaLnBrk="1" latinLnBrk="1" hangingPunct="1">
                        <a:defRPr sz="1799" b="1" kern="1200">
                          <a:solidFill>
                            <a:schemeClr val="lt1"/>
                          </a:solidFill>
                          <a:latin typeface="Avenir Next LT Pro"/>
                        </a:defRPr>
                      </a:lvl9pPr>
                    </a:lstStyle>
                    <a:p>
                      <a:pPr algn="ctr" latinLnBrk="1"/>
                      <a:r>
                        <a:rPr lang="en-US" altLang="ko-KR" sz="1000" b="0" i="0" dirty="0">
                          <a:solidFill>
                            <a:schemeClr val="tx1"/>
                          </a:solidFill>
                          <a:latin typeface="Arial" panose="020B0604020202020204" pitchFamily="34" charset="0"/>
                          <a:ea typeface="SamsungOne 400" panose="020B0503030303020204" pitchFamily="34" charset="0"/>
                        </a:rPr>
                        <a:t>Puerto</a:t>
                      </a:r>
                      <a:endParaRPr lang="ko-KR" altLang="en-US" sz="1000" b="0" i="0" dirty="0">
                        <a:solidFill>
                          <a:schemeClr val="tx1"/>
                        </a:solidFill>
                        <a:latin typeface="Arial" panose="020B0604020202020204" pitchFamily="34" charset="0"/>
                        <a:ea typeface="+mn-ea"/>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mpd="sng">
                      <a:noFill/>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32604257"/>
                  </a:ext>
                </a:extLst>
              </a:tr>
              <a:tr h="236733">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latinLnBrk="1"/>
                      <a:r>
                        <a:rPr lang="en-US" altLang="ko-KR" sz="1000" b="0" i="0" dirty="0" err="1">
                          <a:solidFill>
                            <a:schemeClr val="tx1"/>
                          </a:solidFill>
                          <a:latin typeface="Arial" panose="020B0604020202020204" pitchFamily="34" charset="0"/>
                          <a:ea typeface="SamsungOne 400" panose="020B0503030303020204" pitchFamily="34" charset="0"/>
                        </a:rPr>
                        <a:t>Webportal</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ctr" latinLnBrk="1"/>
                      <a:r>
                        <a:rPr lang="en-US" altLang="ko-KR" sz="1000" b="0" i="0" dirty="0">
                          <a:solidFill>
                            <a:schemeClr val="tx1"/>
                          </a:solidFill>
                          <a:latin typeface="Arial" panose="020B0604020202020204" pitchFamily="34" charset="0"/>
                          <a:ea typeface="SamsungOne 400" panose="020B0503030303020204" pitchFamily="34" charset="0"/>
                        </a:rPr>
                        <a:t>8881</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31651251"/>
                  </a:ext>
                </a:extLst>
              </a:tr>
              <a:tr h="236733">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latinLnBrk="1"/>
                      <a:r>
                        <a:rPr lang="en-US" altLang="ko-KR" sz="1000" b="0" i="0" dirty="0">
                          <a:solidFill>
                            <a:schemeClr val="tx1"/>
                          </a:solidFill>
                          <a:latin typeface="Arial" panose="020B0604020202020204" pitchFamily="34" charset="0"/>
                          <a:ea typeface="SamsungOne 400" panose="020B0503030303020204" pitchFamily="34" charset="0"/>
                        </a:rPr>
                        <a:t>Panel de Control</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ctr" latinLnBrk="1"/>
                      <a:r>
                        <a:rPr lang="en-US" altLang="ko-KR" sz="1000" b="0" i="0" dirty="0">
                          <a:solidFill>
                            <a:schemeClr val="tx1"/>
                          </a:solidFill>
                          <a:latin typeface="Arial" panose="020B0604020202020204" pitchFamily="34" charset="0"/>
                          <a:ea typeface="SamsungOne 400" panose="020B0503030303020204" pitchFamily="34" charset="0"/>
                        </a:rPr>
                        <a:t>7580</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9886387"/>
                  </a:ext>
                </a:extLst>
              </a:tr>
              <a:tr h="236733">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latinLnBrk="1"/>
                      <a:r>
                        <a:rPr lang="en-US" altLang="ko-KR" sz="1000" b="0" i="0" dirty="0" err="1">
                          <a:solidFill>
                            <a:schemeClr val="tx1"/>
                          </a:solidFill>
                          <a:latin typeface="Arial" panose="020B0604020202020204" pitchFamily="34" charset="0"/>
                          <a:ea typeface="SamsungOne 400" panose="020B0503030303020204" pitchFamily="34" charset="0"/>
                        </a:rPr>
                        <a:t>Explorador</a:t>
                      </a:r>
                      <a:r>
                        <a:rPr lang="en-US" altLang="ko-KR" sz="1000" b="0" i="0" dirty="0">
                          <a:solidFill>
                            <a:schemeClr val="tx1"/>
                          </a:solidFill>
                          <a:latin typeface="Arial" panose="020B0604020202020204" pitchFamily="34" charset="0"/>
                          <a:ea typeface="SamsungOne 400" panose="020B0503030303020204" pitchFamily="34" charset="0"/>
                        </a:rPr>
                        <a:t> de </a:t>
                      </a:r>
                      <a:r>
                        <a:rPr lang="en-US" altLang="ko-KR" sz="1000" b="0" i="0" dirty="0" err="1">
                          <a:solidFill>
                            <a:schemeClr val="tx1"/>
                          </a:solidFill>
                          <a:latin typeface="Arial" panose="020B0604020202020204" pitchFamily="34" charset="0"/>
                          <a:ea typeface="SamsungOne 400" panose="020B0503030303020204" pitchFamily="34" charset="0"/>
                        </a:rPr>
                        <a:t>recursos</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ctr" latinLnBrk="1"/>
                      <a:r>
                        <a:rPr lang="en-US" altLang="ko-KR" sz="1000" b="0" i="0" dirty="0">
                          <a:solidFill>
                            <a:schemeClr val="tx1"/>
                          </a:solidFill>
                          <a:latin typeface="Arial" panose="020B0604020202020204" pitchFamily="34" charset="0"/>
                          <a:ea typeface="SamsungOne 400" panose="020B0503030303020204" pitchFamily="34" charset="0"/>
                        </a:rPr>
                        <a:t>7575</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31864963"/>
                  </a:ext>
                </a:extLst>
              </a:tr>
              <a:tr h="236733">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latinLnBrk="1"/>
                      <a:r>
                        <a:rPr lang="en-US" altLang="ko-KR" sz="1000" b="0" i="0" dirty="0" err="1">
                          <a:solidFill>
                            <a:schemeClr val="tx1"/>
                          </a:solidFill>
                          <a:latin typeface="Arial" panose="020B0604020202020204" pitchFamily="34" charset="0"/>
                          <a:ea typeface="SamsungOne 400" panose="020B0503030303020204" pitchFamily="34" charset="0"/>
                        </a:rPr>
                        <a:t>Herramienta</a:t>
                      </a:r>
                      <a:r>
                        <a:rPr lang="en-US" altLang="ko-KR" sz="1000" b="0" i="0" dirty="0">
                          <a:solidFill>
                            <a:schemeClr val="tx1"/>
                          </a:solidFill>
                          <a:latin typeface="Arial" panose="020B0604020202020204" pitchFamily="34" charset="0"/>
                          <a:ea typeface="SamsungOne 400" panose="020B0503030303020204" pitchFamily="34" charset="0"/>
                        </a:rPr>
                        <a:t> de </a:t>
                      </a:r>
                      <a:r>
                        <a:rPr lang="en-US" altLang="ko-KR" sz="1000" b="0" i="0" dirty="0" err="1">
                          <a:solidFill>
                            <a:schemeClr val="tx1"/>
                          </a:solidFill>
                          <a:latin typeface="Arial" panose="020B0604020202020204" pitchFamily="34" charset="0"/>
                          <a:ea typeface="SamsungOne 400" panose="020B0503030303020204" pitchFamily="34" charset="0"/>
                        </a:rPr>
                        <a:t>administración</a:t>
                      </a:r>
                      <a:r>
                        <a:rPr lang="en-US" altLang="ko-KR" sz="1000" b="0" i="0" dirty="0">
                          <a:solidFill>
                            <a:schemeClr val="tx1"/>
                          </a:solidFill>
                          <a:latin typeface="Arial" panose="020B0604020202020204" pitchFamily="34" charset="0"/>
                          <a:ea typeface="SamsungOne 400" panose="020B0503030303020204" pitchFamily="34" charset="0"/>
                        </a:rPr>
                        <a:t> del </a:t>
                      </a:r>
                      <a:r>
                        <a:rPr lang="en-US" altLang="ko-KR" sz="1000" b="0" i="0" dirty="0" err="1">
                          <a:solidFill>
                            <a:schemeClr val="tx1"/>
                          </a:solidFill>
                          <a:latin typeface="Arial" panose="020B0604020202020204" pitchFamily="34" charset="0"/>
                          <a:ea typeface="SamsungOne 400" panose="020B0503030303020204" pitchFamily="34" charset="0"/>
                        </a:rPr>
                        <a:t>agente</a:t>
                      </a:r>
                      <a:r>
                        <a:rPr lang="en-US" altLang="ko-KR" sz="1000" b="0" i="0" dirty="0">
                          <a:solidFill>
                            <a:schemeClr val="tx1"/>
                          </a:solidFill>
                          <a:latin typeface="Arial" panose="020B0604020202020204" pitchFamily="34" charset="0"/>
                          <a:ea typeface="SamsungOne 400" panose="020B0503030303020204" pitchFamily="34" charset="0"/>
                        </a:rPr>
                        <a:t> SNS</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ctr" latinLnBrk="1"/>
                      <a:r>
                        <a:rPr lang="en-US" altLang="ko-KR" sz="1000" b="0" i="0" dirty="0">
                          <a:solidFill>
                            <a:schemeClr val="tx1"/>
                          </a:solidFill>
                          <a:latin typeface="Arial" panose="020B0604020202020204" pitchFamily="34" charset="0"/>
                          <a:ea typeface="SamsungOne 400" panose="020B0503030303020204" pitchFamily="34" charset="0"/>
                        </a:rPr>
                        <a:t>7597</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8382685"/>
                  </a:ext>
                </a:extLst>
              </a:tr>
              <a:tr h="236733">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latinLnBrk="1"/>
                      <a:r>
                        <a:rPr lang="en-US" altLang="ko-KR" sz="1000" b="0" i="0" dirty="0" err="1">
                          <a:solidFill>
                            <a:schemeClr val="tx1"/>
                          </a:solidFill>
                          <a:latin typeface="Arial" panose="020B0604020202020204" pitchFamily="34" charset="0"/>
                          <a:ea typeface="SamsungOne 400" panose="020B0503030303020204" pitchFamily="34" charset="0"/>
                        </a:rPr>
                        <a:t>Herramienta</a:t>
                      </a:r>
                      <a:r>
                        <a:rPr lang="en-US" altLang="ko-KR" sz="1000" b="0" i="0" dirty="0">
                          <a:solidFill>
                            <a:schemeClr val="tx1"/>
                          </a:solidFill>
                          <a:latin typeface="Arial" panose="020B0604020202020204" pitchFamily="34" charset="0"/>
                          <a:ea typeface="SamsungOne 400" panose="020B0503030303020204" pitchFamily="34" charset="0"/>
                        </a:rPr>
                        <a:t> de </a:t>
                      </a:r>
                      <a:r>
                        <a:rPr lang="en-US" altLang="ko-KR" sz="1000" b="0" i="0" dirty="0" err="1">
                          <a:solidFill>
                            <a:schemeClr val="tx1"/>
                          </a:solidFill>
                          <a:latin typeface="Arial" panose="020B0604020202020204" pitchFamily="34" charset="0"/>
                          <a:ea typeface="SamsungOne 400" panose="020B0503030303020204" pitchFamily="34" charset="0"/>
                        </a:rPr>
                        <a:t>gestión</a:t>
                      </a:r>
                      <a:r>
                        <a:rPr lang="en-US" altLang="ko-KR" sz="1000" b="0" i="0" dirty="0">
                          <a:solidFill>
                            <a:schemeClr val="tx1"/>
                          </a:solidFill>
                          <a:latin typeface="Arial" panose="020B0604020202020204" pitchFamily="34" charset="0"/>
                          <a:ea typeface="SamsungOne 400" panose="020B0503030303020204" pitchFamily="34" charset="0"/>
                        </a:rPr>
                        <a:t> OTA</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ctr" latinLnBrk="1"/>
                      <a:r>
                        <a:rPr lang="en-US" altLang="ko-KR" sz="1000" b="0" i="0" dirty="0">
                          <a:solidFill>
                            <a:schemeClr val="tx1"/>
                          </a:solidFill>
                          <a:latin typeface="Arial" panose="020B0604020202020204" pitchFamily="34" charset="0"/>
                          <a:ea typeface="SamsungOne 400" panose="020B0503030303020204" pitchFamily="34" charset="0"/>
                        </a:rPr>
                        <a:t>8730</a:t>
                      </a:r>
                      <a:endParaRPr lang="ko-KR" altLang="en-US" sz="1000" b="0" i="0" dirty="0">
                        <a:solidFill>
                          <a:schemeClr val="tx1"/>
                        </a:solidFill>
                        <a:latin typeface="Arial" panose="020B0604020202020204" pitchFamily="34" charset="0"/>
                        <a:ea typeface="SamsungOne 400" panose="02020603020101020101" pitchFamily="18" charset="-127"/>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82018722"/>
                  </a:ext>
                </a:extLst>
              </a:tr>
            </a:tbl>
          </a:graphicData>
        </a:graphic>
      </p:graphicFrame>
      <p:sp>
        <p:nvSpPr>
          <p:cNvPr id="2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la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Mobius</a:t>
            </a:r>
            <a:endParaRPr lang="nn-NO" sz="1350" dirty="0">
              <a:solidFill>
                <a:schemeClr val="lt1"/>
              </a:solidFill>
              <a:latin typeface="Arial" panose="020B0604020202020204" pitchFamily="34" charset="0"/>
              <a:cs typeface="Arial" panose="020B0604020202020204" pitchFamily="34" charset="0"/>
            </a:endParaRPr>
          </a:p>
        </p:txBody>
      </p:sp>
      <p:sp>
        <p:nvSpPr>
          <p:cNvPr id="3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8361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21" name="직사각형 20">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 variables de entorno (contenido que se reflejará durante el proceso de instalación)</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abierta de IoT: Descripción general de Mobius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4" name="그룹 23">
            <a:extLst>
              <a:ext uri="{FF2B5EF4-FFF2-40B4-BE49-F238E27FC236}">
                <a16:creationId xmlns:a16="http://schemas.microsoft.com/office/drawing/2014/main" id="{822BFE1D-E554-4074-A68B-E01B1055C866}"/>
              </a:ext>
            </a:extLst>
          </p:cNvPr>
          <p:cNvGrpSpPr/>
          <p:nvPr/>
        </p:nvGrpSpPr>
        <p:grpSpPr>
          <a:xfrm>
            <a:off x="1277541" y="1624172"/>
            <a:ext cx="6588919" cy="161583"/>
            <a:chOff x="1027113" y="2045625"/>
            <a:chExt cx="8785225" cy="215443"/>
          </a:xfrm>
        </p:grpSpPr>
        <p:sp>
          <p:nvSpPr>
            <p:cNvPr id="25" name="직사각형 24">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URL de descarga</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7" name="그룹 26">
            <a:extLst>
              <a:ext uri="{FF2B5EF4-FFF2-40B4-BE49-F238E27FC236}">
                <a16:creationId xmlns:a16="http://schemas.microsoft.com/office/drawing/2014/main" id="{822BFE1D-E554-4074-A68B-E01B1055C866}"/>
              </a:ext>
            </a:extLst>
          </p:cNvPr>
          <p:cNvGrpSpPr/>
          <p:nvPr/>
        </p:nvGrpSpPr>
        <p:grpSpPr>
          <a:xfrm>
            <a:off x="1277541" y="2180446"/>
            <a:ext cx="6588919" cy="161583"/>
            <a:chOff x="1027113" y="2045625"/>
            <a:chExt cx="8785225" cy="215443"/>
          </a:xfrm>
        </p:grpSpPr>
        <p:sp>
          <p:nvSpPr>
            <p:cNvPr id="28" name="직사각형 27">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3" name="직사각형 32">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a:solidFill>
                    <a:schemeClr val="tx1">
                      <a:lumMod val="85000"/>
                      <a:lumOff val="15000"/>
                    </a:schemeClr>
                  </a:solidFill>
                  <a:latin typeface="Arial" panose="020B0604020202020204" pitchFamily="34" charset="0"/>
                  <a:ea typeface="SamsungOne 400" panose="020B0503030303020204" pitchFamily="34" charset="0"/>
                </a:rPr>
                <a:t>Sistema operativo y versión del programa (es de código abierto, por lo que puede cambiar a la última versión)</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34" name="그룹 33"/>
          <p:cNvGrpSpPr/>
          <p:nvPr/>
        </p:nvGrpSpPr>
        <p:grpSpPr>
          <a:xfrm>
            <a:off x="1397833" y="1841993"/>
            <a:ext cx="4289783" cy="207749"/>
            <a:chOff x="2311770" y="2477896"/>
            <a:chExt cx="5719710" cy="276999"/>
          </a:xfrm>
        </p:grpSpPr>
        <p:sp>
          <p:nvSpPr>
            <p:cNvPr id="35" name="TextBox 34">
              <a:extLst>
                <a:ext uri="{FF2B5EF4-FFF2-40B4-BE49-F238E27FC236}">
                  <a16:creationId xmlns:a16="http://schemas.microsoft.com/office/drawing/2014/main" id="{C94E550F-BD34-47F2-BD09-740290A7A74B}"/>
                </a:ext>
              </a:extLst>
            </p:cNvPr>
            <p:cNvSpPr txBox="1"/>
            <p:nvPr/>
          </p:nvSpPr>
          <p:spPr>
            <a:xfrm>
              <a:off x="2395892" y="2477896"/>
              <a:ext cx="5635588" cy="276999"/>
            </a:xfrm>
            <a:prstGeom prst="rect">
              <a:avLst/>
            </a:prstGeom>
            <a:solidFill>
              <a:srgbClr val="000000"/>
            </a:solidFill>
          </p:spPr>
          <p:txBody>
            <a:bodyPr wrap="square" rtlCol="0">
              <a:noAutofit/>
            </a:bodyPr>
            <a:lstStyle/>
            <a:p>
              <a:pPr defTabSz="685800" latinLnBrk="0">
                <a:defRPr/>
              </a:pPr>
              <a:r>
                <a:rPr lang="en-US" altLang="ko-KR" sz="975" kern="0" dirty="0" err="1">
                  <a:solidFill>
                    <a:srgbClr val="FFFFFF"/>
                  </a:solidFill>
                  <a:latin typeface="D2Coding" panose="020B0609020101020101" pitchFamily="49" charset="-127"/>
                  <a:ea typeface="D2Coding" panose="020B0609020101020101" pitchFamily="49" charset="-127"/>
                  <a:cs typeface="Cascadia Code" panose="020B0609020000020004" pitchFamily="49" charset="0"/>
                </a:rPr>
                <a:t>mobius_open_iot</a:t>
              </a:r>
              <a:r>
                <a:rPr lang="en-US" altLang="ko-KR" sz="975" kern="0" dirty="0">
                  <a:solidFill>
                    <a:srgbClr val="FFFFFF"/>
                  </a:solidFill>
                  <a:latin typeface="D2Coding" panose="020B0609020101020101" pitchFamily="49" charset="-127"/>
                  <a:ea typeface="D2Coding" panose="020B0609020101020101" pitchFamily="49" charset="-127"/>
                  <a:cs typeface="Cascadia Code" panose="020B0609020000020004" pitchFamily="49" charset="0"/>
                </a:rPr>
                <a:t> : </a:t>
              </a:r>
              <a:r>
                <a:rPr lang="en-US" altLang="ko-KR" sz="975" kern="0" dirty="0">
                  <a:solidFill>
                    <a:srgbClr val="FFFF00"/>
                  </a:solidFill>
                  <a:latin typeface="D2Coding" panose="020B0609020101020101" pitchFamily="49" charset="-127"/>
                  <a:ea typeface="D2Coding" panose="020B0609020101020101" pitchFamily="49" charset="-127"/>
                  <a:cs typeface="Cascadia Code" panose="020B0609020000020004" pitchFamily="49" charset="0"/>
                </a:rPr>
                <a:t>https://github.com/IoTKETI/mobius-open-platform</a:t>
              </a:r>
            </a:p>
          </p:txBody>
        </p:sp>
        <p:sp>
          <p:nvSpPr>
            <p:cNvPr id="36" name="직사각형 35">
              <a:extLst>
                <a:ext uri="{FF2B5EF4-FFF2-40B4-BE49-F238E27FC236}">
                  <a16:creationId xmlns:a16="http://schemas.microsoft.com/office/drawing/2014/main" id="{51C9AAAD-0863-4DF5-B149-C2CAE678DD64}"/>
                </a:ext>
              </a:extLst>
            </p:cNvPr>
            <p:cNvSpPr/>
            <p:nvPr/>
          </p:nvSpPr>
          <p:spPr>
            <a:xfrm>
              <a:off x="2311770" y="2477897"/>
              <a:ext cx="84122" cy="276998"/>
            </a:xfrm>
            <a:prstGeom prst="rect">
              <a:avLst/>
            </a:prstGeom>
            <a:solidFill>
              <a:srgbClr val="FFFFFF">
                <a:lumMod val="50000"/>
              </a:srgbClr>
            </a:solidFill>
            <a:ln w="12700" cap="flat" cmpd="sng" algn="ctr">
              <a:noFill/>
              <a:prstDash val="solid"/>
              <a:miter lim="800000"/>
            </a:ln>
            <a:effectLst/>
          </p:spPr>
          <p:txBody>
            <a:bodyPr rtlCol="0" anchor="ctr"/>
            <a:lstStyle/>
            <a:p>
              <a:pPr algn="ctr" defTabSz="685800" latinLnBrk="0">
                <a:defRPr/>
              </a:pPr>
              <a:endParaRPr lang="ko-KR" altLang="en-US" sz="1350" kern="0">
                <a:solidFill>
                  <a:srgbClr val="FFFFFF"/>
                </a:solidFill>
                <a:latin typeface="Consolas" panose="020B0609020204030204" pitchFamily="49" charset="0"/>
              </a:endParaRPr>
            </a:p>
          </p:txBody>
        </p:sp>
      </p:grpSp>
      <p:graphicFrame>
        <p:nvGraphicFramePr>
          <p:cNvPr id="29" name="표 14">
            <a:extLst>
              <a:ext uri="{FF2B5EF4-FFF2-40B4-BE49-F238E27FC236}">
                <a16:creationId xmlns:a16="http://schemas.microsoft.com/office/drawing/2014/main" id="{DAF759BE-50DB-4EBB-96FF-F8418214AF5A}"/>
              </a:ext>
            </a:extLst>
          </p:cNvPr>
          <p:cNvGraphicFramePr>
            <a:graphicFrameLocks noGrp="1"/>
          </p:cNvGraphicFramePr>
          <p:nvPr>
            <p:extLst>
              <p:ext uri="{D42A27DB-BD31-4B8C-83A1-F6EECF244321}">
                <p14:modId xmlns:p14="http://schemas.microsoft.com/office/powerpoint/2010/main" val="385478994"/>
              </p:ext>
            </p:extLst>
          </p:nvPr>
        </p:nvGraphicFramePr>
        <p:xfrm>
          <a:off x="1391870" y="2430986"/>
          <a:ext cx="5685259" cy="1104900"/>
        </p:xfrm>
        <a:graphic>
          <a:graphicData uri="http://schemas.openxmlformats.org/drawingml/2006/table">
            <a:tbl>
              <a:tblPr bandRow="1">
                <a:tableStyleId>{5940675A-B579-460E-94D1-54222C63F5DA}</a:tableStyleId>
              </a:tblPr>
              <a:tblGrid>
                <a:gridCol w="1087379">
                  <a:extLst>
                    <a:ext uri="{9D8B030D-6E8A-4147-A177-3AD203B41FA5}">
                      <a16:colId xmlns:a16="http://schemas.microsoft.com/office/drawing/2014/main" val="607232281"/>
                    </a:ext>
                  </a:extLst>
                </a:gridCol>
                <a:gridCol w="1637080">
                  <a:extLst>
                    <a:ext uri="{9D8B030D-6E8A-4147-A177-3AD203B41FA5}">
                      <a16:colId xmlns:a16="http://schemas.microsoft.com/office/drawing/2014/main" val="560863724"/>
                    </a:ext>
                  </a:extLst>
                </a:gridCol>
                <a:gridCol w="170356">
                  <a:extLst>
                    <a:ext uri="{9D8B030D-6E8A-4147-A177-3AD203B41FA5}">
                      <a16:colId xmlns:a16="http://schemas.microsoft.com/office/drawing/2014/main" val="3388103214"/>
                    </a:ext>
                  </a:extLst>
                </a:gridCol>
                <a:gridCol w="1364060">
                  <a:extLst>
                    <a:ext uri="{9D8B030D-6E8A-4147-A177-3AD203B41FA5}">
                      <a16:colId xmlns:a16="http://schemas.microsoft.com/office/drawing/2014/main" val="1266710592"/>
                    </a:ext>
                  </a:extLst>
                </a:gridCol>
                <a:gridCol w="1426384">
                  <a:extLst>
                    <a:ext uri="{9D8B030D-6E8A-4147-A177-3AD203B41FA5}">
                      <a16:colId xmlns:a16="http://schemas.microsoft.com/office/drawing/2014/main" val="4198735643"/>
                    </a:ext>
                  </a:extLst>
                </a:gridCol>
              </a:tblGrid>
              <a:tr h="217170">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OS</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marL="0" marR="0" lvl="0" indent="0" algn="l" defTabSz="1125444" rtl="0" eaLnBrk="1" fontAlgn="auto" latinLnBrk="1" hangingPunct="1">
                        <a:lnSpc>
                          <a:spcPct val="100000"/>
                        </a:lnSpc>
                        <a:spcBef>
                          <a:spcPts val="0"/>
                        </a:spcBef>
                        <a:spcAft>
                          <a:spcPts val="0"/>
                        </a:spcAft>
                        <a:buClrTx/>
                        <a:buSzTx/>
                        <a:buFontTx/>
                        <a:buNone/>
                        <a:tabLst/>
                        <a:defRPr/>
                      </a:pPr>
                      <a:r>
                        <a:rPr lang="en-US" altLang="ko-KR" sz="1000" b="0" i="0" dirty="0">
                          <a:latin typeface="Arial" panose="020B0604020202020204" pitchFamily="34" charset="0"/>
                          <a:ea typeface="SamsungOne 400" panose="020B0503030303020204" pitchFamily="34" charset="0"/>
                        </a:rPr>
                        <a:t>Linux ubuntu 18.04 LTS</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5">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marL="0" marR="0" lvl="0" indent="0" algn="l" defTabSz="1125444" rtl="0" eaLnBrk="1" fontAlgn="auto" latinLnBrk="1" hangingPunct="1">
                        <a:lnSpc>
                          <a:spcPct val="100000"/>
                        </a:lnSpc>
                        <a:spcBef>
                          <a:spcPts val="0"/>
                        </a:spcBef>
                        <a:spcAft>
                          <a:spcPts val="0"/>
                        </a:spcAft>
                        <a:buClrTx/>
                        <a:buSzTx/>
                        <a:buFontTx/>
                        <a:buNone/>
                        <a:tabLst/>
                        <a:defRPr/>
                      </a:pP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mpd="sng">
                      <a:noFill/>
                    </a:lnR>
                    <a:lnT w="12700" cmpd="sng">
                      <a:noFill/>
                    </a:lnT>
                    <a:lnB w="12700" cmpd="sng">
                      <a:noFill/>
                    </a:lnB>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Vagrant</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2.2.14</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32604257"/>
                  </a:ext>
                </a:extLst>
              </a:tr>
              <a:tr h="217170">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Node.js</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v14.15.3</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algn="l" latinLnBrk="1"/>
                      <a:endParaRPr lang="ko-KR" altLang="en-US" sz="1200" dirty="0">
                        <a:latin typeface="SamsungOne 400" panose="02020603020101020101" pitchFamily="18" charset="-127"/>
                        <a:ea typeface="SamsungOne 400" panose="02020603020101020101" pitchFamily="18" charset="-127"/>
                      </a:endParaRPr>
                    </a:p>
                  </a:txBody>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Virtual box</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6.1</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31651251"/>
                  </a:ext>
                </a:extLst>
              </a:tr>
              <a:tr h="217170">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err="1">
                          <a:latin typeface="Arial" panose="020B0604020202020204" pitchFamily="34" charset="0"/>
                          <a:ea typeface="SamsungOne 400" panose="020B0503030303020204" pitchFamily="34" charset="0"/>
                        </a:rPr>
                        <a:t>npm</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v6.14.9</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algn="l" latinLnBrk="1"/>
                      <a:endParaRPr lang="ko-KR" altLang="en-US" sz="1200" dirty="0">
                        <a:latin typeface="SamsungOne 400" panose="02020603020101020101" pitchFamily="18" charset="-127"/>
                        <a:ea typeface="SamsungOne 400" panose="02020603020101020101" pitchFamily="18" charset="-127"/>
                      </a:endParaRPr>
                    </a:p>
                  </a:txBody>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Nginx</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1.19.6</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9886387"/>
                  </a:ext>
                </a:extLst>
              </a:tr>
              <a:tr h="217170">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err="1">
                          <a:latin typeface="Arial" panose="020B0604020202020204" pitchFamily="34" charset="0"/>
                          <a:ea typeface="SamsungOne 400" panose="020B0503030303020204" pitchFamily="34" charset="0"/>
                        </a:rPr>
                        <a:t>mongoDB</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4.0.22</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algn="l" latinLnBrk="1"/>
                      <a:endParaRPr lang="ko-KR" altLang="en-US" sz="1200" dirty="0">
                        <a:latin typeface="SamsungOne 400" panose="02020603020101020101" pitchFamily="18" charset="-127"/>
                        <a:ea typeface="SamsungOne 400" panose="02020603020101020101" pitchFamily="18" charset="-127"/>
                      </a:endParaRPr>
                    </a:p>
                  </a:txBody>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marL="0" marR="0" lvl="0" indent="0" algn="l" defTabSz="914126" rtl="0" eaLnBrk="1" fontAlgn="auto" latinLnBrk="1" hangingPunct="1">
                        <a:lnSpc>
                          <a:spcPct val="100000"/>
                        </a:lnSpc>
                        <a:spcBef>
                          <a:spcPts val="0"/>
                        </a:spcBef>
                        <a:spcAft>
                          <a:spcPts val="0"/>
                        </a:spcAft>
                        <a:buClrTx/>
                        <a:buSzTx/>
                        <a:buFontTx/>
                        <a:buNone/>
                        <a:tabLst/>
                        <a:defRPr/>
                      </a:pPr>
                      <a:r>
                        <a:rPr lang="en-US" altLang="ko-KR" sz="1000" b="0" i="0" dirty="0">
                          <a:latin typeface="Arial" panose="020B0604020202020204" pitchFamily="34" charset="0"/>
                          <a:ea typeface="SamsungOne 400" panose="020B0503030303020204" pitchFamily="34" charset="0"/>
                        </a:rPr>
                        <a:t>PM2</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4.5.1</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31864963"/>
                  </a:ext>
                </a:extLst>
              </a:tr>
              <a:tr h="217170">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Gulp-cli</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r>
                        <a:rPr lang="en-US" altLang="ko-KR" sz="1000" b="0" i="0" dirty="0">
                          <a:latin typeface="Arial" panose="020B0604020202020204" pitchFamily="34" charset="0"/>
                          <a:ea typeface="SamsungOne 400" panose="020B0503030303020204" pitchFamily="34" charset="0"/>
                        </a:rPr>
                        <a:t>2.3.0</a:t>
                      </a:r>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vMerge="1">
                  <a:txBody>
                    <a:bodyPr/>
                    <a:lstStyle/>
                    <a:p>
                      <a:pPr algn="l" latinLnBrk="1"/>
                      <a:endParaRPr lang="ko-KR" altLang="en-US" sz="1200" dirty="0">
                        <a:latin typeface="SamsungOne 400" panose="02020603020101020101" pitchFamily="18" charset="-127"/>
                        <a:ea typeface="SamsungOne 400" panose="02020603020101020101" pitchFamily="18" charset="-127"/>
                      </a:endParaRPr>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lvl1pPr marL="0" algn="l" defTabSz="914126" rtl="0" eaLnBrk="1" latinLnBrk="1" hangingPunct="1">
                        <a:defRPr sz="1799" kern="1200">
                          <a:solidFill>
                            <a:schemeClr val="dk1"/>
                          </a:solidFill>
                          <a:latin typeface="Avenir Next LT Pro"/>
                        </a:defRPr>
                      </a:lvl1pPr>
                      <a:lvl2pPr marL="457063" algn="l" defTabSz="914126" rtl="0" eaLnBrk="1" latinLnBrk="1" hangingPunct="1">
                        <a:defRPr sz="1799" kern="1200">
                          <a:solidFill>
                            <a:schemeClr val="dk1"/>
                          </a:solidFill>
                          <a:latin typeface="Avenir Next LT Pro"/>
                        </a:defRPr>
                      </a:lvl2pPr>
                      <a:lvl3pPr marL="914126" algn="l" defTabSz="914126" rtl="0" eaLnBrk="1" latinLnBrk="1" hangingPunct="1">
                        <a:defRPr sz="1799" kern="1200">
                          <a:solidFill>
                            <a:schemeClr val="dk1"/>
                          </a:solidFill>
                          <a:latin typeface="Avenir Next LT Pro"/>
                        </a:defRPr>
                      </a:lvl3pPr>
                      <a:lvl4pPr marL="1371189" algn="l" defTabSz="914126" rtl="0" eaLnBrk="1" latinLnBrk="1" hangingPunct="1">
                        <a:defRPr sz="1799" kern="1200">
                          <a:solidFill>
                            <a:schemeClr val="dk1"/>
                          </a:solidFill>
                          <a:latin typeface="Avenir Next LT Pro"/>
                        </a:defRPr>
                      </a:lvl4pPr>
                      <a:lvl5pPr marL="1828251" algn="l" defTabSz="914126" rtl="0" eaLnBrk="1" latinLnBrk="1" hangingPunct="1">
                        <a:defRPr sz="1799" kern="1200">
                          <a:solidFill>
                            <a:schemeClr val="dk1"/>
                          </a:solidFill>
                          <a:latin typeface="Avenir Next LT Pro"/>
                        </a:defRPr>
                      </a:lvl5pPr>
                      <a:lvl6pPr marL="2285314" algn="l" defTabSz="914126" rtl="0" eaLnBrk="1" latinLnBrk="1" hangingPunct="1">
                        <a:defRPr sz="1799" kern="1200">
                          <a:solidFill>
                            <a:schemeClr val="dk1"/>
                          </a:solidFill>
                          <a:latin typeface="Avenir Next LT Pro"/>
                        </a:defRPr>
                      </a:lvl6pPr>
                      <a:lvl7pPr marL="2742377" algn="l" defTabSz="914126" rtl="0" eaLnBrk="1" latinLnBrk="1" hangingPunct="1">
                        <a:defRPr sz="1799" kern="1200">
                          <a:solidFill>
                            <a:schemeClr val="dk1"/>
                          </a:solidFill>
                          <a:latin typeface="Avenir Next LT Pro"/>
                        </a:defRPr>
                      </a:lvl7pPr>
                      <a:lvl8pPr marL="3199440" algn="l" defTabSz="914126" rtl="0" eaLnBrk="1" latinLnBrk="1" hangingPunct="1">
                        <a:defRPr sz="1799" kern="1200">
                          <a:solidFill>
                            <a:schemeClr val="dk1"/>
                          </a:solidFill>
                          <a:latin typeface="Avenir Next LT Pro"/>
                        </a:defRPr>
                      </a:lvl8pPr>
                      <a:lvl9pPr marL="3656503" algn="l" defTabSz="914126" rtl="0" eaLnBrk="1" latinLnBrk="1" hangingPunct="1">
                        <a:defRPr sz="1799" kern="1200">
                          <a:solidFill>
                            <a:schemeClr val="dk1"/>
                          </a:solidFill>
                          <a:latin typeface="Avenir Next LT Pro"/>
                        </a:defRPr>
                      </a:lvl9pPr>
                    </a:lstStyle>
                    <a:p>
                      <a:pPr algn="l" latinLnBrk="1"/>
                      <a:endParaRPr lang="ko-KR" altLang="en-US" sz="1000" b="0" i="0" dirty="0">
                        <a:latin typeface="Arial" panose="020B0604020202020204" pitchFamily="34" charset="0"/>
                        <a:ea typeface="SamsungOne 400" panose="02020603020101020101" pitchFamily="18" charset="-127"/>
                      </a:endParaRPr>
                    </a:p>
                  </a:txBody>
                  <a:tcPr marL="68580" marR="68580" marT="34290" marB="34290">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82018722"/>
                  </a:ext>
                </a:extLst>
              </a:tr>
            </a:tbl>
          </a:graphicData>
        </a:graphic>
      </p:graphicFrame>
      <p:sp>
        <p:nvSpPr>
          <p:cNvPr id="3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la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Mobius</a:t>
            </a:r>
            <a:endParaRPr lang="nn-NO" sz="1350" dirty="0">
              <a:solidFill>
                <a:schemeClr val="lt1"/>
              </a:solidFill>
              <a:latin typeface="Arial" panose="020B0604020202020204" pitchFamily="34" charset="0"/>
              <a:cs typeface="Arial" panose="020B0604020202020204" pitchFamily="34" charset="0"/>
            </a:endParaRPr>
          </a:p>
        </p:txBody>
      </p:sp>
      <p:sp>
        <p:nvSpPr>
          <p:cNvPr id="3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2391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a16="http://schemas.microsoft.com/office/drawing/2014/main" id="{848CB8EE-9CBA-4D58-8E21-413224AFAB3F}"/>
              </a:ext>
            </a:extLst>
          </p:cNvPr>
          <p:cNvGrpSpPr/>
          <p:nvPr/>
        </p:nvGrpSpPr>
        <p:grpSpPr>
          <a:xfrm>
            <a:off x="2123977" y="2058591"/>
            <a:ext cx="5213164" cy="914400"/>
            <a:chOff x="1718553" y="2052586"/>
            <a:chExt cx="6950885" cy="461665"/>
          </a:xfrm>
        </p:grpSpPr>
        <p:sp>
          <p:nvSpPr>
            <p:cNvPr id="59" name="TextBox 58">
              <a:extLst>
                <a:ext uri="{FF2B5EF4-FFF2-40B4-BE49-F238E27FC236}">
                  <a16:creationId xmlns:a16="http://schemas.microsoft.com/office/drawing/2014/main" id="{4475D60E-0B7A-4DD6-BF09-AAE0C3EA584D}"/>
                </a:ext>
              </a:extLst>
            </p:cNvPr>
            <p:cNvSpPr txBox="1"/>
            <p:nvPr/>
          </p:nvSpPr>
          <p:spPr>
            <a:xfrm>
              <a:off x="1802675" y="2052586"/>
              <a:ext cx="6866763" cy="461664"/>
            </a:xfrm>
            <a:prstGeom prst="rect">
              <a:avLst/>
            </a:prstGeom>
            <a:solidFill>
              <a:schemeClr val="tx1"/>
            </a:solidFill>
          </p:spPr>
          <p:txBody>
            <a:bodyPr wrap="square" rtlCol="0">
              <a:noAutofit/>
            </a:bodyPr>
            <a:lstStyle/>
            <a:p>
              <a:pPr algn="ctr"/>
              <a:endParaRPr lang="en-US" altLang="ko-KR" sz="900" dirty="0">
                <a:solidFill>
                  <a:schemeClr val="bg1"/>
                </a:solidFill>
                <a:latin typeface="Arial" panose="020B0604020202020204" pitchFamily="34" charset="0"/>
                <a:ea typeface="SamsungOne 400" panose="02020603020101020101" pitchFamily="18" charset="-127"/>
                <a:cs typeface="Cascadia Code" panose="020B0609020000020004" pitchFamily="49" charset="0"/>
              </a:endParaRPr>
            </a:p>
            <a:p>
              <a:pPr algn="ctr"/>
              <a:endParaRPr lang="en-US" altLang="ko-KR" sz="900" dirty="0">
                <a:solidFill>
                  <a:schemeClr val="bg1"/>
                </a:solidFill>
                <a:latin typeface="Arial" panose="020B0604020202020204" pitchFamily="34" charset="0"/>
                <a:ea typeface="SamsungOne 400" panose="02020603020101020101" pitchFamily="18" charset="-127"/>
                <a:cs typeface="Cascadia Code" panose="020B0609020000020004" pitchFamily="49" charset="0"/>
              </a:endParaRPr>
            </a:p>
            <a:p>
              <a:pPr algn="ctr"/>
              <a:r>
                <a:rPr lang="en-US" altLang="ko-KR" sz="900" dirty="0">
                  <a:solidFill>
                    <a:schemeClr val="bg1"/>
                  </a:solidFill>
                  <a:latin typeface="Arial" panose="020B0604020202020204" pitchFamily="34" charset="0"/>
                  <a:ea typeface="SamsungOne 400" panose="02020603020101020101" pitchFamily="18" charset="-127"/>
                  <a:cs typeface="Cascadia Code" panose="020B0609020000020004" pitchFamily="49" charset="0"/>
                </a:rPr>
                <a:t>Server Domain</a:t>
              </a:r>
              <a:r>
                <a:rPr lang="ko-KR" altLang="en-US" sz="900" dirty="0">
                  <a:solidFill>
                    <a:schemeClr val="bg1"/>
                  </a:solidFill>
                  <a:latin typeface="Arial" panose="020B0604020202020204" pitchFamily="34" charset="0"/>
                  <a:ea typeface="SamsungOne 400" panose="02020603020101020101" pitchFamily="18" charset="-127"/>
                  <a:cs typeface="Cascadia Code" panose="020B0609020000020004" pitchFamily="49" charset="0"/>
                </a:rPr>
                <a:t> </a:t>
              </a:r>
              <a:r>
                <a:rPr lang="en-US" altLang="ko-KR" sz="900" dirty="0">
                  <a:solidFill>
                    <a:schemeClr val="bg1"/>
                  </a:solidFill>
                  <a:latin typeface="Arial" panose="020B0604020202020204" pitchFamily="34" charset="0"/>
                  <a:ea typeface="SamsungOne 400" panose="02020603020101020101" pitchFamily="18" charset="-127"/>
                  <a:cs typeface="Cascadia Code" panose="020B0609020000020004" pitchFamily="49" charset="0"/>
                </a:rPr>
                <a:t>: </a:t>
              </a:r>
              <a:r>
                <a:rPr lang="en-US" altLang="ko-KR" sz="1800" dirty="0">
                  <a:solidFill>
                    <a:schemeClr val="accent1">
                      <a:lumMod val="20000"/>
                      <a:lumOff val="80000"/>
                    </a:schemeClr>
                  </a:solidFill>
                  <a:latin typeface="Arial" panose="020B0604020202020204" pitchFamily="34" charset="0"/>
                  <a:ea typeface="SamsungOne 400" panose="02020603020101020101" pitchFamily="18" charset="-127"/>
                  <a:cs typeface="Cascadia Code" panose="020B0609020000020004" pitchFamily="49" charset="0"/>
                </a:rPr>
                <a:t>openmobius.org</a:t>
              </a:r>
              <a:endParaRPr lang="en-US" altLang="ko-KR" sz="900" dirty="0">
                <a:solidFill>
                  <a:schemeClr val="accent1">
                    <a:lumMod val="20000"/>
                    <a:lumOff val="80000"/>
                  </a:schemeClr>
                </a:solidFill>
                <a:latin typeface="Arial" panose="020B0604020202020204" pitchFamily="34" charset="0"/>
                <a:ea typeface="SamsungOne 400" panose="02020603020101020101" pitchFamily="18" charset="-127"/>
                <a:cs typeface="Cascadia Code" panose="020B0609020000020004" pitchFamily="49" charset="0"/>
              </a:endParaRPr>
            </a:p>
          </p:txBody>
        </p:sp>
        <p:sp>
          <p:nvSpPr>
            <p:cNvPr id="60" name="직사각형 59">
              <a:extLst>
                <a:ext uri="{FF2B5EF4-FFF2-40B4-BE49-F238E27FC236}">
                  <a16:creationId xmlns:a16="http://schemas.microsoft.com/office/drawing/2014/main" id="{22AE139D-10C5-4550-A917-156FEEAF14ED}"/>
                </a:ext>
              </a:extLst>
            </p:cNvPr>
            <p:cNvSpPr/>
            <p:nvPr/>
          </p:nvSpPr>
          <p:spPr>
            <a:xfrm>
              <a:off x="1718553" y="2052587"/>
              <a:ext cx="84122" cy="4616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latin typeface="Consolas" panose="020B0609020204030204" pitchFamily="49" charset="0"/>
              </a:endParaRPr>
            </a:p>
          </p:txBody>
        </p:sp>
      </p:grpSp>
      <p:sp>
        <p:nvSpPr>
          <p:cNvPr id="61" name="TextBox 60">
            <a:extLst>
              <a:ext uri="{FF2B5EF4-FFF2-40B4-BE49-F238E27FC236}">
                <a16:creationId xmlns:a16="http://schemas.microsoft.com/office/drawing/2014/main" id="{D4C5B840-A49B-44C2-9858-02A80E97D24C}"/>
              </a:ext>
            </a:extLst>
          </p:cNvPr>
          <p:cNvSpPr txBox="1"/>
          <p:nvPr/>
        </p:nvSpPr>
        <p:spPr>
          <a:xfrm>
            <a:off x="2123977" y="3060431"/>
            <a:ext cx="4581525" cy="456535"/>
          </a:xfrm>
          <a:prstGeom prst="rect">
            <a:avLst/>
          </a:prstGeom>
          <a:noFill/>
        </p:spPr>
        <p:txBody>
          <a:bodyPr wrap="square">
            <a:spAutoFit/>
          </a:bodyPr>
          <a:lstStyle/>
          <a:p>
            <a:pPr marL="136922" indent="-136922">
              <a:spcAft>
                <a:spcPts val="450"/>
              </a:spcAft>
              <a:buClr>
                <a:srgbClr val="193EB0"/>
              </a:buClr>
              <a:buFont typeface="SamsungOne 400" panose="020B0503030303020204" pitchFamily="34" charset="0"/>
              <a:buChar char="‣"/>
            </a:pPr>
            <a:r>
              <a:rPr lang="ko-KR" altLang="en-US"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Si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configura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un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dominio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no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podrá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iniciar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sesión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servicio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a:t>
            </a:r>
          </a:p>
          <a:p>
            <a:pPr marL="136922" indent="-136922">
              <a:spcAft>
                <a:spcPts val="450"/>
              </a:spcAft>
              <a:buClr>
                <a:srgbClr val="193EB0"/>
              </a:buClr>
              <a:buFont typeface="SamsungOne 400" panose="020B0503030303020204" pitchFamily="34" charset="0"/>
              <a:buChar char="‣"/>
            </a:pPr>
            <a:r>
              <a:rPr lang="en-US" altLang="ko-KR" sz="975" dirty="0">
                <a:solidFill>
                  <a:srgbClr val="1429A0"/>
                </a:solidFill>
                <a:latin typeface="Arial" panose="020B0604020202020204" pitchFamily="34" charset="0"/>
                <a:ea typeface="SamsungOne 400" panose="020B0503030303020204" pitchFamily="34" charset="0"/>
                <a:sym typeface="Wingdings 2" panose="05020102010507070707" pitchFamily="18" charset="2"/>
              </a:rPr>
              <a:t> localhost </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sym typeface="Wingdings 2" panose="05020102010507070707" pitchFamily="18" charset="2"/>
              </a:rPr>
              <a:t>no disponible</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14" name="그룹 13">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15" name="직사각형 14">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Configurar el dominio del servidor de servicio</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Plataforma abierta de IoT: Descripción general de Mobius</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8"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2.1. </a:t>
            </a:r>
            <a:r>
              <a:rPr lang="nn-NO" sz="1350" dirty="0" err="1">
                <a:solidFill>
                  <a:schemeClr val="lt1"/>
                </a:solidFill>
                <a:latin typeface="Arial" panose="020B0604020202020204" pitchFamily="34" charset="0"/>
                <a:cs typeface="Arial" panose="020B0604020202020204" pitchFamily="34" charset="0"/>
              </a:rPr>
              <a:t>Descripción</a:t>
            </a:r>
            <a:r>
              <a:rPr lang="nn-NO" sz="1350" dirty="0">
                <a:solidFill>
                  <a:schemeClr val="lt1"/>
                </a:solidFill>
                <a:latin typeface="Arial" panose="020B0604020202020204" pitchFamily="34" charset="0"/>
                <a:cs typeface="Arial" panose="020B0604020202020204" pitchFamily="34" charset="0"/>
              </a:rPr>
              <a:t> General de la </a:t>
            </a:r>
            <a:r>
              <a:rPr lang="nn-NO" sz="1350" dirty="0" err="1">
                <a:solidFill>
                  <a:schemeClr val="lt1"/>
                </a:solidFill>
                <a:latin typeface="Arial" panose="020B0604020202020204" pitchFamily="34" charset="0"/>
                <a:cs typeface="Arial" panose="020B0604020202020204" pitchFamily="34" charset="0"/>
              </a:rPr>
              <a:t>Plataforma</a:t>
            </a:r>
            <a:r>
              <a:rPr lang="nn-NO" sz="1350" dirty="0">
                <a:solidFill>
                  <a:schemeClr val="lt1"/>
                </a:solidFill>
                <a:latin typeface="Arial" panose="020B0604020202020204" pitchFamily="34" charset="0"/>
                <a:cs typeface="Arial" panose="020B0604020202020204" pitchFamily="34" charset="0"/>
              </a:rPr>
              <a:t> </a:t>
            </a:r>
            <a:r>
              <a:rPr lang="nn-NO" sz="1350" dirty="0" err="1">
                <a:solidFill>
                  <a:schemeClr val="lt1"/>
                </a:solidFill>
                <a:latin typeface="Arial" panose="020B0604020202020204" pitchFamily="34" charset="0"/>
                <a:cs typeface="Arial" panose="020B0604020202020204" pitchFamily="34" charset="0"/>
              </a:rPr>
              <a:t>Mobius</a:t>
            </a:r>
            <a:endParaRPr lang="nn-NO" sz="1350" dirty="0">
              <a:solidFill>
                <a:schemeClr val="lt1"/>
              </a:solidFill>
              <a:latin typeface="Arial" panose="020B0604020202020204" pitchFamily="34" charset="0"/>
              <a:cs typeface="Arial" panose="020B0604020202020204" pitchFamily="34" charset="0"/>
            </a:endParaRP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368AC0E2-5236-4B99-A9AA-F578E1FACA33}"/>
              </a:ext>
            </a:extLst>
          </p:cNvPr>
          <p:cNvSpPr/>
          <p:nvPr/>
        </p:nvSpPr>
        <p:spPr>
          <a:xfrm>
            <a:off x="1407519" y="1624020"/>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El originador envía una solicitud dirigida a un recurso (normalmente).
El receptor siempre devuelve una respuesta.</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19" name="그룹 18">
            <a:extLst>
              <a:ext uri="{FF2B5EF4-FFF2-40B4-BE49-F238E27FC236}">
                <a16:creationId xmlns:a16="http://schemas.microsoft.com/office/drawing/2014/main" id="{C27E02BB-BFA6-40A1-A1AC-5F7CFCCA53BB}"/>
              </a:ext>
            </a:extLst>
          </p:cNvPr>
          <p:cNvGrpSpPr/>
          <p:nvPr/>
        </p:nvGrpSpPr>
        <p:grpSpPr>
          <a:xfrm>
            <a:off x="1277541" y="2186286"/>
            <a:ext cx="6588919" cy="161583"/>
            <a:chOff x="1027113" y="2045625"/>
            <a:chExt cx="8785225" cy="215443"/>
          </a:xfrm>
        </p:grpSpPr>
        <p:sp>
          <p:nvSpPr>
            <p:cNvPr id="21" name="직사각형 20">
              <a:extLst>
                <a:ext uri="{FF2B5EF4-FFF2-40B4-BE49-F238E27FC236}">
                  <a16:creationId xmlns:a16="http://schemas.microsoft.com/office/drawing/2014/main" id="{26E4E554-8D04-4624-9723-146D66E784B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2" name="직사각형 21">
              <a:extLst>
                <a:ext uri="{FF2B5EF4-FFF2-40B4-BE49-F238E27FC236}">
                  <a16:creationId xmlns:a16="http://schemas.microsoft.com/office/drawing/2014/main" id="{3B828F18-64A6-479D-906B-B64FDDA067C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El originador genera solicitudes para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4C2F5FA6-280B-485F-BE41-A81CC04E6594}"/>
              </a:ext>
            </a:extLst>
          </p:cNvPr>
          <p:cNvSpPr/>
          <p:nvPr/>
        </p:nvSpPr>
        <p:spPr>
          <a:xfrm>
            <a:off x="1407519" y="2380777"/>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Crear, recuperar, actualizar o eliminar un recurso.
Notificar información.</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38" name="그룹 37">
            <a:extLst>
              <a:ext uri="{FF2B5EF4-FFF2-40B4-BE49-F238E27FC236}">
                <a16:creationId xmlns:a16="http://schemas.microsoft.com/office/drawing/2014/main" id="{998BF9D9-0286-470D-9DCF-CD62AEBECC4F}"/>
              </a:ext>
            </a:extLst>
          </p:cNvPr>
          <p:cNvGrpSpPr/>
          <p:nvPr/>
        </p:nvGrpSpPr>
        <p:grpSpPr>
          <a:xfrm>
            <a:off x="1277541" y="1436475"/>
            <a:ext cx="6588919" cy="161583"/>
            <a:chOff x="1027113" y="2045625"/>
            <a:chExt cx="8785225" cy="215443"/>
          </a:xfrm>
        </p:grpSpPr>
        <p:sp>
          <p:nvSpPr>
            <p:cNvPr id="39" name="직사각형 38">
              <a:extLst>
                <a:ext uri="{FF2B5EF4-FFF2-40B4-BE49-F238E27FC236}">
                  <a16:creationId xmlns:a16="http://schemas.microsoft.com/office/drawing/2014/main" id="{F795BBB3-2A9B-4346-B000-2BAD79B9DA0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40" name="직사각형 39">
              <a:extLst>
                <a:ext uri="{FF2B5EF4-FFF2-40B4-BE49-F238E27FC236}">
                  <a16:creationId xmlns:a16="http://schemas.microsoft.com/office/drawing/2014/main" id="{7A6A7C07-46D0-4182-9D78-0970D39797FA}"/>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Par Solicitud/Respuesta</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41" name="직사각형 40">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Flujo general</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4" name="그룹 3"/>
          <p:cNvGrpSpPr/>
          <p:nvPr/>
        </p:nvGrpSpPr>
        <p:grpSpPr>
          <a:xfrm>
            <a:off x="4249091" y="2289778"/>
            <a:ext cx="3672251" cy="2317445"/>
            <a:chOff x="4753369" y="3219293"/>
            <a:chExt cx="4572000" cy="2885248"/>
          </a:xfrm>
        </p:grpSpPr>
        <p:sp>
          <p:nvSpPr>
            <p:cNvPr id="25" name="사각형: 둥근 모서리 24">
              <a:extLst>
                <a:ext uri="{FF2B5EF4-FFF2-40B4-BE49-F238E27FC236}">
                  <a16:creationId xmlns:a16="http://schemas.microsoft.com/office/drawing/2014/main" id="{4C28C778-490E-4D82-AE18-C45C2A363D8D}"/>
                </a:ext>
              </a:extLst>
            </p:cNvPr>
            <p:cNvSpPr/>
            <p:nvPr/>
          </p:nvSpPr>
          <p:spPr>
            <a:xfrm>
              <a:off x="4934739" y="3736793"/>
              <a:ext cx="847593" cy="2009264"/>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26" name="직사각형 25">
              <a:extLst>
                <a:ext uri="{FF2B5EF4-FFF2-40B4-BE49-F238E27FC236}">
                  <a16:creationId xmlns:a16="http://schemas.microsoft.com/office/drawing/2014/main" id="{2756E519-EE2A-47A4-AC17-F36745BC0F3C}"/>
                </a:ext>
              </a:extLst>
            </p:cNvPr>
            <p:cNvSpPr/>
            <p:nvPr/>
          </p:nvSpPr>
          <p:spPr>
            <a:xfrm>
              <a:off x="4940454" y="3377921"/>
              <a:ext cx="847593" cy="264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Originador</a:t>
              </a:r>
              <a:endParaRPr lang="en-US" altLang="ko-KR"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7" name="사각형: 둥근 모서리 26">
              <a:extLst>
                <a:ext uri="{FF2B5EF4-FFF2-40B4-BE49-F238E27FC236}">
                  <a16:creationId xmlns:a16="http://schemas.microsoft.com/office/drawing/2014/main" id="{22574DA5-91A1-4AC5-96F0-3339AF87B008}"/>
                </a:ext>
              </a:extLst>
            </p:cNvPr>
            <p:cNvSpPr/>
            <p:nvPr/>
          </p:nvSpPr>
          <p:spPr>
            <a:xfrm>
              <a:off x="7501205" y="3736793"/>
              <a:ext cx="847593" cy="2009264"/>
            </a:xfrm>
            <a:prstGeom prst="roundRect">
              <a:avLst>
                <a:gd name="adj" fmla="val 0"/>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825" dirty="0">
                <a:solidFill>
                  <a:prstClr val="black">
                    <a:lumMod val="75000"/>
                    <a:lumOff val="25000"/>
                  </a:prstClr>
                </a:solidFill>
                <a:latin typeface="Arial" panose="020B0604020202020204" pitchFamily="34" charset="0"/>
                <a:ea typeface="Arial Unicode MS" panose="020B0600000101010101" charset="-127"/>
              </a:endParaRPr>
            </a:p>
          </p:txBody>
        </p:sp>
        <p:sp>
          <p:nvSpPr>
            <p:cNvPr id="28" name="직사각형 27">
              <a:extLst>
                <a:ext uri="{FF2B5EF4-FFF2-40B4-BE49-F238E27FC236}">
                  <a16:creationId xmlns:a16="http://schemas.microsoft.com/office/drawing/2014/main" id="{4640A2E2-DF90-4D71-8734-51527C1F8514}"/>
                </a:ext>
              </a:extLst>
            </p:cNvPr>
            <p:cNvSpPr/>
            <p:nvPr/>
          </p:nvSpPr>
          <p:spPr>
            <a:xfrm>
              <a:off x="7506921" y="3377921"/>
              <a:ext cx="847593" cy="264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Receptor</a:t>
              </a:r>
              <a:endParaRPr lang="en-US" altLang="ko-KR"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29" name="아래쪽 화살표 19">
              <a:extLst>
                <a:ext uri="{FF2B5EF4-FFF2-40B4-BE49-F238E27FC236}">
                  <a16:creationId xmlns:a16="http://schemas.microsoft.com/office/drawing/2014/main" id="{00A53851-AF6F-4B10-8444-DD15419D44B2}"/>
                </a:ext>
              </a:extLst>
            </p:cNvPr>
            <p:cNvSpPr/>
            <p:nvPr/>
          </p:nvSpPr>
          <p:spPr>
            <a:xfrm rot="16200000" flipH="1">
              <a:off x="6350356" y="3350992"/>
              <a:ext cx="363303" cy="1938397"/>
            </a:xfrm>
            <a:prstGeom prst="downArrow">
              <a:avLst>
                <a:gd name="adj1" fmla="val 52347"/>
                <a:gd name="adj2" fmla="val 44306"/>
              </a:avLst>
            </a:prstGeom>
            <a:gradFill>
              <a:gsLst>
                <a:gs pos="62000">
                  <a:schemeClr val="bg1">
                    <a:lumMod val="85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prstClr val="white"/>
                </a:solidFill>
                <a:ea typeface="Arial Unicode MS" panose="020B0600000101010101" charset="-127"/>
              </a:endParaRPr>
            </a:p>
          </p:txBody>
        </p:sp>
        <p:sp>
          <p:nvSpPr>
            <p:cNvPr id="30" name="아래쪽 화살표 19">
              <a:extLst>
                <a:ext uri="{FF2B5EF4-FFF2-40B4-BE49-F238E27FC236}">
                  <a16:creationId xmlns:a16="http://schemas.microsoft.com/office/drawing/2014/main" id="{BB074DBF-ACE1-4447-AC39-2CA2DF996B81}"/>
                </a:ext>
              </a:extLst>
            </p:cNvPr>
            <p:cNvSpPr/>
            <p:nvPr/>
          </p:nvSpPr>
          <p:spPr>
            <a:xfrm rot="5400000" flipH="1">
              <a:off x="6574402" y="4221259"/>
              <a:ext cx="363303" cy="1938397"/>
            </a:xfrm>
            <a:prstGeom prst="downArrow">
              <a:avLst>
                <a:gd name="adj1" fmla="val 52347"/>
                <a:gd name="adj2" fmla="val 44306"/>
              </a:avLst>
            </a:prstGeom>
            <a:gradFill>
              <a:gsLst>
                <a:gs pos="62000">
                  <a:schemeClr val="bg1">
                    <a:lumMod val="85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solidFill>
                  <a:prstClr val="white"/>
                </a:solidFill>
                <a:ea typeface="Arial Unicode MS" panose="020B0600000101010101" charset="-127"/>
              </a:endParaRPr>
            </a:p>
          </p:txBody>
        </p:sp>
        <p:sp>
          <p:nvSpPr>
            <p:cNvPr id="31" name="직사각형 30">
              <a:extLst>
                <a:ext uri="{FF2B5EF4-FFF2-40B4-BE49-F238E27FC236}">
                  <a16:creationId xmlns:a16="http://schemas.microsoft.com/office/drawing/2014/main" id="{7EDAB4D4-C505-4FCC-B10F-AC9D31D86A86}"/>
                </a:ext>
              </a:extLst>
            </p:cNvPr>
            <p:cNvSpPr/>
            <p:nvPr/>
          </p:nvSpPr>
          <p:spPr>
            <a:xfrm>
              <a:off x="6252299" y="3929605"/>
              <a:ext cx="847593" cy="264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Solicitar mensaje</a:t>
              </a:r>
              <a:endParaRPr lang="en-US" altLang="ko-KR"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32" name="직사각형 31">
              <a:extLst>
                <a:ext uri="{FF2B5EF4-FFF2-40B4-BE49-F238E27FC236}">
                  <a16:creationId xmlns:a16="http://schemas.microsoft.com/office/drawing/2014/main" id="{C5943B14-0F9D-4D99-87FE-109D26FC93A2}"/>
                </a:ext>
              </a:extLst>
            </p:cNvPr>
            <p:cNvSpPr/>
            <p:nvPr/>
          </p:nvSpPr>
          <p:spPr>
            <a:xfrm>
              <a:off x="6252299" y="4771266"/>
              <a:ext cx="847593" cy="264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Mensaje de respuesta</a:t>
              </a:r>
              <a:endParaRPr lang="en-US" altLang="ko-KR" sz="900" dirty="0">
                <a:solidFill>
                  <a:prstClr val="black">
                    <a:lumMod val="75000"/>
                    <a:lumOff val="25000"/>
                  </a:prstClr>
                </a:solidFill>
                <a:latin typeface="Arial" panose="020B0604020202020204" pitchFamily="34" charset="0"/>
                <a:ea typeface="SamsungOne 700" panose="020B0803030303020204" pitchFamily="34" charset="0"/>
              </a:endParaRPr>
            </a:p>
          </p:txBody>
        </p:sp>
        <p:sp>
          <p:nvSpPr>
            <p:cNvPr id="34" name="사각형: 둥근 모서리 33">
              <a:extLst>
                <a:ext uri="{FF2B5EF4-FFF2-40B4-BE49-F238E27FC236}">
                  <a16:creationId xmlns:a16="http://schemas.microsoft.com/office/drawing/2014/main" id="{DDEB7EA5-CF93-4D25-8958-84D8C83850C9}"/>
                </a:ext>
              </a:extLst>
            </p:cNvPr>
            <p:cNvSpPr/>
            <p:nvPr/>
          </p:nvSpPr>
          <p:spPr>
            <a:xfrm>
              <a:off x="7925002" y="4227682"/>
              <a:ext cx="1290555" cy="363304"/>
            </a:xfrm>
            <a:prstGeom prst="roundRect">
              <a:avLst>
                <a:gd name="adj" fmla="val 0"/>
              </a:avLst>
            </a:prstGeom>
            <a:solidFill>
              <a:srgbClr val="193EB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825">
                  <a:solidFill>
                    <a:schemeClr val="bg1"/>
                  </a:solidFill>
                  <a:latin typeface="Arial" panose="020B0604020202020204" pitchFamily="34" charset="0"/>
                  <a:ea typeface="SamsungOne 700" panose="020B0803030303020204" pitchFamily="34" charset="0"/>
                </a:rPr>
                <a:t>Recurso</a:t>
              </a:r>
              <a:endParaRPr lang="en-US" altLang="ko-KR" sz="825" dirty="0">
                <a:solidFill>
                  <a:schemeClr val="bg1"/>
                </a:solidFill>
                <a:latin typeface="Arial" panose="020B0604020202020204" pitchFamily="34" charset="0"/>
                <a:ea typeface="SamsungOne 700" panose="020B0803030303020204" pitchFamily="34" charset="0"/>
              </a:endParaRPr>
            </a:p>
          </p:txBody>
        </p:sp>
        <p:sp>
          <p:nvSpPr>
            <p:cNvPr id="42" name="직사각형 41"/>
            <p:cNvSpPr/>
            <p:nvPr/>
          </p:nvSpPr>
          <p:spPr>
            <a:xfrm>
              <a:off x="4753369" y="3219293"/>
              <a:ext cx="4572000" cy="274320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33" name="직사각형 32">
              <a:extLst>
                <a:ext uri="{FF2B5EF4-FFF2-40B4-BE49-F238E27FC236}">
                  <a16:creationId xmlns:a16="http://schemas.microsoft.com/office/drawing/2014/main" id="{BB602090-6B5A-4576-8767-03A48553B129}"/>
                </a:ext>
              </a:extLst>
            </p:cNvPr>
            <p:cNvSpPr/>
            <p:nvPr/>
          </p:nvSpPr>
          <p:spPr>
            <a:xfrm>
              <a:off x="6615572" y="5839898"/>
              <a:ext cx="847593" cy="264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900">
                  <a:solidFill>
                    <a:prstClr val="black">
                      <a:lumMod val="75000"/>
                      <a:lumOff val="25000"/>
                    </a:prstClr>
                  </a:solidFill>
                  <a:latin typeface="Arial" panose="020B0604020202020204" pitchFamily="34" charset="0"/>
                  <a:ea typeface="SamsungOne 700" panose="020B0803030303020204" pitchFamily="34" charset="0"/>
                </a:rPr>
                <a:t>Flujo general</a:t>
              </a:r>
              <a:endParaRPr lang="en-US" altLang="ko-KR" sz="900" dirty="0">
                <a:solidFill>
                  <a:prstClr val="black">
                    <a:lumMod val="75000"/>
                    <a:lumOff val="25000"/>
                  </a:prstClr>
                </a:solidFill>
                <a:latin typeface="Arial" panose="020B0604020202020204" pitchFamily="34" charset="0"/>
                <a:ea typeface="SamsungOne 700" panose="020B0803030303020204" pitchFamily="34" charset="0"/>
              </a:endParaRPr>
            </a:p>
          </p:txBody>
        </p:sp>
      </p:grpSp>
      <p:sp>
        <p:nvSpPr>
          <p:cNvPr id="4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en-US" sz="1350" dirty="0">
                <a:solidFill>
                  <a:schemeClr val="lt1"/>
                </a:solidFill>
                <a:latin typeface="Arial" panose="020B0604020202020204" pitchFamily="34" charset="0"/>
                <a:cs typeface="Arial" panose="020B0604020202020204" pitchFamily="34" charset="0"/>
              </a:rPr>
              <a:t>1.1. </a:t>
            </a:r>
            <a:r>
              <a:rPr lang="en-US" sz="1350" dirty="0" err="1">
                <a:solidFill>
                  <a:schemeClr val="lt1"/>
                </a:solidFill>
                <a:latin typeface="Arial" panose="020B0604020202020204" pitchFamily="34" charset="0"/>
                <a:cs typeface="Arial" panose="020B0604020202020204" pitchFamily="34" charset="0"/>
              </a:rPr>
              <a:t>Arquitectura</a:t>
            </a:r>
            <a:r>
              <a:rPr lang="en-US" sz="1350" dirty="0">
                <a:solidFill>
                  <a:schemeClr val="lt1"/>
                </a:solidFill>
                <a:latin typeface="Arial" panose="020B0604020202020204" pitchFamily="34" charset="0"/>
                <a:cs typeface="Arial" panose="020B0604020202020204" pitchFamily="34" charset="0"/>
              </a:rPr>
              <a:t> de la Plataforma oneM2M</a:t>
            </a:r>
          </a:p>
        </p:txBody>
      </p:sp>
      <p:sp>
        <p:nvSpPr>
          <p:cNvPr id="44"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01</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613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718920" y="1925239"/>
            <a:ext cx="4139565" cy="530126"/>
            <a:chOff x="1234524" y="4438308"/>
            <a:chExt cx="5519420" cy="706833"/>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4438308"/>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2.1. </a:t>
              </a:r>
              <a:r>
                <a:rPr lang="en-US" altLang="ko-KR" sz="1350" dirty="0" err="1">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Descripción</a:t>
              </a:r>
              <a:r>
                <a:rPr lang="en-US" altLang="ko-KR" sz="1350" dirty="0">
                  <a:solidFill>
                    <a:schemeClr val="bg1">
                      <a:lumMod val="65000"/>
                    </a:schemeClr>
                  </a:solidFill>
                  <a:latin typeface="Arial" panose="020B0604020202020204" pitchFamily="34" charset="0"/>
                  <a:ea typeface="SamsungOne-700" panose="020B0803030303020204" pitchFamily="34" charset="0"/>
                  <a:cs typeface="Arial" panose="020B0604020202020204" pitchFamily="34" charset="0"/>
                </a:rPr>
                <a:t> General de la Plataforma Mobius</a:t>
              </a:r>
            </a:p>
          </p:txBody>
        </p:sp>
        <p:sp>
          <p:nvSpPr>
            <p:cNvPr id="15" name="직사각형 14">
              <a:extLst>
                <a:ext uri="{FF2B5EF4-FFF2-40B4-BE49-F238E27FC236}">
                  <a16:creationId xmlns:a16="http://schemas.microsoft.com/office/drawing/2014/main" id="{475B5DE5-347D-4119-80E7-2377740127D9}"/>
                </a:ext>
              </a:extLst>
            </p:cNvPr>
            <p:cNvSpPr/>
            <p:nvPr/>
          </p:nvSpPr>
          <p:spPr>
            <a:xfrm>
              <a:off x="1234524" y="4868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285750" indent="-285750">
                <a:spcAft>
                  <a:spcPts val="450"/>
                </a:spcAft>
                <a:buFont typeface="Arial" panose="020B0604020202020204" pitchFamily="34" charset="0"/>
                <a:buChar char="│"/>
              </a:pP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2.2.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Establecimiento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un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entorno</a:t>
              </a:r>
              <a:r>
                <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rPr>
                <a:t> de </a:t>
              </a:r>
              <a:r>
                <a:rPr lang="en-US" altLang="ko-KR" sz="1350" dirty="0" err="1">
                  <a:solidFill>
                    <a:schemeClr val="tx1"/>
                  </a:solidFill>
                  <a:latin typeface="Arial" panose="020B0604020202020204" pitchFamily="34" charset="0"/>
                  <a:ea typeface="SamsungOne 400" panose="020B0503030303020204" pitchFamily="34" charset="0"/>
                  <a:cs typeface="Arial" panose="020B0604020202020204" pitchFamily="34" charset="0"/>
                </a:rPr>
                <a:t>servicio</a:t>
              </a:r>
              <a:endParaRPr lang="en-US" altLang="ko-KR" sz="1350" dirty="0">
                <a:solidFill>
                  <a:schemeClr val="tx1"/>
                </a:solidFill>
                <a:latin typeface="Arial" panose="020B0604020202020204" pitchFamily="34" charset="0"/>
                <a:ea typeface="SamsungOne 400" panose="020B0503030303020204" pitchFamily="34" charset="0"/>
                <a:cs typeface="Arial" panose="020B0604020202020204" pitchFamily="34" charset="0"/>
              </a:endParaRPr>
            </a:p>
          </p:txBody>
        </p:sp>
      </p:grpSp>
      <p:sp>
        <p:nvSpPr>
          <p:cNvPr id="12" name="Google Shape;181;p4"/>
          <p:cNvSpPr/>
          <p:nvPr/>
        </p:nvSpPr>
        <p:spPr>
          <a:xfrm>
            <a:off x="497467" y="1878631"/>
            <a:ext cx="2458384" cy="492443"/>
          </a:xfrm>
          <a:prstGeom prst="rect">
            <a:avLst/>
          </a:prstGeom>
          <a:noFill/>
          <a:ln>
            <a:noFill/>
          </a:ln>
        </p:spPr>
        <p:txBody>
          <a:bodyPr spcFirstLastPara="1" wrap="square" lIns="0" tIns="0" rIns="0" bIns="0" anchor="t" anchorCtr="0">
            <a:spAutoFit/>
          </a:bodyPr>
          <a:lstStyle/>
          <a:p>
            <a:pPr>
              <a:buSzPts val="3200"/>
            </a:pPr>
            <a:r>
              <a:rPr lang="en-US" sz="1600" dirty="0" err="1">
                <a:solidFill>
                  <a:schemeClr val="bg1"/>
                </a:solidFill>
                <a:latin typeface="Arial" panose="020B0604020202020204" pitchFamily="34" charset="0"/>
                <a:cs typeface="Arial" panose="020B0604020202020204" pitchFamily="34" charset="0"/>
              </a:rPr>
              <a:t>Instalación</a:t>
            </a:r>
            <a:r>
              <a:rPr lang="en-US" sz="1600" dirty="0">
                <a:solidFill>
                  <a:schemeClr val="bg1"/>
                </a:solidFill>
                <a:latin typeface="Arial" panose="020B0604020202020204" pitchFamily="34" charset="0"/>
                <a:cs typeface="Arial" panose="020B0604020202020204" pitchFamily="34" charset="0"/>
              </a:rPr>
              <a:t> y </a:t>
            </a:r>
            <a:r>
              <a:rPr lang="en-US" sz="1600" dirty="0" err="1">
                <a:solidFill>
                  <a:schemeClr val="bg1"/>
                </a:solidFill>
                <a:latin typeface="Arial" panose="020B0604020202020204" pitchFamily="34" charset="0"/>
                <a:cs typeface="Arial" panose="020B0604020202020204" pitchFamily="34" charset="0"/>
              </a:rPr>
              <a:t>operación</a:t>
            </a:r>
            <a:r>
              <a:rPr lang="en-US" sz="1600" dirty="0">
                <a:solidFill>
                  <a:schemeClr val="bg1"/>
                </a:solidFill>
                <a:latin typeface="Arial" panose="020B0604020202020204" pitchFamily="34" charset="0"/>
                <a:cs typeface="Arial" panose="020B0604020202020204" pitchFamily="34" charset="0"/>
              </a:rPr>
              <a:t> de IoT Open Platform Mobius</a:t>
            </a:r>
          </a:p>
        </p:txBody>
      </p:sp>
      <p:sp>
        <p:nvSpPr>
          <p:cNvPr id="17" name="Google Shape;182;p4"/>
          <p:cNvSpPr/>
          <p:nvPr/>
        </p:nvSpPr>
        <p:spPr>
          <a:xfrm>
            <a:off x="504877" y="1519773"/>
            <a:ext cx="1236837" cy="230704"/>
          </a:xfrm>
          <a:prstGeom prst="rect">
            <a:avLst/>
          </a:prstGeom>
          <a:noFill/>
          <a:ln>
            <a:noFill/>
          </a:ln>
        </p:spPr>
        <p:txBody>
          <a:bodyPr spcFirstLastPara="1" wrap="square" lIns="0" tIns="0" rIns="0" bIns="0" anchor="ctr" anchorCtr="0">
            <a:spAutoFit/>
          </a:bodyPr>
          <a:lstStyle/>
          <a:p>
            <a:pPr>
              <a:buSzPts val="1999"/>
            </a:pPr>
            <a:r>
              <a:rPr lang="en-US" sz="1499" dirty="0" err="1">
                <a:solidFill>
                  <a:schemeClr val="bg1">
                    <a:lumMod val="85000"/>
                  </a:schemeClr>
                </a:solidFill>
                <a:latin typeface="Arial" panose="020B0604020202020204" pitchFamily="34" charset="0"/>
                <a:cs typeface="Arial" panose="020B0604020202020204" pitchFamily="34" charset="0"/>
              </a:rPr>
              <a:t>Unidad</a:t>
            </a:r>
            <a:r>
              <a:rPr lang="en-US" sz="1499" dirty="0">
                <a:solidFill>
                  <a:schemeClr val="bg1">
                    <a:lumMod val="85000"/>
                  </a:schemeClr>
                </a:solidFill>
              </a:rPr>
              <a:t> 2. </a:t>
            </a:r>
            <a:endParaRPr sz="4049" dirty="0">
              <a:solidFill>
                <a:schemeClr val="bg1">
                  <a:lumMod val="85000"/>
                </a:schemeClr>
              </a:solidFill>
            </a:endParaRPr>
          </a:p>
        </p:txBody>
      </p:sp>
    </p:spTree>
    <p:extLst>
      <p:ext uri="{BB962C8B-B14F-4D97-AF65-F5344CB8AC3E}">
        <p14:creationId xmlns:p14="http://schemas.microsoft.com/office/powerpoint/2010/main" val="626188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grpSp>
        <p:nvGrpSpPr>
          <p:cNvPr id="10" name="그룹 9">
            <a:extLst>
              <a:ext uri="{FF2B5EF4-FFF2-40B4-BE49-F238E27FC236}">
                <a16:creationId xmlns:a16="http://schemas.microsoft.com/office/drawing/2014/main" id="{4710B54A-2F97-43A3-AF70-899272315640}"/>
              </a:ext>
            </a:extLst>
          </p:cNvPr>
          <p:cNvGrpSpPr/>
          <p:nvPr/>
        </p:nvGrpSpPr>
        <p:grpSpPr>
          <a:xfrm>
            <a:off x="1277541" y="1636659"/>
            <a:ext cx="6588919" cy="161583"/>
            <a:chOff x="1027113" y="2045625"/>
            <a:chExt cx="8785225" cy="215443"/>
          </a:xfrm>
        </p:grpSpPr>
        <p:sp>
          <p:nvSpPr>
            <p:cNvPr id="12" name="직사각형 11">
              <a:extLst>
                <a:ext uri="{FF2B5EF4-FFF2-40B4-BE49-F238E27FC236}">
                  <a16:creationId xmlns:a16="http://schemas.microsoft.com/office/drawing/2014/main" id="{8121D8E7-A3B0-455B-862F-3992A1791B6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3" name="직사각형 12">
              <a:extLst>
                <a:ext uri="{FF2B5EF4-FFF2-40B4-BE49-F238E27FC236}">
                  <a16:creationId xmlns:a16="http://schemas.microsoft.com/office/drawing/2014/main" id="{AF9B31B8-46B8-4E7F-BC06-11E10F0E1852}"/>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4" name="그룹 13">
            <a:extLst>
              <a:ext uri="{FF2B5EF4-FFF2-40B4-BE49-F238E27FC236}">
                <a16:creationId xmlns:a16="http://schemas.microsoft.com/office/drawing/2014/main" id="{94AEC26F-C3DA-4925-8C56-190562344108}"/>
              </a:ext>
            </a:extLst>
          </p:cNvPr>
          <p:cNvGrpSpPr/>
          <p:nvPr/>
        </p:nvGrpSpPr>
        <p:grpSpPr>
          <a:xfrm>
            <a:off x="1277541" y="1896801"/>
            <a:ext cx="6588919" cy="161583"/>
            <a:chOff x="1027113" y="2045625"/>
            <a:chExt cx="8785225" cy="215443"/>
          </a:xfrm>
        </p:grpSpPr>
        <p:sp>
          <p:nvSpPr>
            <p:cNvPr id="15" name="직사각형 14">
              <a:extLst>
                <a:ext uri="{FF2B5EF4-FFF2-40B4-BE49-F238E27FC236}">
                  <a16:creationId xmlns:a16="http://schemas.microsoft.com/office/drawing/2014/main" id="{CDABA74C-13D9-4D5D-B0E8-86958824788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6" name="직사각형 15">
              <a:extLst>
                <a:ext uri="{FF2B5EF4-FFF2-40B4-BE49-F238E27FC236}">
                  <a16:creationId xmlns:a16="http://schemas.microsoft.com/office/drawing/2014/main" id="{9103407B-4D0A-4806-9091-79C47820E27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Node.js</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18" name="그룹 17">
            <a:extLst>
              <a:ext uri="{FF2B5EF4-FFF2-40B4-BE49-F238E27FC236}">
                <a16:creationId xmlns:a16="http://schemas.microsoft.com/office/drawing/2014/main" id="{06B28DE2-5D26-4289-B259-033AAC04473E}"/>
              </a:ext>
            </a:extLst>
          </p:cNvPr>
          <p:cNvGrpSpPr/>
          <p:nvPr/>
        </p:nvGrpSpPr>
        <p:grpSpPr>
          <a:xfrm>
            <a:off x="1277541" y="2148417"/>
            <a:ext cx="6588919" cy="161583"/>
            <a:chOff x="1027113" y="2045625"/>
            <a:chExt cx="8785225" cy="215443"/>
          </a:xfrm>
        </p:grpSpPr>
        <p:sp>
          <p:nvSpPr>
            <p:cNvPr id="19" name="직사각형 18">
              <a:extLst>
                <a:ext uri="{FF2B5EF4-FFF2-40B4-BE49-F238E27FC236}">
                  <a16:creationId xmlns:a16="http://schemas.microsoft.com/office/drawing/2014/main" id="{54B79BD8-9474-4432-9E8C-772E1E432D1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910A2185-06D6-4DCF-8AE3-1EAEB27A4644}"/>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la base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datos</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(Maria DB, MySQL, Mongo, …)</a:t>
              </a:r>
            </a:p>
          </p:txBody>
        </p:sp>
      </p:grpSp>
      <p:grpSp>
        <p:nvGrpSpPr>
          <p:cNvPr id="21" name="그룹 20">
            <a:extLst>
              <a:ext uri="{FF2B5EF4-FFF2-40B4-BE49-F238E27FC236}">
                <a16:creationId xmlns:a16="http://schemas.microsoft.com/office/drawing/2014/main" id="{EB89D8AD-BB85-4560-A516-C10DE9D73BE0}"/>
              </a:ext>
            </a:extLst>
          </p:cNvPr>
          <p:cNvGrpSpPr/>
          <p:nvPr/>
        </p:nvGrpSpPr>
        <p:grpSpPr>
          <a:xfrm>
            <a:off x="1277541" y="2400032"/>
            <a:ext cx="6588919" cy="161583"/>
            <a:chOff x="1027113" y="2045625"/>
            <a:chExt cx="8785225" cy="215443"/>
          </a:xfrm>
        </p:grpSpPr>
        <p:sp>
          <p:nvSpPr>
            <p:cNvPr id="22" name="직사각형 21">
              <a:extLst>
                <a:ext uri="{FF2B5EF4-FFF2-40B4-BE49-F238E27FC236}">
                  <a16:creationId xmlns:a16="http://schemas.microsoft.com/office/drawing/2014/main" id="{882B1BB7-840A-4A01-9800-24EF20B9048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CC4F60C7-EB64-4206-B359-51FB985642EC}"/>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Gulp &amp; PM2</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grpSp>
        <p:nvGrpSpPr>
          <p:cNvPr id="24" name="그룹 23">
            <a:extLst>
              <a:ext uri="{FF2B5EF4-FFF2-40B4-BE49-F238E27FC236}">
                <a16:creationId xmlns:a16="http://schemas.microsoft.com/office/drawing/2014/main" id="{16EC4727-0AFF-4D25-8C37-FAF8DD7CD658}"/>
              </a:ext>
            </a:extLst>
          </p:cNvPr>
          <p:cNvGrpSpPr/>
          <p:nvPr/>
        </p:nvGrpSpPr>
        <p:grpSpPr>
          <a:xfrm>
            <a:off x="1277541" y="2651647"/>
            <a:ext cx="6588919" cy="161583"/>
            <a:chOff x="1027113" y="2045625"/>
            <a:chExt cx="8785225" cy="215443"/>
          </a:xfrm>
        </p:grpSpPr>
        <p:sp>
          <p:nvSpPr>
            <p:cNvPr id="25" name="직사각형 24">
              <a:extLst>
                <a:ext uri="{FF2B5EF4-FFF2-40B4-BE49-F238E27FC236}">
                  <a16:creationId xmlns:a16="http://schemas.microsoft.com/office/drawing/2014/main" id="{BC186B86-7360-4F0B-9F80-13D580A7594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6" name="직사각형 25">
              <a:extLst>
                <a:ext uri="{FF2B5EF4-FFF2-40B4-BE49-F238E27FC236}">
                  <a16:creationId xmlns:a16="http://schemas.microsoft.com/office/drawing/2014/main" id="{1317EC4A-5545-4B58-AE98-71273C035A21}"/>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Instalación del servidor web Nginx</a:t>
              </a:r>
              <a:endParaRPr lang="ko-KR"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8" name="직사각형 27">
            <a:extLst>
              <a:ext uri="{FF2B5EF4-FFF2-40B4-BE49-F238E27FC236}">
                <a16:creationId xmlns:a16="http://schemas.microsoft.com/office/drawing/2014/main" id="{FDBCCCD9-3D61-4AED-A85D-EB4EB056EEDD}"/>
              </a:ext>
            </a:extLst>
          </p:cNvPr>
          <p:cNvSpPr/>
          <p:nvPr/>
        </p:nvSpPr>
        <p:spPr>
          <a:xfrm>
            <a:off x="1170537" y="335575"/>
            <a:ext cx="4368238" cy="17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342890">
              <a:defRPr/>
            </a:pPr>
            <a:endParaRPr lang="en-US" altLang="ko-KR" sz="1151" dirty="0">
              <a:solidFill>
                <a:schemeClr val="bg1"/>
              </a:solidFill>
              <a:latin typeface="Arial" panose="020B0604020202020204" pitchFamily="34" charset="0"/>
              <a:ea typeface="SamsungSharpSans-Medium" pitchFamily="2" charset="0"/>
              <a:cs typeface="Arial" panose="020B0604020202020204" pitchFamily="34" charset="0"/>
            </a:endParaRPr>
          </a:p>
        </p:txBody>
      </p:sp>
      <p:grpSp>
        <p:nvGrpSpPr>
          <p:cNvPr id="33" name="그룹 32">
            <a:extLst>
              <a:ext uri="{FF2B5EF4-FFF2-40B4-BE49-F238E27FC236}">
                <a16:creationId xmlns:a16="http://schemas.microsoft.com/office/drawing/2014/main" id="{822BFE1D-E554-4074-A68B-E01B1055C866}"/>
              </a:ext>
            </a:extLst>
          </p:cNvPr>
          <p:cNvGrpSpPr/>
          <p:nvPr/>
        </p:nvGrpSpPr>
        <p:grpSpPr>
          <a:xfrm>
            <a:off x="1277541" y="1396465"/>
            <a:ext cx="6588919" cy="161583"/>
            <a:chOff x="1027113" y="2045625"/>
            <a:chExt cx="8785225" cy="215443"/>
          </a:xfrm>
        </p:grpSpPr>
        <p:sp>
          <p:nvSpPr>
            <p:cNvPr id="34" name="직사각형 33">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35" name="직사각형 34">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máquina</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virtual(Virtual Box, </a:t>
              </a: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Vmware</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 )</a:t>
              </a:r>
            </a:p>
          </p:txBody>
        </p:sp>
      </p:grpSp>
      <p:sp>
        <p:nvSpPr>
          <p:cNvPr id="36" name="직사각형 3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Orden de construcción del entorno de servicio</a:t>
            </a:r>
            <a:endParaRPr lang="en-US" altLang="ko-KR" sz="1800"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3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3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5741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672797" y="2556992"/>
            <a:ext cx="3479951" cy="1448411"/>
            <a:chOff x="2419140" y="3409323"/>
            <a:chExt cx="4639935" cy="1931214"/>
          </a:xfrm>
        </p:grpSpPr>
        <p:pic>
          <p:nvPicPr>
            <p:cNvPr id="63" name="Picture 4" descr="Oracle Logo clipart - Product, Font, Design, transparent clip art">
              <a:extLst>
                <a:ext uri="{FF2B5EF4-FFF2-40B4-BE49-F238E27FC236}">
                  <a16:creationId xmlns:a16="http://schemas.microsoft.com/office/drawing/2014/main" id="{E7258741-502C-46CC-8954-B9612112E750}"/>
                </a:ext>
              </a:extLst>
            </p:cNvPr>
            <p:cNvPicPr>
              <a:picLocks noChangeAspect="1" noChangeArrowheads="1"/>
            </p:cNvPicPr>
            <p:nvPr/>
          </p:nvPicPr>
          <p:blipFill>
            <a:blip r:embed="rId3"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2419140" y="3409323"/>
              <a:ext cx="1931214" cy="1931214"/>
            </a:xfrm>
            <a:prstGeom prst="rect">
              <a:avLst/>
            </a:prstGeom>
            <a:noFill/>
            <a:extLst>
              <a:ext uri="{909E8E84-426E-40DD-AFC4-6F175D3DCCD1}">
                <a14:hiddenFill xmlns:a14="http://schemas.microsoft.com/office/drawing/2010/main">
                  <a:solidFill>
                    <a:srgbClr val="FFFFFF"/>
                  </a:solidFill>
                </a14:hiddenFill>
              </a:ext>
            </a:extLst>
          </p:spPr>
        </p:pic>
        <p:pic>
          <p:nvPicPr>
            <p:cNvPr id="64" name="그림 63">
              <a:extLst>
                <a:ext uri="{FF2B5EF4-FFF2-40B4-BE49-F238E27FC236}">
                  <a16:creationId xmlns:a16="http://schemas.microsoft.com/office/drawing/2014/main" id="{25E70ECE-65C4-455D-AE78-C25D148A9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9914" y="3629000"/>
              <a:ext cx="1329161" cy="1616549"/>
            </a:xfrm>
            <a:prstGeom prst="rect">
              <a:avLst/>
            </a:prstGeom>
          </p:spPr>
        </p:pic>
      </p:grpSp>
      <p:grpSp>
        <p:nvGrpSpPr>
          <p:cNvPr id="13" name="그룹 12">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14" name="직사각형 13">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5" name="직사각형 14">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eaLnBrk="0" fontAlgn="base" latinLnBrk="0" hangingPunct="0">
                <a:spcBef>
                  <a:spcPct val="0"/>
                </a:spcBef>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Configuración del entorno de máquina virtual</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sp>
        <p:nvSpPr>
          <p:cNvPr id="18" name="직사각형 17">
            <a:extLst>
              <a:ext uri="{FF2B5EF4-FFF2-40B4-BE49-F238E27FC236}">
                <a16:creationId xmlns:a16="http://schemas.microsoft.com/office/drawing/2014/main" id="{6B16091E-9066-4261-A10A-1215AC41DB75}"/>
              </a:ext>
            </a:extLst>
          </p:cNvPr>
          <p:cNvSpPr/>
          <p:nvPr/>
        </p:nvSpPr>
        <p:spPr>
          <a:xfrm>
            <a:off x="1391841" y="1592337"/>
            <a:ext cx="6474619" cy="40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Configuremos CentOS, Ubuntu y varios entornos de máquinas virtuales utilizando las herramientas de código abierto VirtualBox (Oracle) y Vagrant (HashCorp).</a:t>
            </a:r>
            <a:endParaRPr lang="en-US"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5393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sp>
        <p:nvSpPr>
          <p:cNvPr id="17" name="직사각형 16">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8" name="그룹 17">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19" name="직사각형 18">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0" name="직사각형 19">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Cómo crear y administrar una máquina virtual sin usar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1" name="직사각형 20">
            <a:extLst>
              <a:ext uri="{FF2B5EF4-FFF2-40B4-BE49-F238E27FC236}">
                <a16:creationId xmlns:a16="http://schemas.microsoft.com/office/drawing/2014/main" id="{6B16091E-9066-4261-A10A-1215AC41DB75}"/>
              </a:ext>
            </a:extLst>
          </p:cNvPr>
          <p:cNvSpPr/>
          <p:nvPr/>
        </p:nvSpPr>
        <p:spPr>
          <a:xfrm>
            <a:off x="1391841" y="1592337"/>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VirtualBox,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cada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máquina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virtual individual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debe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crearse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conectarse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configurarse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en-US" altLang="ko-KR" sz="90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5" name="그룹 4"/>
          <p:cNvGrpSpPr/>
          <p:nvPr/>
        </p:nvGrpSpPr>
        <p:grpSpPr>
          <a:xfrm>
            <a:off x="2522355" y="2351659"/>
            <a:ext cx="4213590" cy="2000424"/>
            <a:chOff x="2329543" y="3447602"/>
            <a:chExt cx="5618120" cy="2667232"/>
          </a:xfrm>
        </p:grpSpPr>
        <p:sp>
          <p:nvSpPr>
            <p:cNvPr id="24" name="모서리가 둥근 직사각형 23"/>
            <p:cNvSpPr/>
            <p:nvPr/>
          </p:nvSpPr>
          <p:spPr>
            <a:xfrm>
              <a:off x="2329543" y="3447602"/>
              <a:ext cx="2295312" cy="2510512"/>
            </a:xfrm>
            <a:prstGeom prst="roundRect">
              <a:avLst>
                <a:gd name="adj" fmla="val 595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35731" fontAlgn="base" latinLnBrk="0">
                <a:lnSpc>
                  <a:spcPts val="1425"/>
                </a:lnSpc>
                <a:spcBef>
                  <a:spcPct val="0"/>
                </a:spcBef>
                <a:spcAft>
                  <a:spcPts val="450"/>
                </a:spcAft>
                <a:buClr>
                  <a:srgbClr val="193EB0"/>
                </a:buClr>
              </a:pP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Detalles</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del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trabajo</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a:t>
              </a:r>
              <a:endParaRPr lang="x-none" altLang="ko-KR" sz="975" dirty="0">
                <a:solidFill>
                  <a:prstClr val="black">
                    <a:lumMod val="85000"/>
                    <a:lumOff val="15000"/>
                  </a:prstClr>
                </a:solidFill>
                <a:latin typeface="Arial" panose="020B0604020202020204" pitchFamily="34" charset="0"/>
                <a:ea typeface="SamsungOne 400" panose="020B0503030303020204" pitchFamily="34" charset="0"/>
              </a:endParaRPr>
            </a:p>
            <a:p>
              <a:pPr marL="135731" fontAlgn="base" latinLnBrk="0">
                <a:lnSpc>
                  <a:spcPts val="1425"/>
                </a:lnSpc>
                <a:spcBef>
                  <a:spcPct val="0"/>
                </a:spcBef>
                <a:spcAft>
                  <a:spcPts val="450"/>
                </a:spcAft>
                <a:buClr>
                  <a:srgbClr val="193EB0"/>
                </a:buClr>
              </a:pP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1.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Conexión</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cada</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máquina</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virtual
2.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Configuración</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del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nombre</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de host
3.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Configuración</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de IP
4.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Instalación</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del </a:t>
              </a:r>
              <a:r>
                <a:rPr lang="en-US" altLang="ko-KR" sz="975" dirty="0" err="1">
                  <a:solidFill>
                    <a:prstClr val="black">
                      <a:lumMod val="85000"/>
                      <a:lumOff val="15000"/>
                    </a:prstClr>
                  </a:solidFill>
                  <a:latin typeface="Arial" panose="020B0604020202020204" pitchFamily="34" charset="0"/>
                  <a:ea typeface="SamsungOne 400" panose="020B0503030303020204" pitchFamily="34" charset="0"/>
                </a:rPr>
                <a:t>servicio</a:t>
              </a:r>
              <a:r>
                <a:rPr lang="en-US" altLang="ko-KR" sz="975" dirty="0">
                  <a:solidFill>
                    <a:prstClr val="black">
                      <a:lumMod val="85000"/>
                      <a:lumOff val="15000"/>
                    </a:prstClr>
                  </a:solidFill>
                  <a:latin typeface="Arial" panose="020B0604020202020204" pitchFamily="34" charset="0"/>
                  <a:ea typeface="SamsungOne 400" panose="020B0503030303020204" pitchFamily="34" charset="0"/>
                </a:rPr>
                <a:t>
5. ETC ...</a:t>
              </a:r>
            </a:p>
          </p:txBody>
        </p:sp>
        <p:sp>
          <p:nvSpPr>
            <p:cNvPr id="27" name="모서리가 둥근 직사각형 26"/>
            <p:cNvSpPr/>
            <p:nvPr/>
          </p:nvSpPr>
          <p:spPr>
            <a:xfrm>
              <a:off x="4833257" y="4305731"/>
              <a:ext cx="814652" cy="737853"/>
            </a:xfrm>
            <a:prstGeom prst="roundRect">
              <a:avLst>
                <a:gd name="adj" fmla="val 8233"/>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28" name="그림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307" y="4409617"/>
              <a:ext cx="457200" cy="342900"/>
            </a:xfrm>
            <a:prstGeom prst="rect">
              <a:avLst/>
            </a:prstGeom>
          </p:spPr>
        </p:pic>
        <p:sp>
          <p:nvSpPr>
            <p:cNvPr id="37" name="직사각형 36"/>
            <p:cNvSpPr/>
            <p:nvPr/>
          </p:nvSpPr>
          <p:spPr>
            <a:xfrm>
              <a:off x="5010444" y="4752517"/>
              <a:ext cx="457200" cy="492443"/>
            </a:xfrm>
            <a:prstGeom prst="rect">
              <a:avLst/>
            </a:prstGeom>
          </p:spPr>
          <p:txBody>
            <a:bodyPr wrap="square">
              <a:spAutoFit/>
            </a:bodyPr>
            <a:lstStyle/>
            <a:p>
              <a:pP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VM</a:t>
              </a:r>
              <a:endParaRPr lang="ko-KR" altLang="en-US" sz="900" dirty="0">
                <a:solidFill>
                  <a:schemeClr val="bg1"/>
                </a:solidFill>
                <a:latin typeface="Arial" panose="020B0604020202020204" pitchFamily="34" charset="0"/>
                <a:ea typeface="SamsungOne 400" panose="020B0503030303020204" pitchFamily="34" charset="0"/>
              </a:endParaRPr>
            </a:p>
          </p:txBody>
        </p:sp>
        <p:grpSp>
          <p:nvGrpSpPr>
            <p:cNvPr id="38" name="그룹 37"/>
            <p:cNvGrpSpPr/>
            <p:nvPr/>
          </p:nvGrpSpPr>
          <p:grpSpPr>
            <a:xfrm>
              <a:off x="4833257" y="3447602"/>
              <a:ext cx="814652" cy="953296"/>
              <a:chOff x="1119262" y="4262510"/>
              <a:chExt cx="814652" cy="953296"/>
            </a:xfrm>
          </p:grpSpPr>
          <p:sp>
            <p:nvSpPr>
              <p:cNvPr id="49" name="모서리가 둥근 직사각형 48"/>
              <p:cNvSpPr/>
              <p:nvPr/>
            </p:nvSpPr>
            <p:spPr>
              <a:xfrm>
                <a:off x="1119262" y="4262510"/>
                <a:ext cx="814652" cy="737853"/>
              </a:xfrm>
              <a:prstGeom prst="roundRect">
                <a:avLst>
                  <a:gd name="adj" fmla="val 8233"/>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312" y="4380464"/>
                <a:ext cx="457200" cy="342900"/>
              </a:xfrm>
              <a:prstGeom prst="rect">
                <a:avLst/>
              </a:prstGeom>
            </p:spPr>
          </p:pic>
          <p:sp>
            <p:nvSpPr>
              <p:cNvPr id="51" name="직사각형 50"/>
              <p:cNvSpPr/>
              <p:nvPr/>
            </p:nvSpPr>
            <p:spPr>
              <a:xfrm>
                <a:off x="1296449" y="4723364"/>
                <a:ext cx="457200" cy="492442"/>
              </a:xfrm>
              <a:prstGeom prst="rect">
                <a:avLst/>
              </a:prstGeom>
            </p:spPr>
            <p:txBody>
              <a:bodyPr wrap="square">
                <a:spAutoFit/>
              </a:bodyPr>
              <a:lstStyle/>
              <a:p>
                <a:pP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VM</a:t>
                </a:r>
                <a:endParaRPr lang="ko-KR" altLang="en-US" sz="900" dirty="0">
                  <a:solidFill>
                    <a:schemeClr val="bg1"/>
                  </a:solidFill>
                  <a:latin typeface="Arial" panose="020B0604020202020204" pitchFamily="34" charset="0"/>
                  <a:ea typeface="SamsungOne 400" panose="020B0503030303020204" pitchFamily="34" charset="0"/>
                </a:endParaRPr>
              </a:p>
            </p:txBody>
          </p:sp>
        </p:grpSp>
        <p:grpSp>
          <p:nvGrpSpPr>
            <p:cNvPr id="39" name="그룹 38"/>
            <p:cNvGrpSpPr/>
            <p:nvPr/>
          </p:nvGrpSpPr>
          <p:grpSpPr>
            <a:xfrm>
              <a:off x="4833257" y="5161538"/>
              <a:ext cx="814652" cy="953296"/>
              <a:chOff x="1119262" y="4262510"/>
              <a:chExt cx="814652" cy="953296"/>
            </a:xfrm>
          </p:grpSpPr>
          <p:sp>
            <p:nvSpPr>
              <p:cNvPr id="46" name="모서리가 둥근 직사각형 45"/>
              <p:cNvSpPr/>
              <p:nvPr/>
            </p:nvSpPr>
            <p:spPr>
              <a:xfrm>
                <a:off x="1119262" y="4262510"/>
                <a:ext cx="814652" cy="737853"/>
              </a:xfrm>
              <a:prstGeom prst="roundRect">
                <a:avLst>
                  <a:gd name="adj" fmla="val 8233"/>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312" y="4380464"/>
                <a:ext cx="457200" cy="342900"/>
              </a:xfrm>
              <a:prstGeom prst="rect">
                <a:avLst/>
              </a:prstGeom>
            </p:spPr>
          </p:pic>
          <p:sp>
            <p:nvSpPr>
              <p:cNvPr id="48" name="직사각형 47"/>
              <p:cNvSpPr/>
              <p:nvPr/>
            </p:nvSpPr>
            <p:spPr>
              <a:xfrm>
                <a:off x="1296449" y="4723364"/>
                <a:ext cx="457200" cy="492442"/>
              </a:xfrm>
              <a:prstGeom prst="rect">
                <a:avLst/>
              </a:prstGeom>
            </p:spPr>
            <p:txBody>
              <a:bodyPr wrap="square">
                <a:spAutoFit/>
              </a:bodyPr>
              <a:lstStyle/>
              <a:p>
                <a:pP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VM</a:t>
                </a:r>
                <a:endParaRPr lang="ko-KR" altLang="en-US" sz="900" dirty="0">
                  <a:solidFill>
                    <a:schemeClr val="bg1"/>
                  </a:solidFill>
                  <a:latin typeface="Arial" panose="020B0604020202020204" pitchFamily="34" charset="0"/>
                  <a:ea typeface="SamsungOne 400" panose="020B0503030303020204" pitchFamily="34" charset="0"/>
                </a:endParaRPr>
              </a:p>
            </p:txBody>
          </p:sp>
        </p:grpSp>
        <p:sp>
          <p:nvSpPr>
            <p:cNvPr id="40" name="직사각형 39"/>
            <p:cNvSpPr/>
            <p:nvPr/>
          </p:nvSpPr>
          <p:spPr>
            <a:xfrm>
              <a:off x="6784520" y="5103237"/>
              <a:ext cx="1163143" cy="307776"/>
            </a:xfrm>
            <a:prstGeom prst="rect">
              <a:avLst/>
            </a:prstGeom>
          </p:spPr>
          <p:txBody>
            <a:bodyPr wrap="square">
              <a:spAutoFit/>
            </a:bodyPr>
            <a:lstStyle/>
            <a:p>
              <a:pPr algn="ctr" fontAlgn="base" latinLnBrk="0">
                <a:spcBef>
                  <a:spcPct val="0"/>
                </a:spcBef>
                <a:spcAft>
                  <a:spcPts val="450"/>
                </a:spcAft>
                <a:buClr>
                  <a:srgbClr val="193EB0"/>
                </a:buClr>
              </a:pPr>
              <a:r>
                <a:rPr lang="en-US" altLang="ko-KR" sz="900" dirty="0">
                  <a:latin typeface="Arial" panose="020B0604020202020204" pitchFamily="34" charset="0"/>
                  <a:ea typeface="SamsungOne 400" panose="020B0503030303020204" pitchFamily="34" charset="0"/>
                </a:rPr>
                <a:t>VirtualBox</a:t>
              </a:r>
              <a:endParaRPr lang="ko-KR" altLang="en-US" sz="900" dirty="0">
                <a:latin typeface="Arial" panose="020B0604020202020204" pitchFamily="34" charset="0"/>
                <a:ea typeface="SamsungOne 400" panose="020B0503030303020204" pitchFamily="34" charset="0"/>
              </a:endParaRPr>
            </a:p>
          </p:txBody>
        </p:sp>
        <p:cxnSp>
          <p:nvCxnSpPr>
            <p:cNvPr id="41" name="직선 화살표 연결선 40"/>
            <p:cNvCxnSpPr>
              <a:stCxn id="49" idx="3"/>
              <a:endCxn id="44" idx="1"/>
            </p:cNvCxnSpPr>
            <p:nvPr/>
          </p:nvCxnSpPr>
          <p:spPr>
            <a:xfrm>
              <a:off x="5647909" y="3816529"/>
              <a:ext cx="1002891" cy="84109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V="1">
              <a:off x="5647909" y="4675143"/>
              <a:ext cx="1032723" cy="76387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a:stCxn id="27" idx="3"/>
              <a:endCxn id="44" idx="2"/>
            </p:cNvCxnSpPr>
            <p:nvPr/>
          </p:nvCxnSpPr>
          <p:spPr>
            <a:xfrm>
              <a:off x="5647909" y="4674658"/>
              <a:ext cx="992584" cy="784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타원 43"/>
            <p:cNvSpPr/>
            <p:nvPr/>
          </p:nvSpPr>
          <p:spPr>
            <a:xfrm>
              <a:off x="6640493" y="4647312"/>
              <a:ext cx="70378" cy="70378"/>
            </a:xfrm>
            <a:prstGeom prst="ellipse">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45" name="Picture 4" descr="Oracle Logo clipart - Product, Font, Design, transparent clip art">
              <a:extLst>
                <a:ext uri="{FF2B5EF4-FFF2-40B4-BE49-F238E27FC236}">
                  <a16:creationId xmlns:a16="http://schemas.microsoft.com/office/drawing/2014/main" id="{E7258741-502C-46CC-8954-B9612112E750}"/>
                </a:ext>
              </a:extLst>
            </p:cNvPr>
            <p:cNvPicPr>
              <a:picLocks noChangeAspect="1" noChangeArrowheads="1"/>
            </p:cNvPicPr>
            <p:nvPr/>
          </p:nvPicPr>
          <p:blipFill>
            <a:blip r:embed="rId4"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6859202" y="4120819"/>
              <a:ext cx="933789" cy="933789"/>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3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5216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1" name="그룹 20">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22" name="직사각형 21">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Cómo crear y administrar máquinas virtuales con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4" name="직사각형 23">
            <a:extLst>
              <a:ext uri="{FF2B5EF4-FFF2-40B4-BE49-F238E27FC236}">
                <a16:creationId xmlns:a16="http://schemas.microsoft.com/office/drawing/2014/main" id="{6B16091E-9066-4261-A10A-1215AC41DB75}"/>
              </a:ext>
            </a:extLst>
          </p:cNvPr>
          <p:cNvSpPr/>
          <p:nvPr/>
        </p:nvSpPr>
        <p:spPr>
          <a:xfrm>
            <a:off x="1391841" y="1592336"/>
            <a:ext cx="6474619" cy="832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600"/>
              </a:spcAft>
              <a:buClr>
                <a:srgbClr val="193EB0"/>
              </a:buClr>
              <a:buFont typeface="SamsungOne 400" panose="020B0503030303020204" pitchFamily="34" charset="0"/>
              <a:buChar char="‣"/>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Después de definir la configuración de la máquina virtual y las tareas a realizar en el archivo correspondiente a través de Vagrantfile, el aprovisionamiento se puede realizar a través de VirtualBox.
Al aprovisionar una máquina virtual a través de Vagrant, puede crear, eliminar y modificar fácilmente una máquina virtual.</a:t>
            </a:r>
            <a:endParaRPr lang="en-US" altLang="ko-KR"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17" name="그룹 16"/>
          <p:cNvGrpSpPr/>
          <p:nvPr/>
        </p:nvGrpSpPr>
        <p:grpSpPr>
          <a:xfrm>
            <a:off x="1658651" y="2467360"/>
            <a:ext cx="5909704" cy="2232779"/>
            <a:chOff x="1066946" y="3289812"/>
            <a:chExt cx="7879605" cy="2977039"/>
          </a:xfrm>
        </p:grpSpPr>
        <p:sp>
          <p:nvSpPr>
            <p:cNvPr id="18" name="직사각형 17"/>
            <p:cNvSpPr/>
            <p:nvPr/>
          </p:nvSpPr>
          <p:spPr>
            <a:xfrm>
              <a:off x="2949053" y="5103238"/>
              <a:ext cx="1163143" cy="307776"/>
            </a:xfrm>
            <a:prstGeom prst="rect">
              <a:avLst/>
            </a:prstGeom>
          </p:spPr>
          <p:txBody>
            <a:bodyPr wrap="square">
              <a:spAutoFit/>
            </a:bodyPr>
            <a:lstStyle/>
            <a:p>
              <a:pPr algn="ctr" fontAlgn="base" latinLnBrk="0">
                <a:spcBef>
                  <a:spcPct val="0"/>
                </a:spcBef>
                <a:spcAft>
                  <a:spcPts val="450"/>
                </a:spcAft>
                <a:buClr>
                  <a:srgbClr val="193EB0"/>
                </a:buClr>
              </a:pPr>
              <a:r>
                <a:rPr lang="en-US" altLang="ko-KR" sz="900" dirty="0" err="1">
                  <a:latin typeface="Arial" panose="020B0604020202020204" pitchFamily="34" charset="0"/>
                  <a:ea typeface="SamsungOne 400" panose="020B0503030303020204" pitchFamily="34" charset="0"/>
                </a:rPr>
                <a:t>VirtualBox</a:t>
              </a:r>
              <a:endParaRPr lang="ko-KR" altLang="en-US" sz="900" dirty="0">
                <a:latin typeface="Arial" panose="020B0604020202020204" pitchFamily="34" charset="0"/>
                <a:ea typeface="SamsungOne 400" panose="020B0503030303020204" pitchFamily="34" charset="0"/>
              </a:endParaRPr>
            </a:p>
          </p:txBody>
        </p:sp>
        <p:pic>
          <p:nvPicPr>
            <p:cNvPr id="19" name="Picture 4" descr="Oracle Logo clipart - Product, Font, Design, transparent clip art">
              <a:extLst>
                <a:ext uri="{FF2B5EF4-FFF2-40B4-BE49-F238E27FC236}">
                  <a16:creationId xmlns:a16="http://schemas.microsoft.com/office/drawing/2014/main" id="{E7258741-502C-46CC-8954-B9612112E750}"/>
                </a:ext>
              </a:extLst>
            </p:cNvPr>
            <p:cNvPicPr>
              <a:picLocks noChangeAspect="1" noChangeArrowheads="1"/>
            </p:cNvPicPr>
            <p:nvPr/>
          </p:nvPicPr>
          <p:blipFill>
            <a:blip r:embed="rId3"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3026065" y="4120819"/>
              <a:ext cx="933789" cy="9337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F6DECCA-699D-4805-B3F1-CABD43A4D389}"/>
                </a:ext>
              </a:extLst>
            </p:cNvPr>
            <p:cNvSpPr txBox="1"/>
            <p:nvPr/>
          </p:nvSpPr>
          <p:spPr>
            <a:xfrm>
              <a:off x="6585415" y="3289812"/>
              <a:ext cx="2361136" cy="2977039"/>
            </a:xfrm>
            <a:prstGeom prst="roundRect">
              <a:avLst>
                <a:gd name="adj" fmla="val 6985"/>
              </a:avLst>
            </a:prstGeom>
            <a:solidFill>
              <a:schemeClr val="accent5">
                <a:lumMod val="20000"/>
                <a:lumOff val="80000"/>
              </a:schemeClr>
            </a:solidFill>
          </p:spPr>
          <p:txBody>
            <a:bodyPr wrap="square">
              <a:spAutoFit/>
            </a:bodyPr>
            <a:lstStyle/>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[Vagrantfile]</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1.   VM 01</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host …</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IP …</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2.   VM 02</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host …</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IP…</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3.   VM 02</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nombre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host …</a:t>
              </a:r>
            </a:p>
            <a:p>
              <a:pPr marL="69056" fontAlgn="base" latinLnBrk="0">
                <a:spcBef>
                  <a:spcPct val="0"/>
                </a:spcBef>
                <a:spcAft>
                  <a:spcPts val="450"/>
                </a:spcAft>
                <a:buClr>
                  <a:srgbClr val="193EB0"/>
                </a:buClr>
              </a:pP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dirección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IP…</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5" name="모서리가 둥근 직사각형 24"/>
            <p:cNvSpPr/>
            <p:nvPr/>
          </p:nvSpPr>
          <p:spPr>
            <a:xfrm>
              <a:off x="1066946" y="4305731"/>
              <a:ext cx="874003" cy="737853"/>
            </a:xfrm>
            <a:prstGeom prst="roundRect">
              <a:avLst>
                <a:gd name="adj" fmla="val 8233"/>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347" y="4409617"/>
              <a:ext cx="457200" cy="342900"/>
            </a:xfrm>
            <a:prstGeom prst="rect">
              <a:avLst/>
            </a:prstGeom>
          </p:spPr>
        </p:pic>
        <p:sp>
          <p:nvSpPr>
            <p:cNvPr id="27" name="직사각형 26"/>
            <p:cNvSpPr/>
            <p:nvPr/>
          </p:nvSpPr>
          <p:spPr>
            <a:xfrm>
              <a:off x="1303485" y="4752517"/>
              <a:ext cx="457200" cy="492443"/>
            </a:xfrm>
            <a:prstGeom prst="rect">
              <a:avLst/>
            </a:prstGeom>
          </p:spPr>
          <p:txBody>
            <a:bodyPr wrap="square">
              <a:spAutoFit/>
            </a:bodyPr>
            <a:lstStyle/>
            <a:p>
              <a:pP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VM</a:t>
              </a:r>
              <a:endParaRPr lang="ko-KR" altLang="en-US" sz="900" dirty="0">
                <a:solidFill>
                  <a:schemeClr val="bg1"/>
                </a:solidFill>
                <a:latin typeface="Arial" panose="020B0604020202020204" pitchFamily="34" charset="0"/>
                <a:ea typeface="SamsungOne 400" panose="020B0503030303020204" pitchFamily="34" charset="0"/>
              </a:endParaRPr>
            </a:p>
          </p:txBody>
        </p:sp>
        <p:grpSp>
          <p:nvGrpSpPr>
            <p:cNvPr id="28" name="그룹 27"/>
            <p:cNvGrpSpPr/>
            <p:nvPr/>
          </p:nvGrpSpPr>
          <p:grpSpPr>
            <a:xfrm>
              <a:off x="1066946" y="3447602"/>
              <a:ext cx="874003" cy="953296"/>
              <a:chOff x="1059911" y="4262510"/>
              <a:chExt cx="874003" cy="953296"/>
            </a:xfrm>
          </p:grpSpPr>
          <p:sp>
            <p:nvSpPr>
              <p:cNvPr id="44" name="모서리가 둥근 직사각형 43"/>
              <p:cNvSpPr/>
              <p:nvPr/>
            </p:nvSpPr>
            <p:spPr>
              <a:xfrm>
                <a:off x="1059911" y="4262510"/>
                <a:ext cx="874003" cy="737853"/>
              </a:xfrm>
              <a:prstGeom prst="roundRect">
                <a:avLst>
                  <a:gd name="adj" fmla="val 8233"/>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45" name="그림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312" y="4380464"/>
                <a:ext cx="457200" cy="342900"/>
              </a:xfrm>
              <a:prstGeom prst="rect">
                <a:avLst/>
              </a:prstGeom>
            </p:spPr>
          </p:pic>
          <p:sp>
            <p:nvSpPr>
              <p:cNvPr id="46" name="직사각형 45"/>
              <p:cNvSpPr/>
              <p:nvPr/>
            </p:nvSpPr>
            <p:spPr>
              <a:xfrm>
                <a:off x="1296448" y="4723364"/>
                <a:ext cx="457200" cy="492442"/>
              </a:xfrm>
              <a:prstGeom prst="rect">
                <a:avLst/>
              </a:prstGeom>
            </p:spPr>
            <p:txBody>
              <a:bodyPr wrap="square">
                <a:spAutoFit/>
              </a:bodyPr>
              <a:lstStyle/>
              <a:p>
                <a:pP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VM</a:t>
                </a:r>
                <a:endParaRPr lang="ko-KR" altLang="en-US" sz="900" dirty="0">
                  <a:solidFill>
                    <a:schemeClr val="bg1"/>
                  </a:solidFill>
                  <a:latin typeface="Arial" panose="020B0604020202020204" pitchFamily="34" charset="0"/>
                  <a:ea typeface="SamsungOne 400" panose="020B0503030303020204" pitchFamily="34" charset="0"/>
                </a:endParaRPr>
              </a:p>
            </p:txBody>
          </p:sp>
        </p:grpSp>
        <p:grpSp>
          <p:nvGrpSpPr>
            <p:cNvPr id="29" name="그룹 28"/>
            <p:cNvGrpSpPr/>
            <p:nvPr/>
          </p:nvGrpSpPr>
          <p:grpSpPr>
            <a:xfrm>
              <a:off x="1066946" y="5161538"/>
              <a:ext cx="874003" cy="953296"/>
              <a:chOff x="1059911" y="4262510"/>
              <a:chExt cx="874003" cy="953296"/>
            </a:xfrm>
          </p:grpSpPr>
          <p:sp>
            <p:nvSpPr>
              <p:cNvPr id="41" name="모서리가 둥근 직사각형 40"/>
              <p:cNvSpPr/>
              <p:nvPr/>
            </p:nvSpPr>
            <p:spPr>
              <a:xfrm>
                <a:off x="1059911" y="4262510"/>
                <a:ext cx="874003" cy="737853"/>
              </a:xfrm>
              <a:prstGeom prst="roundRect">
                <a:avLst>
                  <a:gd name="adj" fmla="val 8233"/>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42" name="그림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312" y="4380464"/>
                <a:ext cx="457200" cy="342900"/>
              </a:xfrm>
              <a:prstGeom prst="rect">
                <a:avLst/>
              </a:prstGeom>
            </p:spPr>
          </p:pic>
          <p:sp>
            <p:nvSpPr>
              <p:cNvPr id="43" name="직사각형 42"/>
              <p:cNvSpPr/>
              <p:nvPr/>
            </p:nvSpPr>
            <p:spPr>
              <a:xfrm>
                <a:off x="1296448" y="4723364"/>
                <a:ext cx="457200" cy="492442"/>
              </a:xfrm>
              <a:prstGeom prst="rect">
                <a:avLst/>
              </a:prstGeom>
            </p:spPr>
            <p:txBody>
              <a:bodyPr wrap="square">
                <a:spAutoFit/>
              </a:bodyPr>
              <a:lstStyle/>
              <a:p>
                <a:pPr fontAlgn="base" latinLnBrk="0">
                  <a:spcBef>
                    <a:spcPct val="0"/>
                  </a:spcBef>
                  <a:spcAft>
                    <a:spcPts val="450"/>
                  </a:spcAft>
                  <a:buClr>
                    <a:srgbClr val="193EB0"/>
                  </a:buClr>
                </a:pPr>
                <a:r>
                  <a:rPr lang="en-US" altLang="ko-KR" sz="900" dirty="0">
                    <a:solidFill>
                      <a:schemeClr val="bg1"/>
                    </a:solidFill>
                    <a:latin typeface="Arial" panose="020B0604020202020204" pitchFamily="34" charset="0"/>
                    <a:ea typeface="SamsungOne 400" panose="020B0503030303020204" pitchFamily="34" charset="0"/>
                  </a:rPr>
                  <a:t>VM</a:t>
                </a:r>
                <a:endParaRPr lang="ko-KR" altLang="en-US" sz="900" dirty="0">
                  <a:solidFill>
                    <a:schemeClr val="bg1"/>
                  </a:solidFill>
                  <a:latin typeface="Arial" panose="020B0604020202020204" pitchFamily="34" charset="0"/>
                  <a:ea typeface="SamsungOne 400" panose="020B0503030303020204" pitchFamily="34" charset="0"/>
                </a:endParaRPr>
              </a:p>
            </p:txBody>
          </p:sp>
        </p:grpSp>
        <p:sp>
          <p:nvSpPr>
            <p:cNvPr id="30" name="직사각형 29"/>
            <p:cNvSpPr/>
            <p:nvPr/>
          </p:nvSpPr>
          <p:spPr>
            <a:xfrm>
              <a:off x="4607683" y="5103238"/>
              <a:ext cx="1163143" cy="307776"/>
            </a:xfrm>
            <a:prstGeom prst="rect">
              <a:avLst/>
            </a:prstGeom>
          </p:spPr>
          <p:txBody>
            <a:bodyPr wrap="square">
              <a:spAutoFit/>
            </a:bodyPr>
            <a:lstStyle/>
            <a:p>
              <a:pPr algn="ctr" fontAlgn="base" latinLnBrk="0">
                <a:spcBef>
                  <a:spcPct val="0"/>
                </a:spcBef>
                <a:spcAft>
                  <a:spcPts val="450"/>
                </a:spcAft>
                <a:buClr>
                  <a:srgbClr val="193EB0"/>
                </a:buClr>
              </a:pPr>
              <a:r>
                <a:rPr lang="en-US" altLang="ko-KR" sz="900" dirty="0">
                  <a:solidFill>
                    <a:srgbClr val="599CD6"/>
                  </a:solidFill>
                  <a:latin typeface="Arial" panose="020B0604020202020204" pitchFamily="34" charset="0"/>
                  <a:ea typeface="SamsungOne 400" panose="020B0503030303020204" pitchFamily="34" charset="0"/>
                </a:rPr>
                <a:t>VAGRANT</a:t>
              </a:r>
              <a:endParaRPr lang="ko-KR" altLang="en-US" sz="900" dirty="0">
                <a:solidFill>
                  <a:srgbClr val="599CD6"/>
                </a:solidFill>
                <a:latin typeface="Arial" panose="020B0604020202020204" pitchFamily="34" charset="0"/>
                <a:ea typeface="SamsungOne 400" panose="020B0503030303020204" pitchFamily="34" charset="0"/>
              </a:endParaRPr>
            </a:p>
          </p:txBody>
        </p:sp>
        <p:cxnSp>
          <p:nvCxnSpPr>
            <p:cNvPr id="31" name="직선 화살표 연결선 30"/>
            <p:cNvCxnSpPr>
              <a:stCxn id="44" idx="3"/>
              <a:endCxn id="35" idx="1"/>
            </p:cNvCxnSpPr>
            <p:nvPr/>
          </p:nvCxnSpPr>
          <p:spPr>
            <a:xfrm>
              <a:off x="1940949" y="3816529"/>
              <a:ext cx="1002891" cy="84109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V="1">
              <a:off x="1940949" y="4675143"/>
              <a:ext cx="1032723" cy="76387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stCxn id="25" idx="3"/>
              <a:endCxn id="35" idx="2"/>
            </p:cNvCxnSpPr>
            <p:nvPr/>
          </p:nvCxnSpPr>
          <p:spPr>
            <a:xfrm>
              <a:off x="1940949" y="4674658"/>
              <a:ext cx="992584" cy="784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타원 34"/>
            <p:cNvSpPr/>
            <p:nvPr/>
          </p:nvSpPr>
          <p:spPr>
            <a:xfrm>
              <a:off x="2933533" y="4647312"/>
              <a:ext cx="70378" cy="70378"/>
            </a:xfrm>
            <a:prstGeom prst="ellipse">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cxnSp>
          <p:nvCxnSpPr>
            <p:cNvPr id="36" name="직선 화살표 연결선 35"/>
            <p:cNvCxnSpPr>
              <a:endCxn id="37" idx="2"/>
            </p:cNvCxnSpPr>
            <p:nvPr/>
          </p:nvCxnSpPr>
          <p:spPr>
            <a:xfrm>
              <a:off x="4045320" y="4682501"/>
              <a:ext cx="589761"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타원 36"/>
            <p:cNvSpPr/>
            <p:nvPr/>
          </p:nvSpPr>
          <p:spPr>
            <a:xfrm>
              <a:off x="4635081" y="4647312"/>
              <a:ext cx="70378" cy="70378"/>
            </a:xfrm>
            <a:prstGeom prst="ellipse">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cxnSp>
          <p:nvCxnSpPr>
            <p:cNvPr id="38" name="직선 화살표 연결선 37"/>
            <p:cNvCxnSpPr/>
            <p:nvPr/>
          </p:nvCxnSpPr>
          <p:spPr>
            <a:xfrm>
              <a:off x="5653668" y="4682501"/>
              <a:ext cx="9051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타원 38"/>
            <p:cNvSpPr/>
            <p:nvPr/>
          </p:nvSpPr>
          <p:spPr>
            <a:xfrm>
              <a:off x="6550226" y="4647312"/>
              <a:ext cx="70378" cy="70378"/>
            </a:xfrm>
            <a:prstGeom prst="ellipse">
              <a:avLst/>
            </a:prstGeom>
            <a:solidFill>
              <a:srgbClr val="01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675" dirty="0">
                <a:solidFill>
                  <a:schemeClr val="bg1"/>
                </a:solidFill>
                <a:latin typeface="Arial" panose="020B0604020202020204" pitchFamily="34" charset="0"/>
                <a:ea typeface="SamsungOne 400" panose="020B0503030303020204" pitchFamily="34" charset="0"/>
              </a:endParaRPr>
            </a:p>
          </p:txBody>
        </p:sp>
        <p:pic>
          <p:nvPicPr>
            <p:cNvPr id="40" name="그림 39">
              <a:extLst>
                <a:ext uri="{FF2B5EF4-FFF2-40B4-BE49-F238E27FC236}">
                  <a16:creationId xmlns:a16="http://schemas.microsoft.com/office/drawing/2014/main" id="{25E70ECE-65C4-455D-AE78-C25D148A9D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4902"/>
            <a:stretch/>
          </p:blipFill>
          <p:spPr>
            <a:xfrm>
              <a:off x="4825810" y="4277211"/>
              <a:ext cx="726887" cy="752305"/>
            </a:xfrm>
            <a:prstGeom prst="rect">
              <a:avLst/>
            </a:prstGeom>
          </p:spPr>
        </p:pic>
      </p:grpSp>
      <p:sp>
        <p:nvSpPr>
          <p:cNvPr id="47"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4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4036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47B7E41B-FFD2-41DF-BE85-EB6865B23208}"/>
              </a:ext>
            </a:extLst>
          </p:cNvPr>
          <p:cNvSpPr>
            <a:spLocks noChangeArrowheads="1"/>
          </p:cNvSpPr>
          <p:nvPr/>
        </p:nvSpPr>
        <p:spPr bwMode="auto">
          <a:xfrm>
            <a:off x="4521757" y="2068864"/>
            <a:ext cx="3437685" cy="169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136922" indent="-136922" fontAlgn="base" latinLnBrk="0">
              <a:spcBef>
                <a:spcPct val="0"/>
              </a:spcBef>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Los entornos administrados por Vagrant pueden ejecutarse en una plataforma de virtualización local como VirtualBox o VMware, en la nube a través de AWS u OpenStack, o en un contenedor como Docker.
Vagrant proporciona un marco y un formato de configuración para crear y administrar un entorno de desarrollo totalmente portátil.
Este entorno de desarrollo puede residir en su computadora o en la nube y es portátil entre Windows, Mac OS X y Linux.</a:t>
            </a:r>
            <a:endParaRPr lang="ko-KR" altLang="ko-KR"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6" name="TextBox 15">
            <a:extLst>
              <a:ext uri="{FF2B5EF4-FFF2-40B4-BE49-F238E27FC236}">
                <a16:creationId xmlns:a16="http://schemas.microsoft.com/office/drawing/2014/main" id="{3F6DECCA-699D-4805-B3F1-CABD43A4D389}"/>
              </a:ext>
            </a:extLst>
          </p:cNvPr>
          <p:cNvSpPr txBox="1"/>
          <p:nvPr/>
        </p:nvSpPr>
        <p:spPr>
          <a:xfrm>
            <a:off x="4598798" y="3784808"/>
            <a:ext cx="3267662" cy="842538"/>
          </a:xfrm>
          <a:prstGeom prst="rect">
            <a:avLst/>
          </a:prstGeom>
          <a:solidFill>
            <a:schemeClr val="bg1">
              <a:lumMod val="95000"/>
            </a:schemeClr>
          </a:solidFill>
        </p:spPr>
        <p:txBody>
          <a:bodyPr wrap="square">
            <a:spAutoFit/>
          </a:bodyPr>
          <a:lstStyle/>
          <a:p>
            <a:pPr marL="66675" fontAlgn="base" latinLnBrk="0">
              <a:spcBef>
                <a:spcPct val="0"/>
              </a:spcBef>
              <a:spcAft>
                <a:spcPts val="450"/>
              </a:spcAft>
              <a:buClr>
                <a:srgbClr val="193EB0"/>
              </a:buCl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Las herramientas de aprovisionamiento son para usar el aprovisionamiento (instalación de dependencias), la automatización, la administración de la configuración y la orquestación, lo que cumple con la mentalidad y la forma de trabajar de DevOps.</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3" name="그룹 22">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24" name="직사각형 23">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5" name="직사각형 24">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¿Por qué necesitamos un entorno virtual local?</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6" name="직사각형 25">
            <a:extLst>
              <a:ext uri="{FF2B5EF4-FFF2-40B4-BE49-F238E27FC236}">
                <a16:creationId xmlns:a16="http://schemas.microsoft.com/office/drawing/2014/main" id="{6B16091E-9066-4261-A10A-1215AC41DB75}"/>
              </a:ext>
            </a:extLst>
          </p:cNvPr>
          <p:cNvSpPr/>
          <p:nvPr/>
        </p:nvSpPr>
        <p:spPr>
          <a:xfrm>
            <a:off x="1391841" y="1592337"/>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En VirtualBox, cada máquina virtual individual debe crearse, conectarse y configurarse una por una.</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pSp>
        <p:nvGrpSpPr>
          <p:cNvPr id="19" name="그룹 18"/>
          <p:cNvGrpSpPr/>
          <p:nvPr/>
        </p:nvGrpSpPr>
        <p:grpSpPr>
          <a:xfrm>
            <a:off x="1334479" y="2038038"/>
            <a:ext cx="3235900" cy="2597797"/>
            <a:chOff x="482317" y="2808824"/>
            <a:chExt cx="4314533" cy="3463729"/>
          </a:xfrm>
        </p:grpSpPr>
        <p:cxnSp>
          <p:nvCxnSpPr>
            <p:cNvPr id="20" name="직선 화살표 연결선 19"/>
            <p:cNvCxnSpPr/>
            <p:nvPr/>
          </p:nvCxnSpPr>
          <p:spPr>
            <a:xfrm flipH="1">
              <a:off x="3096009" y="4858687"/>
              <a:ext cx="701024" cy="64288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3184565" y="3211173"/>
              <a:ext cx="684157" cy="5970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a:off x="1243185" y="4867456"/>
              <a:ext cx="668697" cy="605885"/>
            </a:xfrm>
            <a:prstGeom prst="straightConnector1">
              <a:avLst/>
            </a:prstGeom>
            <a:ln w="2857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flipV="1">
              <a:off x="1243185" y="3182775"/>
              <a:ext cx="635455" cy="56742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2482948" y="4765040"/>
              <a:ext cx="0" cy="66118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2482948" y="3376246"/>
              <a:ext cx="0" cy="661182"/>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그림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028" y="4106462"/>
              <a:ext cx="1529107" cy="321672"/>
            </a:xfrm>
            <a:prstGeom prst="rect">
              <a:avLst/>
            </a:prstGeom>
          </p:spPr>
        </p:pic>
        <p:pic>
          <p:nvPicPr>
            <p:cNvPr id="33" name="Picture 4" descr="Oracle Logo clipart - Product, Font, Design, transparent clip art">
              <a:extLst>
                <a:ext uri="{FF2B5EF4-FFF2-40B4-BE49-F238E27FC236}">
                  <a16:creationId xmlns:a16="http://schemas.microsoft.com/office/drawing/2014/main" id="{E7258741-502C-46CC-8954-B9612112E750}"/>
                </a:ext>
              </a:extLst>
            </p:cNvPr>
            <p:cNvPicPr>
              <a:picLocks noChangeAspect="1" noChangeArrowheads="1"/>
            </p:cNvPicPr>
            <p:nvPr/>
          </p:nvPicPr>
          <p:blipFill>
            <a:blip r:embed="rId4"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3763485" y="3808260"/>
              <a:ext cx="645080" cy="645080"/>
            </a:xfrm>
            <a:prstGeom prst="rect">
              <a:avLst/>
            </a:prstGeom>
            <a:noFill/>
            <a:extLst>
              <a:ext uri="{909E8E84-426E-40DD-AFC4-6F175D3DCCD1}">
                <a14:hiddenFill xmlns:a14="http://schemas.microsoft.com/office/drawing/2010/main">
                  <a:solidFill>
                    <a:srgbClr val="FFFFFF"/>
                  </a:solidFill>
                </a14:hiddenFill>
              </a:ext>
            </a:extLst>
          </p:spPr>
        </p:pic>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3643" y="5515077"/>
              <a:ext cx="700814" cy="421276"/>
            </a:xfrm>
            <a:prstGeom prst="rect">
              <a:avLst/>
            </a:prstGeom>
          </p:spPr>
        </p:pic>
        <p:pic>
          <p:nvPicPr>
            <p:cNvPr id="35" name="그림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894" y="3856362"/>
              <a:ext cx="695652" cy="596978"/>
            </a:xfrm>
            <a:prstGeom prst="rect">
              <a:avLst/>
            </a:prstGeom>
          </p:spPr>
        </p:pic>
        <p:sp>
          <p:nvSpPr>
            <p:cNvPr id="36" name="TextBox 35">
              <a:extLst>
                <a:ext uri="{FF2B5EF4-FFF2-40B4-BE49-F238E27FC236}">
                  <a16:creationId xmlns:a16="http://schemas.microsoft.com/office/drawing/2014/main" id="{3F6DECCA-699D-4805-B3F1-CABD43A4D389}"/>
                </a:ext>
              </a:extLst>
            </p:cNvPr>
            <p:cNvSpPr txBox="1"/>
            <p:nvPr/>
          </p:nvSpPr>
          <p:spPr>
            <a:xfrm>
              <a:off x="482317" y="4439272"/>
              <a:ext cx="1117600" cy="492443"/>
            </a:xfrm>
            <a:prstGeom prst="rect">
              <a:avLst/>
            </a:prstGeom>
            <a:noFill/>
          </p:spPr>
          <p:txBody>
            <a:bodyPr wrap="square">
              <a:spAutoFit/>
            </a:bodyPr>
            <a:lstStyle/>
            <a:p>
              <a:pPr algn="ctr" fontAlgn="base" latinLnBrk="0">
                <a:spcBef>
                  <a:spcPct val="0"/>
                </a:spcBef>
                <a:spcAft>
                  <a:spcPts val="45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DESARRO-LLADOR</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7" name="TextBox 36">
              <a:extLst>
                <a:ext uri="{FF2B5EF4-FFF2-40B4-BE49-F238E27FC236}">
                  <a16:creationId xmlns:a16="http://schemas.microsoft.com/office/drawing/2014/main" id="{3F6DECCA-699D-4805-B3F1-CABD43A4D389}"/>
                </a:ext>
              </a:extLst>
            </p:cNvPr>
            <p:cNvSpPr txBox="1"/>
            <p:nvPr/>
          </p:nvSpPr>
          <p:spPr>
            <a:xfrm>
              <a:off x="3438614" y="4439272"/>
              <a:ext cx="1358236" cy="307776"/>
            </a:xfrm>
            <a:prstGeom prst="rect">
              <a:avLst/>
            </a:prstGeom>
            <a:noFill/>
          </p:spPr>
          <p:txBody>
            <a:bodyPr wrap="square">
              <a:spAutoFit/>
            </a:bodyPr>
            <a:lstStyle/>
            <a:p>
              <a:pPr algn="ctr" fontAlgn="base" latinLnBrk="0">
                <a:spcBef>
                  <a:spcPct val="0"/>
                </a:spcBef>
                <a:spcAft>
                  <a:spcPts val="45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VIRTUALBOX</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8" name="TextBox 37">
              <a:extLst>
                <a:ext uri="{FF2B5EF4-FFF2-40B4-BE49-F238E27FC236}">
                  <a16:creationId xmlns:a16="http://schemas.microsoft.com/office/drawing/2014/main" id="{3F6DECCA-699D-4805-B3F1-CABD43A4D389}"/>
                </a:ext>
              </a:extLst>
            </p:cNvPr>
            <p:cNvSpPr txBox="1"/>
            <p:nvPr/>
          </p:nvSpPr>
          <p:spPr>
            <a:xfrm>
              <a:off x="1368546" y="5964777"/>
              <a:ext cx="2282070" cy="307776"/>
            </a:xfrm>
            <a:prstGeom prst="rect">
              <a:avLst/>
            </a:prstGeom>
            <a:noFill/>
          </p:spPr>
          <p:txBody>
            <a:bodyPr wrap="square">
              <a:spAutoFit/>
            </a:bodyPr>
            <a:lstStyle/>
            <a:p>
              <a:pPr algn="ctr" fontAlgn="base" latinLnBrk="0">
                <a:spcBef>
                  <a:spcPct val="0"/>
                </a:spcBef>
                <a:spcAft>
                  <a:spcPts val="450"/>
                </a:spcAft>
                <a:buClr>
                  <a:srgbClr val="193EB0"/>
                </a:buClr>
              </a:pPr>
              <a:r>
                <a:rPr lang="en-US" altLang="ko-KR" sz="900">
                  <a:solidFill>
                    <a:schemeClr val="tx1">
                      <a:lumMod val="85000"/>
                      <a:lumOff val="15000"/>
                    </a:schemeClr>
                  </a:solidFill>
                  <a:latin typeface="Arial" panose="020B0604020202020204" pitchFamily="34" charset="0"/>
                  <a:ea typeface="SamsungOne 400" panose="020B0503030303020204" pitchFamily="34" charset="0"/>
                </a:rPr>
                <a:t>MÁQUINA VIRTUAL</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39" name="TextBox 38">
              <a:extLst>
                <a:ext uri="{FF2B5EF4-FFF2-40B4-BE49-F238E27FC236}">
                  <a16:creationId xmlns:a16="http://schemas.microsoft.com/office/drawing/2014/main" id="{3F6DECCA-699D-4805-B3F1-CABD43A4D389}"/>
                </a:ext>
              </a:extLst>
            </p:cNvPr>
            <p:cNvSpPr txBox="1"/>
            <p:nvPr/>
          </p:nvSpPr>
          <p:spPr>
            <a:xfrm>
              <a:off x="1831210" y="4439272"/>
              <a:ext cx="1356743" cy="492443"/>
            </a:xfrm>
            <a:prstGeom prst="rect">
              <a:avLst/>
            </a:prstGeom>
            <a:noFill/>
          </p:spPr>
          <p:txBody>
            <a:bodyPr wrap="square">
              <a:spAutoFit/>
            </a:bodyPr>
            <a:lstStyle/>
            <a:p>
              <a:pPr algn="ctr" fontAlgn="base" latinLnBrk="0">
                <a:spcBef>
                  <a:spcPct val="0"/>
                </a:spcBef>
                <a:spcAft>
                  <a:spcPts val="45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APROVISIO-NADORES</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40" name="TextBox 39">
              <a:extLst>
                <a:ext uri="{FF2B5EF4-FFF2-40B4-BE49-F238E27FC236}">
                  <a16:creationId xmlns:a16="http://schemas.microsoft.com/office/drawing/2014/main" id="{3F6DECCA-699D-4805-B3F1-CABD43A4D389}"/>
                </a:ext>
              </a:extLst>
            </p:cNvPr>
            <p:cNvSpPr txBox="1"/>
            <p:nvPr/>
          </p:nvSpPr>
          <p:spPr>
            <a:xfrm>
              <a:off x="1831210" y="2808824"/>
              <a:ext cx="1356743" cy="492443"/>
            </a:xfrm>
            <a:prstGeom prst="rect">
              <a:avLst/>
            </a:prstGeom>
            <a:noFill/>
          </p:spPr>
          <p:txBody>
            <a:bodyPr wrap="square">
              <a:spAutoFit/>
            </a:bodyPr>
            <a:lstStyle/>
            <a:p>
              <a:pPr algn="ctr" fontAlgn="base" latinLnBrk="0">
                <a:spcBef>
                  <a:spcPct val="0"/>
                </a:spcBef>
                <a:spcAft>
                  <a:spcPts val="450"/>
                </a:spcAft>
                <a:buClr>
                  <a:srgbClr val="193EB0"/>
                </a:buClr>
              </a:pPr>
              <a:r>
                <a:rPr lang="en-US" altLang="ko-KR" sz="1800" dirty="0" err="1">
                  <a:solidFill>
                    <a:schemeClr val="tx1">
                      <a:lumMod val="85000"/>
                      <a:lumOff val="15000"/>
                    </a:schemeClr>
                  </a:solidFill>
                  <a:latin typeface="Arial" panose="020B0604020202020204" pitchFamily="34" charset="0"/>
                  <a:ea typeface="SamsungOne 700" panose="020B0803030303020204" pitchFamily="34" charset="0"/>
                </a:rPr>
                <a:t>Vagtant</a:t>
              </a:r>
              <a:endParaRPr lang="ko-KR" altLang="en-US" sz="18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41" name="TextBox 40">
              <a:extLst>
                <a:ext uri="{FF2B5EF4-FFF2-40B4-BE49-F238E27FC236}">
                  <a16:creationId xmlns:a16="http://schemas.microsoft.com/office/drawing/2014/main" id="{3F6DECCA-699D-4805-B3F1-CABD43A4D389}"/>
                </a:ext>
              </a:extLst>
            </p:cNvPr>
            <p:cNvSpPr txBox="1"/>
            <p:nvPr/>
          </p:nvSpPr>
          <p:spPr>
            <a:xfrm>
              <a:off x="591182" y="2889041"/>
              <a:ext cx="1117600" cy="516381"/>
            </a:xfrm>
            <a:prstGeom prst="rect">
              <a:avLst/>
            </a:prstGeom>
            <a:noFill/>
          </p:spPr>
          <p:txBody>
            <a:bodyPr wrap="square">
              <a:spAutoFit/>
            </a:bodyPr>
            <a:lstStyle/>
            <a:p>
              <a:pPr fontAlgn="base" latinLnBrk="0">
                <a:lnSpc>
                  <a:spcPts val="900"/>
                </a:lnSpc>
                <a:spcBef>
                  <a:spcPct val="0"/>
                </a:spcBef>
                <a:spcAft>
                  <a:spcPts val="45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vagrant up</a:t>
              </a:r>
            </a:p>
            <a:p>
              <a:pPr fontAlgn="base" latinLnBrk="0">
                <a:lnSpc>
                  <a:spcPts val="900"/>
                </a:lnSpc>
                <a:spcBef>
                  <a:spcPct val="0"/>
                </a:spcBef>
                <a:spcAft>
                  <a:spcPts val="450"/>
                </a:spcAft>
                <a:buClr>
                  <a:srgbClr val="193EB0"/>
                </a:buCl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Vagranfile</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42" name="TextBox 41">
              <a:extLst>
                <a:ext uri="{FF2B5EF4-FFF2-40B4-BE49-F238E27FC236}">
                  <a16:creationId xmlns:a16="http://schemas.microsoft.com/office/drawing/2014/main" id="{3F6DECCA-699D-4805-B3F1-CABD43A4D389}"/>
                </a:ext>
              </a:extLst>
            </p:cNvPr>
            <p:cNvSpPr txBox="1"/>
            <p:nvPr/>
          </p:nvSpPr>
          <p:spPr>
            <a:xfrm>
              <a:off x="945916" y="5137850"/>
              <a:ext cx="536267" cy="492443"/>
            </a:xfrm>
            <a:prstGeom prst="rect">
              <a:avLst/>
            </a:prstGeom>
            <a:noFill/>
          </p:spPr>
          <p:txBody>
            <a:bodyPr wrap="square">
              <a:spAutoFit/>
            </a:bodyPr>
            <a:lstStyle/>
            <a:p>
              <a:pPr fontAlgn="base" latinLnBrk="0">
                <a:spcBef>
                  <a:spcPct val="0"/>
                </a:spcBef>
                <a:spcAft>
                  <a:spcPts val="450"/>
                </a:spcAft>
                <a:buClr>
                  <a:srgbClr val="193EB0"/>
                </a:buClr>
              </a:pP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SSH</a:t>
              </a:r>
              <a:endParaRPr lang="ko-KR" altLang="en-US" sz="900"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43" name="타원 42"/>
            <p:cNvSpPr/>
            <p:nvPr/>
          </p:nvSpPr>
          <p:spPr>
            <a:xfrm>
              <a:off x="2351128" y="3540974"/>
              <a:ext cx="267286" cy="267286"/>
            </a:xfrm>
            <a:prstGeom prst="ellipse">
              <a:avLst/>
            </a:prstGeom>
            <a:solidFill>
              <a:srgbClr val="599C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4</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44" name="타원 43"/>
            <p:cNvSpPr/>
            <p:nvPr/>
          </p:nvSpPr>
          <p:spPr>
            <a:xfrm>
              <a:off x="2351128" y="4912753"/>
              <a:ext cx="267286" cy="267286"/>
            </a:xfrm>
            <a:prstGeom prst="ellipse">
              <a:avLst/>
            </a:prstGeom>
            <a:solidFill>
              <a:srgbClr val="599C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5</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45" name="타원 44"/>
            <p:cNvSpPr/>
            <p:nvPr/>
          </p:nvSpPr>
          <p:spPr>
            <a:xfrm>
              <a:off x="3328549" y="3315892"/>
              <a:ext cx="267286" cy="267286"/>
            </a:xfrm>
            <a:prstGeom prst="ellipse">
              <a:avLst/>
            </a:prstGeom>
            <a:solidFill>
              <a:srgbClr val="599C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2</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46" name="타원 45"/>
            <p:cNvSpPr/>
            <p:nvPr/>
          </p:nvSpPr>
          <p:spPr>
            <a:xfrm>
              <a:off x="3328549" y="5024073"/>
              <a:ext cx="267286" cy="267286"/>
            </a:xfrm>
            <a:prstGeom prst="ellipse">
              <a:avLst/>
            </a:prstGeom>
            <a:solidFill>
              <a:srgbClr val="599C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3</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47" name="타원 46"/>
            <p:cNvSpPr/>
            <p:nvPr/>
          </p:nvSpPr>
          <p:spPr>
            <a:xfrm>
              <a:off x="1429322" y="5024073"/>
              <a:ext cx="267286" cy="267286"/>
            </a:xfrm>
            <a:prstGeom prst="ellipse">
              <a:avLst/>
            </a:prstGeom>
            <a:solidFill>
              <a:srgbClr val="599C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6</a:t>
              </a:r>
              <a:endParaRPr lang="ko-KR" altLang="en-US" sz="900" dirty="0">
                <a:solidFill>
                  <a:schemeClr val="bg1"/>
                </a:solidFill>
                <a:latin typeface="Arial" panose="020B0604020202020204" pitchFamily="34" charset="0"/>
                <a:ea typeface="SamsungOne 400" panose="020B0503030303020204" pitchFamily="34" charset="0"/>
              </a:endParaRPr>
            </a:p>
          </p:txBody>
        </p:sp>
        <p:sp>
          <p:nvSpPr>
            <p:cNvPr id="48" name="타원 47"/>
            <p:cNvSpPr/>
            <p:nvPr/>
          </p:nvSpPr>
          <p:spPr>
            <a:xfrm>
              <a:off x="1429322" y="3315892"/>
              <a:ext cx="267286" cy="267286"/>
            </a:xfrm>
            <a:prstGeom prst="ellipse">
              <a:avLst/>
            </a:prstGeom>
            <a:solidFill>
              <a:srgbClr val="599C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bg1"/>
                  </a:solidFill>
                  <a:latin typeface="Arial" panose="020B0604020202020204" pitchFamily="34" charset="0"/>
                  <a:ea typeface="SamsungOne 400" panose="020B0503030303020204" pitchFamily="34" charset="0"/>
                </a:rPr>
                <a:t>1</a:t>
              </a:r>
              <a:endParaRPr lang="ko-KR" altLang="en-US" sz="900" dirty="0">
                <a:solidFill>
                  <a:schemeClr val="bg1"/>
                </a:solidFill>
                <a:latin typeface="Arial" panose="020B0604020202020204" pitchFamily="34" charset="0"/>
                <a:ea typeface="SamsungOne 400" panose="020B0503030303020204" pitchFamily="34" charset="0"/>
              </a:endParaRPr>
            </a:p>
          </p:txBody>
        </p:sp>
      </p:grpSp>
      <p:sp>
        <p:nvSpPr>
          <p:cNvPr id="49"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5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6842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BF8E4A64-B6BB-47CC-9C84-F7BC8B777F43}"/>
              </a:ext>
            </a:extLst>
          </p:cNvPr>
          <p:cNvPicPr>
            <a:picLocks noChangeAspect="1"/>
          </p:cNvPicPr>
          <p:nvPr/>
        </p:nvPicPr>
        <p:blipFill>
          <a:blip r:embed="rId3"/>
          <a:stretch>
            <a:fillRect/>
          </a:stretch>
        </p:blipFill>
        <p:spPr>
          <a:xfrm>
            <a:off x="1356162" y="2148294"/>
            <a:ext cx="3377719" cy="2495896"/>
          </a:xfrm>
          <a:prstGeom prst="rect">
            <a:avLst/>
          </a:prstGeom>
        </p:spPr>
      </p:pic>
      <p:sp>
        <p:nvSpPr>
          <p:cNvPr id="16" name="직사각형 15">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9" name="그룹 18">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20" name="직사각형 19">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1" name="직사각형 20">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Instalar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2" name="직사각형 21">
            <a:extLst>
              <a:ext uri="{FF2B5EF4-FFF2-40B4-BE49-F238E27FC236}">
                <a16:creationId xmlns:a16="http://schemas.microsoft.com/office/drawing/2014/main" id="{6B16091E-9066-4261-A10A-1215AC41DB75}"/>
              </a:ext>
            </a:extLst>
          </p:cNvPr>
          <p:cNvSpPr/>
          <p:nvPr/>
        </p:nvSpPr>
        <p:spPr>
          <a:xfrm>
            <a:off x="1391841" y="1607525"/>
            <a:ext cx="6474619" cy="461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Descargar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según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sistema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operativo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utilizandon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Vagrant</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Visitar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https://www.vagrantup.com/</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downloads.html</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para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descargar</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a:t>
            </a:r>
          </a:p>
        </p:txBody>
      </p:sp>
      <p:sp>
        <p:nvSpPr>
          <p:cNvPr id="23" name="직사각형 22">
            <a:extLst>
              <a:ext uri="{FF2B5EF4-FFF2-40B4-BE49-F238E27FC236}">
                <a16:creationId xmlns:a16="http://schemas.microsoft.com/office/drawing/2014/main" id="{6B16091E-9066-4261-A10A-1215AC41DB75}"/>
              </a:ext>
            </a:extLst>
          </p:cNvPr>
          <p:cNvSpPr/>
          <p:nvPr/>
        </p:nvSpPr>
        <p:spPr>
          <a:xfrm>
            <a:off x="4872277" y="2135616"/>
            <a:ext cx="3169919" cy="15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a:solidFill>
                  <a:schemeClr val="tx1">
                    <a:lumMod val="85000"/>
                    <a:lumOff val="15000"/>
                  </a:schemeClr>
                </a:solidFill>
                <a:latin typeface="Arial" panose="020B0604020202020204" pitchFamily="34" charset="0"/>
                <a:ea typeface="SamsungOne 400" panose="020B0503030303020204" pitchFamily="34" charset="0"/>
              </a:rPr>
              <a:t>Vagrant puede aprovisionar fácilmente el sistema operativo, y se utiliza principalmente para crear y administrar máquinas virtuales.
Es una herramienta de aprovisionamiento que configura varios entornos como el nombre de host, IP e instalación del servicio por adelantado para la máquina virtual de acuerdo con las necesidades del usuario y permite a los usuarios usar el sistema inmediatamente si lo desean.</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13"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8"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904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3C39ECE-E00E-4C3B-89B3-F377AD135E85}"/>
              </a:ext>
            </a:extLst>
          </p:cNvPr>
          <p:cNvPicPr>
            <a:picLocks noChangeAspect="1"/>
          </p:cNvPicPr>
          <p:nvPr/>
        </p:nvPicPr>
        <p:blipFill>
          <a:blip r:embed="rId3"/>
          <a:stretch>
            <a:fillRect/>
          </a:stretch>
        </p:blipFill>
        <p:spPr>
          <a:xfrm>
            <a:off x="2976407" y="2309874"/>
            <a:ext cx="3008389" cy="2338127"/>
          </a:xfrm>
          <a:prstGeom prst="rect">
            <a:avLst/>
          </a:prstGeom>
        </p:spPr>
      </p:pic>
      <p:sp>
        <p:nvSpPr>
          <p:cNvPr id="14" name="직사각형 13">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5" name="그룹 14">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16" name="직사각형 15">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7" name="직사각형 16">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Instalar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6B16091E-9066-4261-A10A-1215AC41DB75}"/>
              </a:ext>
            </a:extLst>
          </p:cNvPr>
          <p:cNvSpPr/>
          <p:nvPr/>
        </p:nvSpPr>
        <p:spPr>
          <a:xfrm>
            <a:off x="1391841" y="1607525"/>
            <a:ext cx="6474619" cy="611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Después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instalar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VirtualBox y Vagrant,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Windows Terminal o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Powershell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y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vaya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carpeta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donde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está</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instalado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Vagrant.</a:t>
            </a:r>
          </a:p>
          <a:p>
            <a:pPr marL="266700" lvl="1" indent="-134541">
              <a:spcAft>
                <a:spcPts val="450"/>
              </a:spcAft>
              <a:buClr>
                <a:srgbClr val="193EB0"/>
              </a:buClr>
              <a:buFont typeface="Arial" panose="020B0604020202020204" pitchFamily="34" charset="0"/>
              <a:buChar char="•"/>
            </a:pP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Ruta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00" dirty="0" err="1">
                <a:solidFill>
                  <a:schemeClr val="tx1">
                    <a:lumMod val="85000"/>
                    <a:lumOff val="15000"/>
                  </a:schemeClr>
                </a:solidFill>
                <a:latin typeface="Arial" panose="020B0604020202020204" pitchFamily="34" charset="0"/>
                <a:ea typeface="SamsungOne 400" panose="020B0503030303020204" pitchFamily="34" charset="0"/>
              </a:rPr>
              <a:t>predeterminada</a:t>
            </a:r>
            <a:r>
              <a:rPr lang="en-US" altLang="ko-KR" sz="900" dirty="0">
                <a:solidFill>
                  <a:schemeClr val="tx1">
                    <a:lumMod val="85000"/>
                    <a:lumOff val="15000"/>
                  </a:schemeClr>
                </a:solidFill>
                <a:latin typeface="Arial" panose="020B0604020202020204" pitchFamily="34" charset="0"/>
                <a:ea typeface="SamsungOne 400" panose="020B0503030303020204" pitchFamily="34" charset="0"/>
              </a:rPr>
              <a:t> de Vagrant: </a:t>
            </a:r>
            <a:r>
              <a:rPr lang="en-US" altLang="ko-KR" sz="900" dirty="0">
                <a:solidFill>
                  <a:schemeClr val="tx1">
                    <a:lumMod val="85000"/>
                    <a:lumOff val="15000"/>
                  </a:schemeClr>
                </a:solidFill>
                <a:highlight>
                  <a:srgbClr val="D9D9D9"/>
                </a:highlight>
                <a:latin typeface="Arial" panose="020B0604020202020204" pitchFamily="34" charset="0"/>
                <a:ea typeface="SamsungOne 400" panose="020B0503030303020204" pitchFamily="34" charset="0"/>
              </a:rPr>
              <a:t>C:\HashiCorp\</a:t>
            </a:r>
          </a:p>
        </p:txBody>
      </p:sp>
      <p:sp>
        <p:nvSpPr>
          <p:cNvPr id="11"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19"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65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17" name="그룹 16">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18" name="직사각형 17">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19" name="직사각형 18">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dirty="0" err="1">
                  <a:solidFill>
                    <a:schemeClr val="tx1">
                      <a:lumMod val="85000"/>
                      <a:lumOff val="15000"/>
                    </a:schemeClr>
                  </a:solidFill>
                  <a:latin typeface="Arial" panose="020B0604020202020204" pitchFamily="34" charset="0"/>
                  <a:ea typeface="SamsungOne 400" panose="020B0503030303020204" pitchFamily="34" charset="0"/>
                </a:rPr>
                <a:t>Ejecutar</a:t>
              </a:r>
              <a:r>
                <a:rPr lang="en-US" altLang="ko-KR" sz="1050" dirty="0">
                  <a:solidFill>
                    <a:schemeClr val="tx1">
                      <a:lumMod val="85000"/>
                      <a:lumOff val="15000"/>
                    </a:schemeClr>
                  </a:solidFill>
                  <a:latin typeface="Arial" panose="020B0604020202020204" pitchFamily="34" charset="0"/>
                  <a:ea typeface="SamsungOne 400" panose="020B0503030303020204" pitchFamily="34" charset="0"/>
                </a:rPr>
                <a:t> Vagrant</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20" name="직사각형 19">
            <a:extLst>
              <a:ext uri="{FF2B5EF4-FFF2-40B4-BE49-F238E27FC236}">
                <a16:creationId xmlns:a16="http://schemas.microsoft.com/office/drawing/2014/main" id="{6B16091E-9066-4261-A10A-1215AC41DB75}"/>
              </a:ext>
            </a:extLst>
          </p:cNvPr>
          <p:cNvSpPr/>
          <p:nvPr/>
        </p:nvSpPr>
        <p:spPr>
          <a:xfrm>
            <a:off x="1391841" y="1607524"/>
            <a:ext cx="6474619" cy="687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Cómo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usar Vagrant</a:t>
            </a:r>
          </a:p>
          <a:p>
            <a:pPr marL="269081" lvl="1" indent="-132160">
              <a:spcAft>
                <a:spcPts val="450"/>
              </a:spcAft>
              <a:buClr>
                <a:srgbClr val="193EB0"/>
              </a:buClr>
              <a:buFont typeface="Arial" panose="020B0604020202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Cuando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complete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instalación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vagabundo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abra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ventana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(Power shell).
Si escribe vagrant -help,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aparece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siguiente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6B16091E-9066-4261-A10A-1215AC41DB75}"/>
              </a:ext>
            </a:extLst>
          </p:cNvPr>
          <p:cNvSpPr/>
          <p:nvPr/>
        </p:nvSpPr>
        <p:spPr>
          <a:xfrm>
            <a:off x="1391841" y="2278052"/>
            <a:ext cx="6474619" cy="259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indent="-136922">
              <a:spcBef>
                <a:spcPts val="923"/>
              </a:spcBef>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Comandos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Básicos</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Vagrant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graphicFrame>
        <p:nvGraphicFramePr>
          <p:cNvPr id="25" name="표 2">
            <a:extLst>
              <a:ext uri="{FF2B5EF4-FFF2-40B4-BE49-F238E27FC236}">
                <a16:creationId xmlns:a16="http://schemas.microsoft.com/office/drawing/2014/main" id="{3FB2DD97-37A9-4B41-B032-7C6FB60F2A38}"/>
              </a:ext>
            </a:extLst>
          </p:cNvPr>
          <p:cNvGraphicFramePr>
            <a:graphicFrameLocks noGrp="1"/>
          </p:cNvGraphicFramePr>
          <p:nvPr>
            <p:extLst>
              <p:ext uri="{D42A27DB-BD31-4B8C-83A1-F6EECF244321}">
                <p14:modId xmlns:p14="http://schemas.microsoft.com/office/powerpoint/2010/main" val="1356412733"/>
              </p:ext>
            </p:extLst>
          </p:nvPr>
        </p:nvGraphicFramePr>
        <p:xfrm>
          <a:off x="1494711" y="2588501"/>
          <a:ext cx="6050281" cy="1556982"/>
        </p:xfrm>
        <a:graphic>
          <a:graphicData uri="http://schemas.openxmlformats.org/drawingml/2006/table">
            <a:tbl>
              <a:tblPr firstRow="1" bandRow="1">
                <a:tableStyleId>{5940675A-B579-460E-94D1-54222C63F5DA}</a:tableStyleId>
              </a:tblPr>
              <a:tblGrid>
                <a:gridCol w="1458644">
                  <a:extLst>
                    <a:ext uri="{9D8B030D-6E8A-4147-A177-3AD203B41FA5}">
                      <a16:colId xmlns:a16="http://schemas.microsoft.com/office/drawing/2014/main" val="1306719468"/>
                    </a:ext>
                  </a:extLst>
                </a:gridCol>
                <a:gridCol w="4591637">
                  <a:extLst>
                    <a:ext uri="{9D8B030D-6E8A-4147-A177-3AD203B41FA5}">
                      <a16:colId xmlns:a16="http://schemas.microsoft.com/office/drawing/2014/main" val="3649702743"/>
                    </a:ext>
                  </a:extLst>
                </a:gridCol>
              </a:tblGrid>
              <a:tr h="240197">
                <a:tc>
                  <a:txBody>
                    <a:bodyPr/>
                    <a:lstStyle/>
                    <a:p>
                      <a:pPr algn="ctr" latinLnBrk="1"/>
                      <a:r>
                        <a:rPr lang="en-US" altLang="ko-KR" sz="900" b="0" i="0" dirty="0">
                          <a:effectLst/>
                          <a:latin typeface="Arial" panose="020B0604020202020204" pitchFamily="34" charset="0"/>
                          <a:ea typeface="SamsungOne 400" panose="020B0503030303020204" pitchFamily="34" charset="0"/>
                        </a:rPr>
                        <a:t>vagrant </a:t>
                      </a:r>
                      <a:r>
                        <a:rPr lang="en-US" altLang="ko-KR" sz="900" b="0" i="0" dirty="0" err="1">
                          <a:effectLst/>
                          <a:latin typeface="Arial" panose="020B0604020202020204" pitchFamily="34" charset="0"/>
                          <a:ea typeface="SamsungOne 400" panose="020B0503030303020204" pitchFamily="34" charset="0"/>
                        </a:rPr>
                        <a:t>init</a:t>
                      </a:r>
                      <a:endParaRPr lang="ko-KR" altLang="en-US" sz="1000" b="0" i="0" dirty="0">
                        <a:latin typeface="Arial" panose="020B0604020202020204" pitchFamily="34" charset="0"/>
                        <a:ea typeface="SamsungOne 400" panose="02020603020101020101" pitchFamily="18" charset="-127"/>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i="0" kern="1200" dirty="0" err="1">
                          <a:solidFill>
                            <a:schemeClr val="tx1"/>
                          </a:solidFill>
                          <a:effectLst/>
                          <a:latin typeface="Arial" panose="020B0604020202020204" pitchFamily="34" charset="0"/>
                          <a:ea typeface="SamsungOne 400" panose="020B0503030303020204" pitchFamily="34" charset="0"/>
                          <a:cs typeface="+mn-cs"/>
                        </a:rPr>
                        <a:t>Crear</a:t>
                      </a:r>
                      <a:r>
                        <a:rPr lang="en-US" sz="900" b="0" i="0" kern="1200" dirty="0">
                          <a:solidFill>
                            <a:schemeClr val="tx1"/>
                          </a:solidFill>
                          <a:effectLst/>
                          <a:latin typeface="Arial" panose="020B0604020202020204" pitchFamily="34" charset="0"/>
                          <a:ea typeface="SamsungOne 400" panose="020B0503030303020204" pitchFamily="34" charset="0"/>
                          <a:cs typeface="+mn-cs"/>
                        </a:rPr>
                        <a:t> un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archivo</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inicial</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Vagrantfile</a:t>
                      </a:r>
                      <a:r>
                        <a:rPr lang="en-US" sz="900" b="0" i="0" kern="1200" dirty="0">
                          <a:solidFill>
                            <a:schemeClr val="tx1"/>
                          </a:solidFill>
                          <a:effectLst/>
                          <a:latin typeface="Arial" panose="020B0604020202020204" pitchFamily="34" charset="0"/>
                          <a:ea typeface="SamsungOne 400" panose="020B0503030303020204" pitchFamily="34" charset="0"/>
                          <a:cs typeface="+mn-cs"/>
                        </a:rPr>
                        <a:t>) para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aprovisionar</a:t>
                      </a:r>
                      <a:r>
                        <a:rPr lang="en-US" sz="900" b="0" i="0" kern="1200" dirty="0">
                          <a:solidFill>
                            <a:schemeClr val="tx1"/>
                          </a:solidFill>
                          <a:effectLst/>
                          <a:latin typeface="Arial" panose="020B0604020202020204" pitchFamily="34" charset="0"/>
                          <a:ea typeface="SamsungOne 400" panose="020B0503030303020204" pitchFamily="34" charset="0"/>
                          <a:cs typeface="+mn-cs"/>
                        </a:rPr>
                        <a:t> Vagrant</a:t>
                      </a:r>
                      <a:endParaRPr lang="x-none" sz="900" b="0" i="0" kern="1200" dirty="0">
                        <a:solidFill>
                          <a:schemeClr val="tx1"/>
                        </a:solidFill>
                        <a:effectLst/>
                        <a:latin typeface="Arial" panose="020B0604020202020204" pitchFamily="34" charset="0"/>
                        <a:ea typeface="SamsungOne 400" panose="020B0503030303020204" pitchFamily="34" charset="0"/>
                        <a:cs typeface="+mn-cs"/>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0577934"/>
                  </a:ext>
                </a:extLst>
              </a:tr>
              <a:tr h="263357">
                <a:tc>
                  <a:txBody>
                    <a:bodyPr/>
                    <a:lstStyle/>
                    <a:p>
                      <a:pPr algn="ctr" latinLnBrk="1"/>
                      <a:r>
                        <a:rPr lang="en-US" altLang="ko-KR" sz="900" b="0" i="0" dirty="0">
                          <a:effectLst/>
                          <a:latin typeface="Arial" panose="020B0604020202020204" pitchFamily="34" charset="0"/>
                          <a:ea typeface="SamsungOne 400" panose="020B0503030303020204" pitchFamily="34" charset="0"/>
                        </a:rPr>
                        <a:t>vagrant up</a:t>
                      </a:r>
                      <a:endParaRPr lang="ko-KR" altLang="en-US" sz="1000" b="0" i="0" dirty="0">
                        <a:latin typeface="Arial" panose="020B0604020202020204" pitchFamily="34" charset="0"/>
                        <a:ea typeface="SamsungOne 400" panose="02020603020101020101" pitchFamily="18" charset="-127"/>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i="0" kern="1200" dirty="0" err="1">
                          <a:solidFill>
                            <a:schemeClr val="tx1"/>
                          </a:solidFill>
                          <a:effectLst/>
                          <a:latin typeface="Arial" panose="020B0604020202020204" pitchFamily="34" charset="0"/>
                          <a:ea typeface="SamsungOne 400" panose="020B0503030303020204" pitchFamily="34" charset="0"/>
                          <a:cs typeface="+mn-cs"/>
                        </a:rPr>
                        <a:t>Continuar</a:t>
                      </a:r>
                      <a:r>
                        <a:rPr lang="en-US" sz="900" b="0" i="0" kern="1200" dirty="0">
                          <a:solidFill>
                            <a:schemeClr val="tx1"/>
                          </a:solidFill>
                          <a:effectLst/>
                          <a:latin typeface="Arial" panose="020B0604020202020204" pitchFamily="34" charset="0"/>
                          <a:ea typeface="SamsungOne 400" panose="020B0503030303020204" pitchFamily="34" charset="0"/>
                          <a:cs typeface="+mn-cs"/>
                        </a:rPr>
                        <a:t> con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el</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aprovisionamiento</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basado</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en</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el</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Vagrantfile</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creado</a:t>
                      </a:r>
                      <a:endParaRPr lang="x-none" sz="900" b="0" i="0" kern="1200" dirty="0">
                        <a:solidFill>
                          <a:schemeClr val="tx1"/>
                        </a:solidFill>
                        <a:effectLst/>
                        <a:latin typeface="Arial" panose="020B0604020202020204" pitchFamily="34" charset="0"/>
                        <a:ea typeface="SamsungOne 400" panose="020B0503030303020204" pitchFamily="34" charset="0"/>
                        <a:cs typeface="+mn-cs"/>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0471541"/>
                  </a:ext>
                </a:extLst>
              </a:tr>
              <a:tr h="263357">
                <a:tc>
                  <a:txBody>
                    <a:bodyPr/>
                    <a:lstStyle/>
                    <a:p>
                      <a:pPr algn="ctr" latinLnBrk="1"/>
                      <a:r>
                        <a:rPr lang="en-US" altLang="ko-KR" sz="900" b="0" i="0" dirty="0">
                          <a:effectLst/>
                          <a:latin typeface="Arial" panose="020B0604020202020204" pitchFamily="34" charset="0"/>
                          <a:ea typeface="SamsungOne 400" panose="020B0503030303020204" pitchFamily="34" charset="0"/>
                        </a:rPr>
                        <a:t>vagrant halt</a:t>
                      </a:r>
                      <a:endParaRPr lang="ko-KR" altLang="en-US" sz="1000" b="0" i="0" dirty="0">
                        <a:latin typeface="Arial" panose="020B0604020202020204" pitchFamily="34" charset="0"/>
                        <a:ea typeface="SamsungOne 400" panose="02020603020101020101" pitchFamily="18" charset="-127"/>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i="0" kern="1200" dirty="0" err="1">
                          <a:solidFill>
                            <a:schemeClr val="tx1"/>
                          </a:solidFill>
                          <a:effectLst/>
                          <a:latin typeface="Arial" panose="020B0604020202020204" pitchFamily="34" charset="0"/>
                          <a:ea typeface="SamsungOne 400" panose="020B0503030303020204" pitchFamily="34" charset="0"/>
                          <a:cs typeface="+mn-cs"/>
                        </a:rPr>
                        <a:t>Terminar</a:t>
                      </a:r>
                      <a:r>
                        <a:rPr lang="en-US" sz="900" b="0" i="0" kern="1200" dirty="0">
                          <a:solidFill>
                            <a:schemeClr val="tx1"/>
                          </a:solidFill>
                          <a:effectLst/>
                          <a:latin typeface="Arial" panose="020B0604020202020204" pitchFamily="34" charset="0"/>
                          <a:ea typeface="SamsungOne 400" panose="020B0503030303020204" pitchFamily="34" charset="0"/>
                          <a:cs typeface="+mn-cs"/>
                        </a:rPr>
                        <a:t> la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máquina</a:t>
                      </a:r>
                      <a:r>
                        <a:rPr lang="en-US" sz="900" b="0" i="0" kern="1200" dirty="0">
                          <a:solidFill>
                            <a:schemeClr val="tx1"/>
                          </a:solidFill>
                          <a:effectLst/>
                          <a:latin typeface="Arial" panose="020B0604020202020204" pitchFamily="34" charset="0"/>
                          <a:ea typeface="SamsungOne 400" panose="020B0503030303020204" pitchFamily="34" charset="0"/>
                          <a:cs typeface="+mn-cs"/>
                        </a:rPr>
                        <a:t> virtual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administrada</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por</a:t>
                      </a:r>
                      <a:r>
                        <a:rPr lang="en-US" sz="900" b="0" i="0" kern="1200" dirty="0">
                          <a:solidFill>
                            <a:schemeClr val="tx1"/>
                          </a:solidFill>
                          <a:effectLst/>
                          <a:latin typeface="Arial" panose="020B0604020202020204" pitchFamily="34" charset="0"/>
                          <a:ea typeface="SamsungOne 400" panose="020B0503030303020204" pitchFamily="34" charset="0"/>
                          <a:cs typeface="+mn-cs"/>
                        </a:rPr>
                        <a:t> Vagrant</a:t>
                      </a:r>
                      <a:endParaRPr lang="x-none" sz="900" b="0" i="0" kern="1200" dirty="0">
                        <a:solidFill>
                          <a:schemeClr val="tx1"/>
                        </a:solidFill>
                        <a:effectLst/>
                        <a:latin typeface="Arial" panose="020B0604020202020204" pitchFamily="34" charset="0"/>
                        <a:ea typeface="SamsungOne 400" panose="020B0503030303020204" pitchFamily="34" charset="0"/>
                        <a:cs typeface="+mn-cs"/>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3298240"/>
                  </a:ext>
                </a:extLst>
              </a:tr>
              <a:tr h="263357">
                <a:tc>
                  <a:txBody>
                    <a:bodyPr/>
                    <a:lstStyle/>
                    <a:p>
                      <a:pPr algn="ctr" latinLnBrk="1"/>
                      <a:r>
                        <a:rPr lang="en-US" altLang="ko-KR" sz="900" b="0" i="0" dirty="0">
                          <a:effectLst/>
                          <a:latin typeface="Arial" panose="020B0604020202020204" pitchFamily="34" charset="0"/>
                          <a:ea typeface="SamsungOne 400" panose="020B0503030303020204" pitchFamily="34" charset="0"/>
                        </a:rPr>
                        <a:t>vagrant destroy</a:t>
                      </a:r>
                      <a:endParaRPr lang="ko-KR" altLang="en-US" sz="1000" b="0" i="0" dirty="0">
                        <a:latin typeface="Arial" panose="020B0604020202020204" pitchFamily="34" charset="0"/>
                        <a:ea typeface="SamsungOne 400" panose="02020603020101020101" pitchFamily="18" charset="-127"/>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i="0" kern="1200" dirty="0" err="1">
                          <a:solidFill>
                            <a:schemeClr val="tx1"/>
                          </a:solidFill>
                          <a:effectLst/>
                          <a:latin typeface="Arial" panose="020B0604020202020204" pitchFamily="34" charset="0"/>
                          <a:ea typeface="SamsungOne 400" panose="020B0503030303020204" pitchFamily="34" charset="0"/>
                          <a:cs typeface="+mn-cs"/>
                        </a:rPr>
                        <a:t>Eliminar</a:t>
                      </a:r>
                      <a:r>
                        <a:rPr lang="en-US" sz="900" b="0" i="0" kern="1200" dirty="0">
                          <a:solidFill>
                            <a:schemeClr val="tx1"/>
                          </a:solidFill>
                          <a:effectLst/>
                          <a:latin typeface="Arial" panose="020B0604020202020204" pitchFamily="34" charset="0"/>
                          <a:ea typeface="SamsungOne 400" panose="020B0503030303020204" pitchFamily="34" charset="0"/>
                          <a:cs typeface="+mn-cs"/>
                        </a:rPr>
                        <a:t> la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máquina</a:t>
                      </a:r>
                      <a:r>
                        <a:rPr lang="en-US" sz="900" b="0" i="0" kern="1200" dirty="0">
                          <a:solidFill>
                            <a:schemeClr val="tx1"/>
                          </a:solidFill>
                          <a:effectLst/>
                          <a:latin typeface="Arial" panose="020B0604020202020204" pitchFamily="34" charset="0"/>
                          <a:ea typeface="SamsungOne 400" panose="020B0503030303020204" pitchFamily="34" charset="0"/>
                          <a:cs typeface="+mn-cs"/>
                        </a:rPr>
                        <a:t> virtual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administrada</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por</a:t>
                      </a:r>
                      <a:r>
                        <a:rPr lang="en-US" sz="900" b="0" i="0" kern="1200" dirty="0">
                          <a:solidFill>
                            <a:schemeClr val="tx1"/>
                          </a:solidFill>
                          <a:effectLst/>
                          <a:latin typeface="Arial" panose="020B0604020202020204" pitchFamily="34" charset="0"/>
                          <a:ea typeface="SamsungOne 400" panose="020B0503030303020204" pitchFamily="34" charset="0"/>
                          <a:cs typeface="+mn-cs"/>
                        </a:rPr>
                        <a:t> vagrant</a:t>
                      </a:r>
                      <a:endParaRPr lang="x-none" sz="900" b="0" i="0" kern="1200" dirty="0">
                        <a:solidFill>
                          <a:schemeClr val="tx1"/>
                        </a:solidFill>
                        <a:effectLst/>
                        <a:latin typeface="Arial" panose="020B0604020202020204" pitchFamily="34" charset="0"/>
                        <a:ea typeface="SamsungOne 400" panose="020B0503030303020204" pitchFamily="34" charset="0"/>
                        <a:cs typeface="+mn-cs"/>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5477660"/>
                  </a:ext>
                </a:extLst>
              </a:tr>
              <a:tr h="263357">
                <a:tc>
                  <a:txBody>
                    <a:bodyPr/>
                    <a:lstStyle/>
                    <a:p>
                      <a:pPr algn="ctr" latinLnBrk="1"/>
                      <a:r>
                        <a:rPr lang="en-US" altLang="ko-KR" sz="900" b="0" i="0" dirty="0">
                          <a:effectLst/>
                          <a:latin typeface="Arial" panose="020B0604020202020204" pitchFamily="34" charset="0"/>
                          <a:ea typeface="SamsungOne 400" panose="020B0503030303020204" pitchFamily="34" charset="0"/>
                        </a:rPr>
                        <a:t>vagrant </a:t>
                      </a:r>
                      <a:r>
                        <a:rPr lang="en-US" altLang="ko-KR" sz="900" b="0" i="0" dirty="0" err="1">
                          <a:effectLst/>
                          <a:latin typeface="Arial" panose="020B0604020202020204" pitchFamily="34" charset="0"/>
                          <a:ea typeface="SamsungOne 400" panose="020B0503030303020204" pitchFamily="34" charset="0"/>
                        </a:rPr>
                        <a:t>ssh</a:t>
                      </a:r>
                      <a:endParaRPr lang="ko-KR" altLang="en-US" sz="1000" b="0" i="0" dirty="0">
                        <a:latin typeface="Arial" panose="020B0604020202020204" pitchFamily="34" charset="0"/>
                        <a:ea typeface="SamsungOne 400" panose="02020603020101020101" pitchFamily="18" charset="-127"/>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i="0" kern="1200" dirty="0" err="1">
                          <a:solidFill>
                            <a:schemeClr val="tx1"/>
                          </a:solidFill>
                          <a:effectLst/>
                          <a:latin typeface="Arial" panose="020B0604020202020204" pitchFamily="34" charset="0"/>
                          <a:ea typeface="SamsungOne 400" panose="020B0503030303020204" pitchFamily="34" charset="0"/>
                          <a:cs typeface="+mn-cs"/>
                        </a:rPr>
                        <a:t>Conéctese</a:t>
                      </a:r>
                      <a:r>
                        <a:rPr lang="en-US" sz="900" b="0" i="0" kern="1200" dirty="0">
                          <a:solidFill>
                            <a:schemeClr val="tx1"/>
                          </a:solidFill>
                          <a:effectLst/>
                          <a:latin typeface="Arial" panose="020B0604020202020204" pitchFamily="34" charset="0"/>
                          <a:ea typeface="SamsungOne 400" panose="020B0503030303020204" pitchFamily="34" charset="0"/>
                          <a:cs typeface="+mn-cs"/>
                        </a:rPr>
                        <a:t> 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través</a:t>
                      </a:r>
                      <a:r>
                        <a:rPr lang="en-US" sz="900" b="0" i="0" kern="1200" dirty="0">
                          <a:solidFill>
                            <a:schemeClr val="tx1"/>
                          </a:solidFill>
                          <a:effectLst/>
                          <a:latin typeface="Arial" panose="020B0604020202020204" pitchFamily="34" charset="0"/>
                          <a:ea typeface="SamsungOne 400" panose="020B0503030303020204" pitchFamily="34" charset="0"/>
                          <a:cs typeface="+mn-cs"/>
                        </a:rPr>
                        <a:t> de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ssh</a:t>
                      </a:r>
                      <a:r>
                        <a:rPr lang="en-US" sz="900" b="0" i="0" kern="1200" dirty="0">
                          <a:solidFill>
                            <a:schemeClr val="tx1"/>
                          </a:solidFill>
                          <a:effectLst/>
                          <a:latin typeface="Arial" panose="020B0604020202020204" pitchFamily="34" charset="0"/>
                          <a:ea typeface="SamsungOne 400" panose="020B0503030303020204" pitchFamily="34" charset="0"/>
                          <a:cs typeface="+mn-cs"/>
                        </a:rPr>
                        <a:t> a la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máquina</a:t>
                      </a:r>
                      <a:r>
                        <a:rPr lang="en-US" sz="900" b="0" i="0" kern="1200" dirty="0">
                          <a:solidFill>
                            <a:schemeClr val="tx1"/>
                          </a:solidFill>
                          <a:effectLst/>
                          <a:latin typeface="Arial" panose="020B0604020202020204" pitchFamily="34" charset="0"/>
                          <a:ea typeface="SamsungOne 400" panose="020B0503030303020204" pitchFamily="34" charset="0"/>
                          <a:cs typeface="+mn-cs"/>
                        </a:rPr>
                        <a:t> virtual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administrada</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por</a:t>
                      </a:r>
                      <a:r>
                        <a:rPr lang="en-US" sz="900" b="0" i="0" kern="1200" dirty="0">
                          <a:solidFill>
                            <a:schemeClr val="tx1"/>
                          </a:solidFill>
                          <a:effectLst/>
                          <a:latin typeface="Arial" panose="020B0604020202020204" pitchFamily="34" charset="0"/>
                          <a:ea typeface="SamsungOne 400" panose="020B0503030303020204" pitchFamily="34" charset="0"/>
                          <a:cs typeface="+mn-cs"/>
                        </a:rPr>
                        <a:t> vagrant</a:t>
                      </a:r>
                      <a:endParaRPr lang="x-none" sz="900" b="0" i="0" kern="1200" dirty="0">
                        <a:solidFill>
                          <a:schemeClr val="tx1"/>
                        </a:solidFill>
                        <a:effectLst/>
                        <a:latin typeface="Arial" panose="020B0604020202020204" pitchFamily="34" charset="0"/>
                        <a:ea typeface="SamsungOne 400" panose="020B0503030303020204" pitchFamily="34" charset="0"/>
                        <a:cs typeface="+mn-cs"/>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1235989"/>
                  </a:ext>
                </a:extLst>
              </a:tr>
              <a:tr h="263357">
                <a:tc>
                  <a:txBody>
                    <a:bodyPr/>
                    <a:lstStyle/>
                    <a:p>
                      <a:pPr algn="ctr" latinLnBrk="1"/>
                      <a:r>
                        <a:rPr lang="en-US" altLang="ko-KR" sz="900" b="0" i="0" dirty="0">
                          <a:effectLst/>
                          <a:latin typeface="Arial" panose="020B0604020202020204" pitchFamily="34" charset="0"/>
                          <a:ea typeface="SamsungOne 400" panose="020B0503030303020204" pitchFamily="34" charset="0"/>
                        </a:rPr>
                        <a:t>vagrant provision</a:t>
                      </a:r>
                      <a:endParaRPr lang="ko-KR" altLang="en-US" sz="1000" b="0" i="0" dirty="0">
                        <a:latin typeface="Arial" panose="020B0604020202020204" pitchFamily="34" charset="0"/>
                        <a:ea typeface="SamsungOne 400" panose="02020603020101020101" pitchFamily="18" charset="-127"/>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i="0" kern="1200" dirty="0" err="1">
                          <a:solidFill>
                            <a:schemeClr val="tx1"/>
                          </a:solidFill>
                          <a:effectLst/>
                          <a:latin typeface="Arial" panose="020B0604020202020204" pitchFamily="34" charset="0"/>
                          <a:ea typeface="SamsungOne 400" panose="020B0503030303020204" pitchFamily="34" charset="0"/>
                          <a:cs typeface="+mn-cs"/>
                        </a:rPr>
                        <a:t>Cambiar</a:t>
                      </a:r>
                      <a:r>
                        <a:rPr lang="en-US" sz="900" b="0" i="0" kern="1200" dirty="0">
                          <a:solidFill>
                            <a:schemeClr val="tx1"/>
                          </a:solidFill>
                          <a:effectLst/>
                          <a:latin typeface="Arial" panose="020B0604020202020204" pitchFamily="34" charset="0"/>
                          <a:ea typeface="SamsungOne 400" panose="020B0503030303020204" pitchFamily="34" charset="0"/>
                          <a:cs typeface="+mn-cs"/>
                        </a:rPr>
                        <a:t> y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aplicar</a:t>
                      </a:r>
                      <a:r>
                        <a:rPr lang="en-US" sz="900" b="0" i="0" kern="1200" dirty="0">
                          <a:solidFill>
                            <a:schemeClr val="tx1"/>
                          </a:solidFill>
                          <a:effectLst/>
                          <a:latin typeface="Arial" panose="020B0604020202020204" pitchFamily="34" charset="0"/>
                          <a:ea typeface="SamsungOne 400" panose="020B0503030303020204" pitchFamily="34" charset="0"/>
                          <a:cs typeface="+mn-cs"/>
                        </a:rPr>
                        <a:t> la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configuración</a:t>
                      </a:r>
                      <a:r>
                        <a:rPr lang="en-US" sz="900" b="0" i="0" kern="1200" dirty="0">
                          <a:solidFill>
                            <a:schemeClr val="tx1"/>
                          </a:solidFill>
                          <a:effectLst/>
                          <a:latin typeface="Arial" panose="020B0604020202020204" pitchFamily="34" charset="0"/>
                          <a:ea typeface="SamsungOne 400" panose="020B0503030303020204" pitchFamily="34" charset="0"/>
                          <a:cs typeface="+mn-cs"/>
                        </a:rPr>
                        <a:t> de la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máquina</a:t>
                      </a:r>
                      <a:r>
                        <a:rPr lang="en-US" sz="900" b="0" i="0" kern="1200" dirty="0">
                          <a:solidFill>
                            <a:schemeClr val="tx1"/>
                          </a:solidFill>
                          <a:effectLst/>
                          <a:latin typeface="Arial" panose="020B0604020202020204" pitchFamily="34" charset="0"/>
                          <a:ea typeface="SamsungOne 400" panose="020B0503030303020204" pitchFamily="34" charset="0"/>
                          <a:cs typeface="+mn-cs"/>
                        </a:rPr>
                        <a:t> virtual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administrada</a:t>
                      </a:r>
                      <a:r>
                        <a:rPr lang="en-US" sz="900" b="0" i="0" kern="1200" dirty="0">
                          <a:solidFill>
                            <a:schemeClr val="tx1"/>
                          </a:solidFill>
                          <a:effectLst/>
                          <a:latin typeface="Arial" panose="020B0604020202020204" pitchFamily="34" charset="0"/>
                          <a:ea typeface="SamsungOne 400" panose="020B0503030303020204" pitchFamily="34" charset="0"/>
                          <a:cs typeface="+mn-cs"/>
                        </a:rPr>
                        <a:t> </a:t>
                      </a:r>
                      <a:r>
                        <a:rPr lang="en-US" sz="900" b="0" i="0" kern="1200" dirty="0" err="1">
                          <a:solidFill>
                            <a:schemeClr val="tx1"/>
                          </a:solidFill>
                          <a:effectLst/>
                          <a:latin typeface="Arial" panose="020B0604020202020204" pitchFamily="34" charset="0"/>
                          <a:ea typeface="SamsungOne 400" panose="020B0503030303020204" pitchFamily="34" charset="0"/>
                          <a:cs typeface="+mn-cs"/>
                        </a:rPr>
                        <a:t>por</a:t>
                      </a:r>
                      <a:r>
                        <a:rPr lang="en-US" sz="900" b="0" i="0" kern="1200" dirty="0">
                          <a:solidFill>
                            <a:schemeClr val="tx1"/>
                          </a:solidFill>
                          <a:effectLst/>
                          <a:latin typeface="Arial" panose="020B0604020202020204" pitchFamily="34" charset="0"/>
                          <a:ea typeface="SamsungOne 400" panose="020B0503030303020204" pitchFamily="34" charset="0"/>
                          <a:cs typeface="+mn-cs"/>
                        </a:rPr>
                        <a:t> vagrant</a:t>
                      </a:r>
                      <a:endParaRPr lang="x-none" sz="900" b="0" i="0" kern="1200" dirty="0">
                        <a:solidFill>
                          <a:schemeClr val="tx1"/>
                        </a:solidFill>
                        <a:effectLst/>
                        <a:latin typeface="Arial" panose="020B0604020202020204" pitchFamily="34" charset="0"/>
                        <a:ea typeface="SamsungOne 400" panose="020B0503030303020204" pitchFamily="34" charset="0"/>
                        <a:cs typeface="+mn-cs"/>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6907204"/>
                  </a:ext>
                </a:extLst>
              </a:tr>
            </a:tbl>
          </a:graphicData>
        </a:graphic>
      </p:graphicFrame>
      <p:sp>
        <p:nvSpPr>
          <p:cNvPr id="16"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21"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58239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2">
            <a:extLst>
              <a:ext uri="{FF2B5EF4-FFF2-40B4-BE49-F238E27FC236}">
                <a16:creationId xmlns:a16="http://schemas.microsoft.com/office/drawing/2014/main" id="{E88959E3-86B3-4FB7-A4E6-156FAD96249B}"/>
              </a:ext>
            </a:extLst>
          </p:cNvPr>
          <p:cNvSpPr txBox="1">
            <a:spLocks/>
          </p:cNvSpPr>
          <p:nvPr/>
        </p:nvSpPr>
        <p:spPr>
          <a:xfrm>
            <a:off x="1516510" y="873055"/>
            <a:ext cx="6678365" cy="305990"/>
          </a:xfrm>
          <a:prstGeom prst="rect">
            <a:avLst/>
          </a:prstGeom>
        </p:spPr>
        <p:txBody>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endParaRPr lang="ko-KR" altLang="en-US" sz="2099" dirty="0"/>
          </a:p>
        </p:txBody>
      </p:sp>
      <p:grpSp>
        <p:nvGrpSpPr>
          <p:cNvPr id="2" name="그룹 1">
            <a:extLst>
              <a:ext uri="{FF2B5EF4-FFF2-40B4-BE49-F238E27FC236}">
                <a16:creationId xmlns:a16="http://schemas.microsoft.com/office/drawing/2014/main" id="{FD3BB75D-C641-45E1-A6BE-5660D205D340}"/>
              </a:ext>
            </a:extLst>
          </p:cNvPr>
          <p:cNvGrpSpPr/>
          <p:nvPr/>
        </p:nvGrpSpPr>
        <p:grpSpPr>
          <a:xfrm>
            <a:off x="1391842" y="2099929"/>
            <a:ext cx="5443466" cy="2592086"/>
            <a:chOff x="670722" y="3904731"/>
            <a:chExt cx="7966096" cy="3793318"/>
          </a:xfrm>
        </p:grpSpPr>
        <p:pic>
          <p:nvPicPr>
            <p:cNvPr id="25" name="그림 24">
              <a:extLst>
                <a:ext uri="{FF2B5EF4-FFF2-40B4-BE49-F238E27FC236}">
                  <a16:creationId xmlns:a16="http://schemas.microsoft.com/office/drawing/2014/main" id="{1B10115F-C0F7-499C-95C2-11237B5470AD}"/>
                </a:ext>
              </a:extLst>
            </p:cNvPr>
            <p:cNvPicPr>
              <a:picLocks noChangeAspect="1"/>
            </p:cNvPicPr>
            <p:nvPr/>
          </p:nvPicPr>
          <p:blipFill rotWithShape="1">
            <a:blip r:embed="rId3"/>
            <a:srcRect t="12343"/>
            <a:stretch/>
          </p:blipFill>
          <p:spPr>
            <a:xfrm>
              <a:off x="670722" y="3904731"/>
              <a:ext cx="7966096" cy="3793318"/>
            </a:xfrm>
            <a:prstGeom prst="rect">
              <a:avLst/>
            </a:prstGeom>
          </p:spPr>
        </p:pic>
        <p:sp>
          <p:nvSpPr>
            <p:cNvPr id="26" name="직사각형 25">
              <a:extLst>
                <a:ext uri="{FF2B5EF4-FFF2-40B4-BE49-F238E27FC236}">
                  <a16:creationId xmlns:a16="http://schemas.microsoft.com/office/drawing/2014/main" id="{0EF9C34F-52BF-406D-9407-7A29E33F9A85}"/>
                </a:ext>
              </a:extLst>
            </p:cNvPr>
            <p:cNvSpPr/>
            <p:nvPr/>
          </p:nvSpPr>
          <p:spPr>
            <a:xfrm>
              <a:off x="1299473" y="5934569"/>
              <a:ext cx="3514927" cy="125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27" name="직사각형 26">
              <a:extLst>
                <a:ext uri="{FF2B5EF4-FFF2-40B4-BE49-F238E27FC236}">
                  <a16:creationId xmlns:a16="http://schemas.microsoft.com/office/drawing/2014/main" id="{6AE1F167-0E99-443D-8345-6A91F787EDAA}"/>
                </a:ext>
              </a:extLst>
            </p:cNvPr>
            <p:cNvSpPr/>
            <p:nvPr/>
          </p:nvSpPr>
          <p:spPr>
            <a:xfrm>
              <a:off x="2301423" y="5470884"/>
              <a:ext cx="386168" cy="14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28" name="직사각형 27">
              <a:extLst>
                <a:ext uri="{FF2B5EF4-FFF2-40B4-BE49-F238E27FC236}">
                  <a16:creationId xmlns:a16="http://schemas.microsoft.com/office/drawing/2014/main" id="{0C80640A-7648-41A1-9E33-DB0DED0D5E61}"/>
                </a:ext>
              </a:extLst>
            </p:cNvPr>
            <p:cNvSpPr/>
            <p:nvPr/>
          </p:nvSpPr>
          <p:spPr>
            <a:xfrm>
              <a:off x="2847639" y="6168621"/>
              <a:ext cx="418593" cy="109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29" name="직사각형 28">
              <a:extLst>
                <a:ext uri="{FF2B5EF4-FFF2-40B4-BE49-F238E27FC236}">
                  <a16:creationId xmlns:a16="http://schemas.microsoft.com/office/drawing/2014/main" id="{72434F16-24CB-434A-9A3E-FB4DEAFC5E28}"/>
                </a:ext>
              </a:extLst>
            </p:cNvPr>
            <p:cNvSpPr/>
            <p:nvPr/>
          </p:nvSpPr>
          <p:spPr>
            <a:xfrm>
              <a:off x="2461470" y="5698848"/>
              <a:ext cx="511463" cy="129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33" name="직사각형 32">
              <a:extLst>
                <a:ext uri="{FF2B5EF4-FFF2-40B4-BE49-F238E27FC236}">
                  <a16:creationId xmlns:a16="http://schemas.microsoft.com/office/drawing/2014/main" id="{62F14646-0E38-4E71-A97F-AEB12A1ADE4D}"/>
                </a:ext>
              </a:extLst>
            </p:cNvPr>
            <p:cNvSpPr/>
            <p:nvPr/>
          </p:nvSpPr>
          <p:spPr>
            <a:xfrm>
              <a:off x="1299473" y="6295669"/>
              <a:ext cx="3514927" cy="109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a:p>
          </p:txBody>
        </p:sp>
        <p:sp>
          <p:nvSpPr>
            <p:cNvPr id="34" name="TextBox 33">
              <a:extLst>
                <a:ext uri="{FF2B5EF4-FFF2-40B4-BE49-F238E27FC236}">
                  <a16:creationId xmlns:a16="http://schemas.microsoft.com/office/drawing/2014/main" id="{E99DC3B8-2BF0-4CC9-A6C4-2BFDA0B365D0}"/>
                </a:ext>
              </a:extLst>
            </p:cNvPr>
            <p:cNvSpPr txBox="1"/>
            <p:nvPr/>
          </p:nvSpPr>
          <p:spPr>
            <a:xfrm>
              <a:off x="5158654" y="5907386"/>
              <a:ext cx="2014272" cy="591160"/>
            </a:xfrm>
            <a:prstGeom prst="rect">
              <a:avLst/>
            </a:prstGeom>
            <a:noFill/>
          </p:spPr>
          <p:txBody>
            <a:bodyPr wrap="square" rtlCol="0">
              <a:spAutoFit/>
            </a:bodyPr>
            <a:lstStyle/>
            <a:p>
              <a:r>
                <a:rPr lang="en-US" altLang="ko-KR" sz="675" dirty="0">
                  <a:solidFill>
                    <a:srgbClr val="C00000"/>
                  </a:solidFill>
                  <a:latin typeface="Arial" panose="020B0604020202020204" pitchFamily="34" charset="0"/>
                  <a:ea typeface="SamsungOne 400" panose="02020603020101020101" pitchFamily="18" charset="-127"/>
                </a:rPr>
                <a:t>#Linux OS : ubuntu-18.04 LTS</a:t>
              </a:r>
            </a:p>
            <a:p>
              <a:pPr marL="128588" indent="-128588">
                <a:buFont typeface="Wingdings" panose="05000000000000000000" pitchFamily="2" charset="2"/>
                <a:buChar char="§"/>
              </a:pPr>
              <a:endParaRPr lang="en-US" altLang="ko-KR" sz="675" dirty="0">
                <a:solidFill>
                  <a:srgbClr val="C00000"/>
                </a:solidFill>
                <a:latin typeface="Arial" panose="020B0604020202020204" pitchFamily="34" charset="0"/>
                <a:ea typeface="SamsungOne 400" panose="02020603020101020101" pitchFamily="18" charset="-127"/>
              </a:endParaRPr>
            </a:p>
            <a:p>
              <a:r>
                <a:rPr lang="en-US" altLang="ko-KR" sz="675" dirty="0">
                  <a:solidFill>
                    <a:srgbClr val="C00000"/>
                  </a:solidFill>
                  <a:latin typeface="Arial" panose="020B0604020202020204" pitchFamily="34" charset="0"/>
                  <a:ea typeface="SamsungOne 400" panose="02020603020101020101" pitchFamily="18" charset="-127"/>
                </a:rPr>
                <a:t>#Disk Size : 30GB</a:t>
              </a:r>
              <a:endParaRPr lang="ko-KR" altLang="en-US" sz="675" dirty="0">
                <a:solidFill>
                  <a:srgbClr val="C00000"/>
                </a:solidFill>
                <a:latin typeface="Arial" panose="020B0604020202020204" pitchFamily="34" charset="0"/>
                <a:ea typeface="SamsungOne 400" panose="02020603020101020101" pitchFamily="18" charset="-127"/>
              </a:endParaRP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1195939" y="1031326"/>
            <a:ext cx="67537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800" spc="-23">
                <a:solidFill>
                  <a:schemeClr val="tx1">
                    <a:lumMod val="95000"/>
                    <a:lumOff val="5000"/>
                  </a:schemeClr>
                </a:solidFill>
                <a:latin typeface="Arial" panose="020B0604020202020204" pitchFamily="34" charset="0"/>
                <a:ea typeface="Samsung Sharp Sans" pitchFamily="2" charset="0"/>
                <a:cs typeface="Arial" panose="020B0604020202020204" pitchFamily="34" charset="0"/>
              </a:rPr>
              <a:t>Organizar un entorno de máquina virtual mediante código abierto</a:t>
            </a:r>
            <a:endParaRPr lang="en-US" altLang="ko-KR" sz="1800" spc="-23" dirty="0">
              <a:solidFill>
                <a:schemeClr val="tx1">
                  <a:lumMod val="95000"/>
                  <a:lumOff val="5000"/>
                </a:schemeClr>
              </a:solidFill>
              <a:latin typeface="Arial" panose="020B0604020202020204" pitchFamily="34" charset="0"/>
              <a:ea typeface="Samsung Sharp Sans" pitchFamily="2" charset="0"/>
              <a:cs typeface="Arial" panose="020B0604020202020204" pitchFamily="34" charset="0"/>
            </a:endParaRPr>
          </a:p>
        </p:txBody>
      </p:sp>
      <p:grpSp>
        <p:nvGrpSpPr>
          <p:cNvPr id="21" name="그룹 20">
            <a:extLst>
              <a:ext uri="{FF2B5EF4-FFF2-40B4-BE49-F238E27FC236}">
                <a16:creationId xmlns:a16="http://schemas.microsoft.com/office/drawing/2014/main" id="{822BFE1D-E554-4074-A68B-E01B1055C866}"/>
              </a:ext>
            </a:extLst>
          </p:cNvPr>
          <p:cNvGrpSpPr/>
          <p:nvPr/>
        </p:nvGrpSpPr>
        <p:grpSpPr>
          <a:xfrm>
            <a:off x="1277541" y="1430755"/>
            <a:ext cx="6588919" cy="161583"/>
            <a:chOff x="1027113" y="2045625"/>
            <a:chExt cx="8785225" cy="215443"/>
          </a:xfrm>
        </p:grpSpPr>
        <p:sp>
          <p:nvSpPr>
            <p:cNvPr id="22" name="직사각형 21">
              <a:extLst>
                <a:ext uri="{FF2B5EF4-FFF2-40B4-BE49-F238E27FC236}">
                  <a16:creationId xmlns:a16="http://schemas.microsoft.com/office/drawing/2014/main" id="{9C4F26D8-CC99-4D21-9420-8189FC32201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51" dirty="0">
                <a:ea typeface="Arial Unicode MS" panose="020B0600000101010101" charset="-127"/>
              </a:endParaRPr>
            </a:p>
          </p:txBody>
        </p:sp>
        <p:sp>
          <p:nvSpPr>
            <p:cNvPr id="23" name="직사각형 22">
              <a:extLst>
                <a:ext uri="{FF2B5EF4-FFF2-40B4-BE49-F238E27FC236}">
                  <a16:creationId xmlns:a16="http://schemas.microsoft.com/office/drawing/2014/main" id="{9A2C5A73-318E-4A5B-9191-CD419BFC99BD}"/>
                </a:ext>
              </a:extLst>
            </p:cNvPr>
            <p:cNvSpPr/>
            <p:nvPr/>
          </p:nvSpPr>
          <p:spPr>
            <a:xfrm>
              <a:off x="1179513" y="2045625"/>
              <a:ext cx="8632825" cy="21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50"/>
                </a:spcAft>
              </a:pPr>
              <a:r>
                <a:rPr lang="en-US" altLang="ko-KR" sz="1050">
                  <a:solidFill>
                    <a:schemeClr val="tx1">
                      <a:lumMod val="85000"/>
                      <a:lumOff val="15000"/>
                    </a:schemeClr>
                  </a:solidFill>
                  <a:latin typeface="Arial" panose="020B0604020202020204" pitchFamily="34" charset="0"/>
                  <a:ea typeface="SamsungOne 400" panose="020B0503030303020204" pitchFamily="34" charset="0"/>
                </a:rPr>
                <a:t>Crear Vagrantfile</a:t>
              </a:r>
              <a:endParaRPr lang="ko-KR" altLang="en-US" sz="1050" dirty="0">
                <a:solidFill>
                  <a:schemeClr val="tx1">
                    <a:lumMod val="85000"/>
                    <a:lumOff val="15000"/>
                  </a:schemeClr>
                </a:solidFill>
                <a:latin typeface="Arial" panose="020B0604020202020204" pitchFamily="34" charset="0"/>
                <a:ea typeface="SamsungOne 400" panose="020B0503030303020204" pitchFamily="34" charset="0"/>
              </a:endParaRPr>
            </a:p>
          </p:txBody>
        </p:sp>
      </p:grpSp>
      <p:sp>
        <p:nvSpPr>
          <p:cNvPr id="35" name="직사각형 34">
            <a:extLst>
              <a:ext uri="{FF2B5EF4-FFF2-40B4-BE49-F238E27FC236}">
                <a16:creationId xmlns:a16="http://schemas.microsoft.com/office/drawing/2014/main" id="{6B16091E-9066-4261-A10A-1215AC41DB75}"/>
              </a:ext>
            </a:extLst>
          </p:cNvPr>
          <p:cNvSpPr/>
          <p:nvPr/>
        </p:nvSpPr>
        <p:spPr>
          <a:xfrm>
            <a:off x="1391841" y="1607525"/>
            <a:ext cx="6474619" cy="473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0" rIns="108000" bIns="54000" rtlCol="0" anchor="t">
            <a:spAutoFit/>
            <a:scene3d>
              <a:camera prst="orthographicFront"/>
              <a:lightRig rig="threePt" dir="t"/>
            </a:scene3d>
            <a:sp3d>
              <a:bevelT w="0" h="6350"/>
            </a:sp3d>
          </a:bodyPr>
          <a:lstStyle/>
          <a:p>
            <a:pPr marL="136922" lvl="1"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Ejecutar</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vagrant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Vagrantfile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se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en</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C:\HasiCorp\ directory</a:t>
            </a:r>
          </a:p>
          <a:p>
            <a:pPr marL="136922" lvl="1" indent="-136922">
              <a:spcAft>
                <a:spcPts val="450"/>
              </a:spcAft>
              <a:buClr>
                <a:srgbClr val="193EB0"/>
              </a:buClr>
              <a:buFont typeface="SamsungOne 400" panose="020B0503030303020204" pitchFamily="34" charset="0"/>
              <a:buChar char="‣"/>
            </a:pP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Modifique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el</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archivo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Vagrantfile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creado</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con vagrant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init</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de la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siguiente</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 </a:t>
            </a:r>
            <a:r>
              <a:rPr lang="en-US" altLang="ko-KR" sz="975" dirty="0" err="1">
                <a:solidFill>
                  <a:schemeClr val="tx1">
                    <a:lumMod val="85000"/>
                    <a:lumOff val="15000"/>
                  </a:schemeClr>
                </a:solidFill>
                <a:latin typeface="Arial" panose="020B0604020202020204" pitchFamily="34" charset="0"/>
                <a:ea typeface="SamsungOne 400" panose="020B0503030303020204" pitchFamily="34" charset="0"/>
              </a:rPr>
              <a:t>manera</a:t>
            </a:r>
            <a:r>
              <a:rPr lang="en-US" altLang="ko-KR" sz="975" dirty="0">
                <a:solidFill>
                  <a:schemeClr val="tx1">
                    <a:lumMod val="85000"/>
                    <a:lumOff val="15000"/>
                  </a:schemeClr>
                </a:solidFill>
                <a:latin typeface="Arial" panose="020B0604020202020204" pitchFamily="34" charset="0"/>
                <a:ea typeface="SamsungOne 400" panose="020B0503030303020204" pitchFamily="34" charset="0"/>
              </a:rPr>
              <a:t>.</a:t>
            </a:r>
            <a:endParaRPr lang="ko-KR" altLang="en-US" sz="975" dirty="0">
              <a:solidFill>
                <a:schemeClr val="tx1">
                  <a:lumMod val="85000"/>
                  <a:lumOff val="15000"/>
                </a:schemeClr>
              </a:solidFill>
              <a:latin typeface="Arial" panose="020B0604020202020204" pitchFamily="34" charset="0"/>
              <a:ea typeface="SamsungOne 400" panose="020B0503030303020204" pitchFamily="34" charset="0"/>
            </a:endParaRPr>
          </a:p>
        </p:txBody>
      </p:sp>
      <p:sp>
        <p:nvSpPr>
          <p:cNvPr id="24" name="Google Shape;200;p5"/>
          <p:cNvSpPr/>
          <p:nvPr/>
        </p:nvSpPr>
        <p:spPr>
          <a:xfrm>
            <a:off x="1701800" y="330244"/>
            <a:ext cx="5740399" cy="206785"/>
          </a:xfrm>
          <a:prstGeom prst="rect">
            <a:avLst/>
          </a:prstGeom>
          <a:noFill/>
          <a:ln>
            <a:noFill/>
          </a:ln>
        </p:spPr>
        <p:txBody>
          <a:bodyPr spcFirstLastPara="1" wrap="square" lIns="0" tIns="0" rIns="0" bIns="0" anchor="t" anchorCtr="0">
            <a:spAutoFit/>
          </a:bodyPr>
          <a:lstStyle/>
          <a:p>
            <a:pPr algn="ctr">
              <a:buSzPts val="1800"/>
            </a:pPr>
            <a:r>
              <a:rPr lang="nn-NO" sz="1350" dirty="0">
                <a:solidFill>
                  <a:schemeClr val="lt1"/>
                </a:solidFill>
                <a:latin typeface="Arial" panose="020B0604020202020204" pitchFamily="34" charset="0"/>
                <a:cs typeface="Arial" panose="020B0604020202020204" pitchFamily="34" charset="0"/>
              </a:rPr>
              <a:t>2.2. </a:t>
            </a:r>
            <a:r>
              <a:rPr lang="nn-NO" sz="1350" dirty="0" err="1">
                <a:solidFill>
                  <a:schemeClr val="lt1"/>
                </a:solidFill>
                <a:latin typeface="Arial" panose="020B0604020202020204" pitchFamily="34" charset="0"/>
                <a:cs typeface="Arial" panose="020B0604020202020204" pitchFamily="34" charset="0"/>
              </a:rPr>
              <a:t>Establecimiento</a:t>
            </a:r>
            <a:r>
              <a:rPr lang="nn-NO" sz="1350" dirty="0">
                <a:solidFill>
                  <a:schemeClr val="lt1"/>
                </a:solidFill>
                <a:latin typeface="Arial" panose="020B0604020202020204" pitchFamily="34" charset="0"/>
                <a:cs typeface="Arial" panose="020B0604020202020204" pitchFamily="34" charset="0"/>
              </a:rPr>
              <a:t> de un </a:t>
            </a:r>
            <a:r>
              <a:rPr lang="nn-NO" sz="1350" dirty="0" err="1">
                <a:solidFill>
                  <a:schemeClr val="lt1"/>
                </a:solidFill>
                <a:latin typeface="Arial" panose="020B0604020202020204" pitchFamily="34" charset="0"/>
                <a:cs typeface="Arial" panose="020B0604020202020204" pitchFamily="34" charset="0"/>
              </a:rPr>
              <a:t>entorno</a:t>
            </a:r>
            <a:r>
              <a:rPr lang="nn-NO" sz="1350" dirty="0">
                <a:solidFill>
                  <a:schemeClr val="lt1"/>
                </a:solidFill>
                <a:latin typeface="Arial" panose="020B0604020202020204" pitchFamily="34" charset="0"/>
                <a:cs typeface="Arial" panose="020B0604020202020204" pitchFamily="34" charset="0"/>
              </a:rPr>
              <a:t> de </a:t>
            </a:r>
            <a:r>
              <a:rPr lang="nn-NO" sz="1350" dirty="0" err="1">
                <a:solidFill>
                  <a:schemeClr val="lt1"/>
                </a:solidFill>
                <a:latin typeface="Arial" panose="020B0604020202020204" pitchFamily="34" charset="0"/>
                <a:cs typeface="Arial" panose="020B0604020202020204" pitchFamily="34" charset="0"/>
              </a:rPr>
              <a:t>servicio</a:t>
            </a:r>
            <a:endParaRPr lang="nn-NO" sz="1350" dirty="0">
              <a:solidFill>
                <a:schemeClr val="lt1"/>
              </a:solidFill>
              <a:latin typeface="Arial" panose="020B0604020202020204" pitchFamily="34" charset="0"/>
              <a:cs typeface="Arial" panose="020B0604020202020204" pitchFamily="34" charset="0"/>
            </a:endParaRPr>
          </a:p>
        </p:txBody>
      </p:sp>
      <p:sp>
        <p:nvSpPr>
          <p:cNvPr id="30" name="Google Shape;201;p5"/>
          <p:cNvSpPr/>
          <p:nvPr/>
        </p:nvSpPr>
        <p:spPr>
          <a:xfrm>
            <a:off x="7858053" y="780289"/>
            <a:ext cx="912738" cy="207749"/>
          </a:xfrm>
          <a:prstGeom prst="rect">
            <a:avLst/>
          </a:prstGeom>
          <a:noFill/>
          <a:ln>
            <a:noFill/>
          </a:ln>
        </p:spPr>
        <p:txBody>
          <a:bodyPr spcFirstLastPara="1" wrap="square" lIns="0" tIns="0" rIns="0" bIns="0" anchor="t" anchorCtr="0">
            <a:spAutoFit/>
          </a:bodyPr>
          <a:lstStyle/>
          <a:p>
            <a:pPr algn="r">
              <a:buSzPts val="1600"/>
            </a:pPr>
            <a:r>
              <a:rPr lang="en-US" sz="1200" dirty="0">
                <a:solidFill>
                  <a:schemeClr val="bg1">
                    <a:lumMod val="50000"/>
                  </a:schemeClr>
                </a:solidFill>
                <a:latin typeface="Arial" panose="020B0604020202020204" pitchFamily="34" charset="0"/>
                <a:cs typeface="Arial" panose="020B0604020202020204" pitchFamily="34" charset="0"/>
              </a:rPr>
              <a:t>UNIDAD  </a:t>
            </a:r>
            <a:r>
              <a:rPr lang="en-US" sz="1350" b="1" dirty="0">
                <a:solidFill>
                  <a:schemeClr val="bg1">
                    <a:lumMod val="50000"/>
                  </a:schemeClr>
                </a:solidFill>
                <a:latin typeface="Arial" panose="020B0604020202020204" pitchFamily="34" charset="0"/>
                <a:cs typeface="Arial" panose="020B0604020202020204" pitchFamily="34" charset="0"/>
              </a:rPr>
              <a:t>02</a:t>
            </a:r>
            <a:endParaRPr sz="788"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80084"/>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디자인 사용자 지정">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디자인 사용자 지정">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7168</TotalTime>
  <Words>22327</Words>
  <Application>Microsoft Macintosh PowerPoint</Application>
  <PresentationFormat>On-screen Show (16:9)</PresentationFormat>
  <Paragraphs>2717</Paragraphs>
  <Slides>169</Slides>
  <Notes>159</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169</vt:i4>
      </vt:variant>
    </vt:vector>
  </HeadingPairs>
  <TitlesOfParts>
    <vt:vector size="186" baseType="lpstr">
      <vt:lpstr>맑은 고딕</vt:lpstr>
      <vt:lpstr>굴림</vt:lpstr>
      <vt:lpstr>Consolas</vt:lpstr>
      <vt:lpstr>Arial</vt:lpstr>
      <vt:lpstr>KoPub돋움체 Bold</vt:lpstr>
      <vt:lpstr>SamsungOne 400</vt:lpstr>
      <vt:lpstr>Arial Unicode MS</vt:lpstr>
      <vt:lpstr>휴먼둥근헤드라인</vt:lpstr>
      <vt:lpstr>Calibri Light</vt:lpstr>
      <vt:lpstr>D2Coding</vt:lpstr>
      <vt:lpstr>Calibri</vt:lpstr>
      <vt:lpstr>Wingdings</vt:lpstr>
      <vt:lpstr>디자인 사용자 지정</vt:lpstr>
      <vt:lpstr>1_디자인 사용자 지정</vt:lpstr>
      <vt:lpstr>2_디자인 사용자 지정</vt:lpstr>
      <vt:lpstr>Visio.Drawing.11</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cp:lastModifiedBy>Pamela Rdz</cp:lastModifiedBy>
  <cp:revision>300</cp:revision>
  <dcterms:created xsi:type="dcterms:W3CDTF">2019-08-23T03:40:37Z</dcterms:created>
  <dcterms:modified xsi:type="dcterms:W3CDTF">2023-10-05T02:58:18Z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